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381" r:id="rId2"/>
    <p:sldId id="375" r:id="rId3"/>
    <p:sldId id="527" r:id="rId4"/>
    <p:sldId id="275" r:id="rId5"/>
    <p:sldId id="472" r:id="rId6"/>
    <p:sldId id="474" r:id="rId7"/>
    <p:sldId id="503" r:id="rId8"/>
    <p:sldId id="384" r:id="rId9"/>
    <p:sldId id="531" r:id="rId10"/>
    <p:sldId id="477" r:id="rId11"/>
    <p:sldId id="476" r:id="rId12"/>
    <p:sldId id="475" r:id="rId13"/>
    <p:sldId id="480" r:id="rId14"/>
    <p:sldId id="411" r:id="rId15"/>
    <p:sldId id="548" r:id="rId16"/>
    <p:sldId id="529" r:id="rId17"/>
    <p:sldId id="479" r:id="rId18"/>
    <p:sldId id="544" r:id="rId19"/>
    <p:sldId id="494" r:id="rId20"/>
    <p:sldId id="511" r:id="rId21"/>
    <p:sldId id="509" r:id="rId22"/>
    <p:sldId id="533" r:id="rId23"/>
    <p:sldId id="536" r:id="rId24"/>
    <p:sldId id="505" r:id="rId25"/>
    <p:sldId id="534" r:id="rId26"/>
    <p:sldId id="537" r:id="rId27"/>
    <p:sldId id="538" r:id="rId28"/>
    <p:sldId id="535" r:id="rId29"/>
    <p:sldId id="506" r:id="rId30"/>
    <p:sldId id="539" r:id="rId31"/>
    <p:sldId id="542" r:id="rId32"/>
    <p:sldId id="543" r:id="rId33"/>
    <p:sldId id="507" r:id="rId34"/>
    <p:sldId id="540" r:id="rId35"/>
    <p:sldId id="508" r:id="rId36"/>
    <p:sldId id="541" r:id="rId37"/>
    <p:sldId id="545" r:id="rId38"/>
    <p:sldId id="547" r:id="rId39"/>
    <p:sldId id="530" r:id="rId40"/>
  </p:sldIdLst>
  <p:sldSz cx="12192000" cy="6858000"/>
  <p:notesSz cx="6858000" cy="9144000"/>
  <p:custDataLst>
    <p:tags r:id="rId42"/>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65C0557-3108-46E4-A900-05F0BF24E2ED}">
          <p14:sldIdLst>
            <p14:sldId id="381"/>
            <p14:sldId id="375"/>
            <p14:sldId id="527"/>
            <p14:sldId id="275"/>
            <p14:sldId id="472"/>
            <p14:sldId id="474"/>
            <p14:sldId id="503"/>
            <p14:sldId id="384"/>
            <p14:sldId id="531"/>
            <p14:sldId id="477"/>
            <p14:sldId id="476"/>
            <p14:sldId id="475"/>
            <p14:sldId id="480"/>
            <p14:sldId id="411"/>
            <p14:sldId id="548"/>
            <p14:sldId id="529"/>
            <p14:sldId id="479"/>
            <p14:sldId id="544"/>
            <p14:sldId id="494"/>
            <p14:sldId id="511"/>
            <p14:sldId id="509"/>
            <p14:sldId id="533"/>
            <p14:sldId id="536"/>
            <p14:sldId id="505"/>
            <p14:sldId id="534"/>
            <p14:sldId id="537"/>
            <p14:sldId id="538"/>
            <p14:sldId id="535"/>
            <p14:sldId id="506"/>
            <p14:sldId id="539"/>
            <p14:sldId id="542"/>
            <p14:sldId id="543"/>
            <p14:sldId id="507"/>
            <p14:sldId id="540"/>
            <p14:sldId id="508"/>
            <p14:sldId id="541"/>
            <p14:sldId id="545"/>
            <p14:sldId id="547"/>
            <p14:sldId id="530"/>
          </p14:sldIdLst>
        </p14:section>
      </p14:sectionLst>
    </p:ext>
    <p:ext uri="{EFAFB233-063F-42B5-8137-9DF3F51BA10A}">
      <p15:sldGuideLst xmlns:p15="http://schemas.microsoft.com/office/powerpoint/2012/main">
        <p15:guide id="1" orient="horz" pos="2163">
          <p15:clr>
            <a:srgbClr val="A4A3A4"/>
          </p15:clr>
        </p15:guide>
        <p15:guide id="2" pos="388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FFFFFF"/>
    <a:srgbClr val="C0504D"/>
    <a:srgbClr val="4F81BD"/>
    <a:srgbClr val="95B3D7"/>
    <a:srgbClr val="8064A2"/>
    <a:srgbClr val="7EC4FE"/>
    <a:srgbClr val="1F497D"/>
    <a:srgbClr val="DCE6CF"/>
    <a:srgbClr val="000E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7" autoAdjust="0"/>
    <p:restoredTop sz="93719" autoAdjust="0"/>
  </p:normalViewPr>
  <p:slideViewPr>
    <p:cSldViewPr>
      <p:cViewPr varScale="1">
        <p:scale>
          <a:sx n="65" d="100"/>
          <a:sy n="65" d="100"/>
        </p:scale>
        <p:origin x="442" y="48"/>
      </p:cViewPr>
      <p:guideLst>
        <p:guide orient="horz" pos="2163"/>
        <p:guide pos="3885"/>
      </p:guideLst>
    </p:cSldViewPr>
  </p:slideViewPr>
  <p:notesTextViewPr>
    <p:cViewPr>
      <p:scale>
        <a:sx n="1" d="1"/>
        <a:sy n="1" d="1"/>
      </p:scale>
      <p:origin x="0" y="0"/>
    </p:cViewPr>
  </p:notesTextViewPr>
  <p:sorterViewPr>
    <p:cViewPr>
      <p:scale>
        <a:sx n="40" d="100"/>
        <a:sy n="4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6E3CDE-72A8-4BCE-8D8E-0AD93353D27B}" type="datetimeFigureOut">
              <a:rPr lang="zh-CN" altLang="en-US" smtClean="0"/>
              <a:t>2023/9/8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A83835-5FA0-4497-8FBE-4A089E5F9A35}" type="slidenum">
              <a:rPr lang="zh-CN" altLang="en-US" smtClean="0"/>
              <a:t>‹#›</a:t>
            </a:fld>
            <a:endParaRPr lang="zh-CN" altLang="en-US"/>
          </a:p>
        </p:txBody>
      </p:sp>
    </p:spTree>
    <p:extLst>
      <p:ext uri="{BB962C8B-B14F-4D97-AF65-F5344CB8AC3E}">
        <p14:creationId xmlns:p14="http://schemas.microsoft.com/office/powerpoint/2010/main" val="2639441235"/>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A83835-5FA0-4497-8FBE-4A089E5F9A35}" type="slidenum">
              <a:rPr lang="zh-CN" altLang="en-US" smtClean="0"/>
              <a:t>1</a:t>
            </a:fld>
            <a:endParaRPr lang="zh-CN" altLang="en-US"/>
          </a:p>
        </p:txBody>
      </p:sp>
    </p:spTree>
    <p:extLst>
      <p:ext uri="{BB962C8B-B14F-4D97-AF65-F5344CB8AC3E}">
        <p14:creationId xmlns:p14="http://schemas.microsoft.com/office/powerpoint/2010/main" val="2683547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11</a:t>
            </a:fld>
            <a:endParaRPr lang="zh-CN" altLang="en-US"/>
          </a:p>
        </p:txBody>
      </p:sp>
    </p:spTree>
    <p:extLst>
      <p:ext uri="{BB962C8B-B14F-4D97-AF65-F5344CB8AC3E}">
        <p14:creationId xmlns:p14="http://schemas.microsoft.com/office/powerpoint/2010/main" val="4013195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12</a:t>
            </a:fld>
            <a:endParaRPr lang="zh-CN" altLang="en-US"/>
          </a:p>
        </p:txBody>
      </p:sp>
    </p:spTree>
    <p:extLst>
      <p:ext uri="{BB962C8B-B14F-4D97-AF65-F5344CB8AC3E}">
        <p14:creationId xmlns:p14="http://schemas.microsoft.com/office/powerpoint/2010/main" val="2508414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13</a:t>
            </a:fld>
            <a:endParaRPr lang="zh-CN" altLang="en-US"/>
          </a:p>
        </p:txBody>
      </p:sp>
    </p:spTree>
    <p:extLst>
      <p:ext uri="{BB962C8B-B14F-4D97-AF65-F5344CB8AC3E}">
        <p14:creationId xmlns:p14="http://schemas.microsoft.com/office/powerpoint/2010/main" val="243501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14</a:t>
            </a:fld>
            <a:endParaRPr lang="zh-CN" altLang="en-US"/>
          </a:p>
        </p:txBody>
      </p:sp>
    </p:spTree>
    <p:extLst>
      <p:ext uri="{BB962C8B-B14F-4D97-AF65-F5344CB8AC3E}">
        <p14:creationId xmlns:p14="http://schemas.microsoft.com/office/powerpoint/2010/main" val="3611531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15</a:t>
            </a:fld>
            <a:endParaRPr lang="zh-CN" altLang="en-US"/>
          </a:p>
        </p:txBody>
      </p:sp>
    </p:spTree>
    <p:extLst>
      <p:ext uri="{BB962C8B-B14F-4D97-AF65-F5344CB8AC3E}">
        <p14:creationId xmlns:p14="http://schemas.microsoft.com/office/powerpoint/2010/main" val="1433271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17</a:t>
            </a:fld>
            <a:endParaRPr lang="zh-CN" altLang="en-US"/>
          </a:p>
        </p:txBody>
      </p:sp>
    </p:spTree>
    <p:extLst>
      <p:ext uri="{BB962C8B-B14F-4D97-AF65-F5344CB8AC3E}">
        <p14:creationId xmlns:p14="http://schemas.microsoft.com/office/powerpoint/2010/main" val="4186802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18</a:t>
            </a:fld>
            <a:endParaRPr lang="zh-CN" altLang="en-US"/>
          </a:p>
        </p:txBody>
      </p:sp>
    </p:spTree>
    <p:extLst>
      <p:ext uri="{BB962C8B-B14F-4D97-AF65-F5344CB8AC3E}">
        <p14:creationId xmlns:p14="http://schemas.microsoft.com/office/powerpoint/2010/main" val="3049792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19</a:t>
            </a:fld>
            <a:endParaRPr lang="zh-CN" altLang="en-US"/>
          </a:p>
        </p:txBody>
      </p:sp>
    </p:spTree>
    <p:extLst>
      <p:ext uri="{BB962C8B-B14F-4D97-AF65-F5344CB8AC3E}">
        <p14:creationId xmlns:p14="http://schemas.microsoft.com/office/powerpoint/2010/main" val="3170405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20</a:t>
            </a:fld>
            <a:endParaRPr lang="zh-CN" altLang="en-US"/>
          </a:p>
        </p:txBody>
      </p:sp>
    </p:spTree>
    <p:extLst>
      <p:ext uri="{BB962C8B-B14F-4D97-AF65-F5344CB8AC3E}">
        <p14:creationId xmlns:p14="http://schemas.microsoft.com/office/powerpoint/2010/main" val="1953048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21</a:t>
            </a:fld>
            <a:endParaRPr lang="zh-CN" altLang="en-US"/>
          </a:p>
        </p:txBody>
      </p:sp>
    </p:spTree>
    <p:extLst>
      <p:ext uri="{BB962C8B-B14F-4D97-AF65-F5344CB8AC3E}">
        <p14:creationId xmlns:p14="http://schemas.microsoft.com/office/powerpoint/2010/main" val="3461240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a:t>
            </a:fld>
            <a:endParaRPr lang="zh-CN" altLang="en-US"/>
          </a:p>
        </p:txBody>
      </p:sp>
    </p:spTree>
    <p:extLst>
      <p:ext uri="{BB962C8B-B14F-4D97-AF65-F5344CB8AC3E}">
        <p14:creationId xmlns:p14="http://schemas.microsoft.com/office/powerpoint/2010/main" val="2659447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22</a:t>
            </a:fld>
            <a:endParaRPr lang="zh-CN" altLang="en-US"/>
          </a:p>
        </p:txBody>
      </p:sp>
    </p:spTree>
    <p:extLst>
      <p:ext uri="{BB962C8B-B14F-4D97-AF65-F5344CB8AC3E}">
        <p14:creationId xmlns:p14="http://schemas.microsoft.com/office/powerpoint/2010/main" val="71846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23</a:t>
            </a:fld>
            <a:endParaRPr lang="zh-CN" altLang="en-US"/>
          </a:p>
        </p:txBody>
      </p:sp>
    </p:spTree>
    <p:extLst>
      <p:ext uri="{BB962C8B-B14F-4D97-AF65-F5344CB8AC3E}">
        <p14:creationId xmlns:p14="http://schemas.microsoft.com/office/powerpoint/2010/main" val="1211283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24</a:t>
            </a:fld>
            <a:endParaRPr lang="zh-CN" altLang="en-US"/>
          </a:p>
        </p:txBody>
      </p:sp>
    </p:spTree>
    <p:extLst>
      <p:ext uri="{BB962C8B-B14F-4D97-AF65-F5344CB8AC3E}">
        <p14:creationId xmlns:p14="http://schemas.microsoft.com/office/powerpoint/2010/main" val="2235378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25</a:t>
            </a:fld>
            <a:endParaRPr lang="zh-CN" altLang="en-US"/>
          </a:p>
        </p:txBody>
      </p:sp>
    </p:spTree>
    <p:extLst>
      <p:ext uri="{BB962C8B-B14F-4D97-AF65-F5344CB8AC3E}">
        <p14:creationId xmlns:p14="http://schemas.microsoft.com/office/powerpoint/2010/main" val="2189330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26</a:t>
            </a:fld>
            <a:endParaRPr lang="zh-CN" altLang="en-US"/>
          </a:p>
        </p:txBody>
      </p:sp>
    </p:spTree>
    <p:extLst>
      <p:ext uri="{BB962C8B-B14F-4D97-AF65-F5344CB8AC3E}">
        <p14:creationId xmlns:p14="http://schemas.microsoft.com/office/powerpoint/2010/main" val="3450362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27</a:t>
            </a:fld>
            <a:endParaRPr lang="zh-CN" altLang="en-US"/>
          </a:p>
        </p:txBody>
      </p:sp>
    </p:spTree>
    <p:extLst>
      <p:ext uri="{BB962C8B-B14F-4D97-AF65-F5344CB8AC3E}">
        <p14:creationId xmlns:p14="http://schemas.microsoft.com/office/powerpoint/2010/main" val="2078631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28</a:t>
            </a:fld>
            <a:endParaRPr lang="zh-CN" altLang="en-US"/>
          </a:p>
        </p:txBody>
      </p:sp>
    </p:spTree>
    <p:extLst>
      <p:ext uri="{BB962C8B-B14F-4D97-AF65-F5344CB8AC3E}">
        <p14:creationId xmlns:p14="http://schemas.microsoft.com/office/powerpoint/2010/main" val="2965195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29</a:t>
            </a:fld>
            <a:endParaRPr lang="zh-CN" altLang="en-US"/>
          </a:p>
        </p:txBody>
      </p:sp>
    </p:spTree>
    <p:extLst>
      <p:ext uri="{BB962C8B-B14F-4D97-AF65-F5344CB8AC3E}">
        <p14:creationId xmlns:p14="http://schemas.microsoft.com/office/powerpoint/2010/main" val="128644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30</a:t>
            </a:fld>
            <a:endParaRPr lang="zh-CN" altLang="en-US"/>
          </a:p>
        </p:txBody>
      </p:sp>
    </p:spTree>
    <p:extLst>
      <p:ext uri="{BB962C8B-B14F-4D97-AF65-F5344CB8AC3E}">
        <p14:creationId xmlns:p14="http://schemas.microsoft.com/office/powerpoint/2010/main" val="2181514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31</a:t>
            </a:fld>
            <a:endParaRPr lang="zh-CN" altLang="en-US"/>
          </a:p>
        </p:txBody>
      </p:sp>
    </p:spTree>
    <p:extLst>
      <p:ext uri="{BB962C8B-B14F-4D97-AF65-F5344CB8AC3E}">
        <p14:creationId xmlns:p14="http://schemas.microsoft.com/office/powerpoint/2010/main" val="382549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A83835-5FA0-4497-8FBE-4A089E5F9A35}" type="slidenum">
              <a:rPr lang="zh-CN" altLang="en-US" smtClean="0"/>
              <a:t>4</a:t>
            </a:fld>
            <a:endParaRPr lang="zh-CN" altLang="en-US"/>
          </a:p>
        </p:txBody>
      </p:sp>
    </p:spTree>
    <p:extLst>
      <p:ext uri="{BB962C8B-B14F-4D97-AF65-F5344CB8AC3E}">
        <p14:creationId xmlns:p14="http://schemas.microsoft.com/office/powerpoint/2010/main" val="4051433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32</a:t>
            </a:fld>
            <a:endParaRPr lang="zh-CN" altLang="en-US"/>
          </a:p>
        </p:txBody>
      </p:sp>
    </p:spTree>
    <p:extLst>
      <p:ext uri="{BB962C8B-B14F-4D97-AF65-F5344CB8AC3E}">
        <p14:creationId xmlns:p14="http://schemas.microsoft.com/office/powerpoint/2010/main" val="2605686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33</a:t>
            </a:fld>
            <a:endParaRPr lang="zh-CN" altLang="en-US"/>
          </a:p>
        </p:txBody>
      </p:sp>
    </p:spTree>
    <p:extLst>
      <p:ext uri="{BB962C8B-B14F-4D97-AF65-F5344CB8AC3E}">
        <p14:creationId xmlns:p14="http://schemas.microsoft.com/office/powerpoint/2010/main" val="3352281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34</a:t>
            </a:fld>
            <a:endParaRPr lang="zh-CN" altLang="en-US"/>
          </a:p>
        </p:txBody>
      </p:sp>
    </p:spTree>
    <p:extLst>
      <p:ext uri="{BB962C8B-B14F-4D97-AF65-F5344CB8AC3E}">
        <p14:creationId xmlns:p14="http://schemas.microsoft.com/office/powerpoint/2010/main" val="197658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35</a:t>
            </a:fld>
            <a:endParaRPr lang="zh-CN" altLang="en-US"/>
          </a:p>
        </p:txBody>
      </p:sp>
    </p:spTree>
    <p:extLst>
      <p:ext uri="{BB962C8B-B14F-4D97-AF65-F5344CB8AC3E}">
        <p14:creationId xmlns:p14="http://schemas.microsoft.com/office/powerpoint/2010/main" val="3783908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36</a:t>
            </a:fld>
            <a:endParaRPr lang="zh-CN" altLang="en-US"/>
          </a:p>
        </p:txBody>
      </p:sp>
    </p:spTree>
    <p:extLst>
      <p:ext uri="{BB962C8B-B14F-4D97-AF65-F5344CB8AC3E}">
        <p14:creationId xmlns:p14="http://schemas.microsoft.com/office/powerpoint/2010/main" val="1762373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37</a:t>
            </a:fld>
            <a:endParaRPr lang="zh-CN" altLang="en-US"/>
          </a:p>
        </p:txBody>
      </p:sp>
    </p:spTree>
    <p:extLst>
      <p:ext uri="{BB962C8B-B14F-4D97-AF65-F5344CB8AC3E}">
        <p14:creationId xmlns:p14="http://schemas.microsoft.com/office/powerpoint/2010/main" val="2433701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38</a:t>
            </a:fld>
            <a:endParaRPr lang="zh-CN" altLang="en-US"/>
          </a:p>
        </p:txBody>
      </p:sp>
    </p:spTree>
    <p:extLst>
      <p:ext uri="{BB962C8B-B14F-4D97-AF65-F5344CB8AC3E}">
        <p14:creationId xmlns:p14="http://schemas.microsoft.com/office/powerpoint/2010/main" val="132563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A83835-5FA0-4497-8FBE-4A089E5F9A35}" type="slidenum">
              <a:rPr lang="zh-CN" altLang="en-US" smtClean="0"/>
              <a:t>5</a:t>
            </a:fld>
            <a:endParaRPr lang="zh-CN" altLang="en-US"/>
          </a:p>
        </p:txBody>
      </p:sp>
    </p:spTree>
    <p:extLst>
      <p:ext uri="{BB962C8B-B14F-4D97-AF65-F5344CB8AC3E}">
        <p14:creationId xmlns:p14="http://schemas.microsoft.com/office/powerpoint/2010/main" val="1648891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6</a:t>
            </a:fld>
            <a:endParaRPr lang="zh-CN" altLang="en-US"/>
          </a:p>
        </p:txBody>
      </p:sp>
    </p:spTree>
    <p:extLst>
      <p:ext uri="{BB962C8B-B14F-4D97-AF65-F5344CB8AC3E}">
        <p14:creationId xmlns:p14="http://schemas.microsoft.com/office/powerpoint/2010/main" val="228105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7</a:t>
            </a:fld>
            <a:endParaRPr lang="zh-CN" altLang="en-US"/>
          </a:p>
        </p:txBody>
      </p:sp>
    </p:spTree>
    <p:extLst>
      <p:ext uri="{BB962C8B-B14F-4D97-AF65-F5344CB8AC3E}">
        <p14:creationId xmlns:p14="http://schemas.microsoft.com/office/powerpoint/2010/main" val="3593133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8</a:t>
            </a:fld>
            <a:endParaRPr lang="zh-CN" altLang="en-US"/>
          </a:p>
        </p:txBody>
      </p:sp>
    </p:spTree>
    <p:extLst>
      <p:ext uri="{BB962C8B-B14F-4D97-AF65-F5344CB8AC3E}">
        <p14:creationId xmlns:p14="http://schemas.microsoft.com/office/powerpoint/2010/main" val="2213920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9</a:t>
            </a:fld>
            <a:endParaRPr lang="zh-CN" altLang="en-US"/>
          </a:p>
        </p:txBody>
      </p:sp>
    </p:spTree>
    <p:extLst>
      <p:ext uri="{BB962C8B-B14F-4D97-AF65-F5344CB8AC3E}">
        <p14:creationId xmlns:p14="http://schemas.microsoft.com/office/powerpoint/2010/main" val="2030326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A83835-5FA0-4497-8FBE-4A089E5F9A35}" type="slidenum">
              <a:rPr lang="zh-CN" altLang="en-US" smtClean="0"/>
              <a:t>10</a:t>
            </a:fld>
            <a:endParaRPr lang="zh-CN" altLang="en-US"/>
          </a:p>
        </p:txBody>
      </p:sp>
    </p:spTree>
    <p:extLst>
      <p:ext uri="{BB962C8B-B14F-4D97-AF65-F5344CB8AC3E}">
        <p14:creationId xmlns:p14="http://schemas.microsoft.com/office/powerpoint/2010/main" val="1944817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rgbClr val="000E38"/>
        </a:solidFill>
        <a:effectLst/>
      </p:bgPr>
    </p:bg>
    <p:spTree>
      <p:nvGrpSpPr>
        <p:cNvPr id="1" name=""/>
        <p:cNvGrpSpPr/>
        <p:nvPr/>
      </p:nvGrpSpPr>
      <p:grpSpPr>
        <a:xfrm>
          <a:off x="0" y="0"/>
          <a:ext cx="0" cy="0"/>
          <a:chOff x="0" y="0"/>
          <a:chExt cx="0" cy="0"/>
        </a:xfrm>
      </p:grpSpPr>
      <p:cxnSp>
        <p:nvCxnSpPr>
          <p:cNvPr id="10" name="直接连接符 9"/>
          <p:cNvCxnSpPr/>
          <p:nvPr userDrawn="1"/>
        </p:nvCxnSpPr>
        <p:spPr>
          <a:xfrm>
            <a:off x="380308" y="726512"/>
            <a:ext cx="116153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380308" y="639919"/>
            <a:ext cx="2133218" cy="87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66866" y="258718"/>
            <a:ext cx="1457960" cy="278468"/>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75626" y="258719"/>
            <a:ext cx="920033" cy="221694"/>
          </a:xfrm>
          <a:prstGeom prst="rect">
            <a:avLst/>
          </a:prstGeom>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4112" y="6559383"/>
            <a:ext cx="2641899" cy="1622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rgbClr val="000E38"/>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图片 2" descr="PPT-AI(可编辑)-08"/>
          <p:cNvPicPr>
            <a:picLocks noChangeAspect="1"/>
          </p:cNvPicPr>
          <p:nvPr userDrawn="1"/>
        </p:nvPicPr>
        <p:blipFill>
          <a:blip r:embed="rId2"/>
          <a:stretch>
            <a:fillRect/>
          </a:stretch>
        </p:blipFill>
        <p:spPr>
          <a:xfrm>
            <a:off x="8729345" y="-72390"/>
            <a:ext cx="1896110" cy="1924050"/>
          </a:xfrm>
          <a:prstGeom prst="rect">
            <a:avLst/>
          </a:prstGeom>
        </p:spPr>
      </p:pic>
      <p:pic>
        <p:nvPicPr>
          <p:cNvPr id="5" name="图片 4" descr="PPT-AI(可编辑)-08"/>
          <p:cNvPicPr>
            <a:picLocks noChangeAspect="1"/>
          </p:cNvPicPr>
          <p:nvPr userDrawn="1"/>
        </p:nvPicPr>
        <p:blipFill>
          <a:blip r:embed="rId2"/>
          <a:stretch>
            <a:fillRect/>
          </a:stretch>
        </p:blipFill>
        <p:spPr>
          <a:xfrm>
            <a:off x="10425430" y="1616075"/>
            <a:ext cx="1896110" cy="1924050"/>
          </a:xfrm>
          <a:prstGeom prst="rect">
            <a:avLst/>
          </a:prstGeom>
        </p:spPr>
      </p:pic>
      <p:grpSp>
        <p:nvGrpSpPr>
          <p:cNvPr id="2" name="组合 1"/>
          <p:cNvGrpSpPr/>
          <p:nvPr userDrawn="1"/>
        </p:nvGrpSpPr>
        <p:grpSpPr>
          <a:xfrm>
            <a:off x="893445" y="752475"/>
            <a:ext cx="11338560" cy="6103620"/>
            <a:chOff x="1407" y="1185"/>
            <a:chExt cx="17856" cy="9612"/>
          </a:xfrm>
        </p:grpSpPr>
        <p:grpSp>
          <p:nvGrpSpPr>
            <p:cNvPr id="40" name="组合 39"/>
            <p:cNvGrpSpPr/>
            <p:nvPr/>
          </p:nvGrpSpPr>
          <p:grpSpPr>
            <a:xfrm>
              <a:off x="11187" y="2709"/>
              <a:ext cx="8076" cy="8089"/>
              <a:chOff x="7103532" y="1720074"/>
              <a:chExt cx="5128111" cy="5136579"/>
            </a:xfrm>
            <a:blipFill dpi="0" rotWithShape="1">
              <a:blip r:embed="rId3">
                <a:extLst>
                  <a:ext uri="{28A0092B-C50C-407E-A947-70E740481C1C}">
                    <a14:useLocalDpi xmlns:a14="http://schemas.microsoft.com/office/drawing/2010/main" val="0"/>
                  </a:ext>
                </a:extLst>
              </a:blip>
              <a:srcRect/>
              <a:stretch>
                <a:fillRect l="-40000" t="-3000" r="-11000"/>
              </a:stretch>
            </a:blipFill>
          </p:grpSpPr>
          <p:sp>
            <p:nvSpPr>
              <p:cNvPr id="28" name="圆角矩形 27"/>
              <p:cNvSpPr/>
              <p:nvPr/>
            </p:nvSpPr>
            <p:spPr>
              <a:xfrm>
                <a:off x="8805332" y="5140608"/>
                <a:ext cx="1716045" cy="1716045"/>
              </a:xfrm>
              <a:prstGeom prst="roundRect">
                <a:avLst>
                  <a:gd name="adj" fmla="val 117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kumimoji="1" lang="zh-CN" altLang="en-US"/>
              </a:p>
            </p:txBody>
          </p:sp>
          <p:sp>
            <p:nvSpPr>
              <p:cNvPr id="36" name="圆角矩形 35"/>
              <p:cNvSpPr/>
              <p:nvPr/>
            </p:nvSpPr>
            <p:spPr>
              <a:xfrm>
                <a:off x="8805332" y="3430341"/>
                <a:ext cx="1716045" cy="1716045"/>
              </a:xfrm>
              <a:prstGeom prst="roundRect">
                <a:avLst>
                  <a:gd name="adj" fmla="val 117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kumimoji="1" lang="zh-CN" altLang="en-US"/>
              </a:p>
            </p:txBody>
          </p:sp>
          <p:sp>
            <p:nvSpPr>
              <p:cNvPr id="37" name="圆角矩形 36"/>
              <p:cNvSpPr/>
              <p:nvPr/>
            </p:nvSpPr>
            <p:spPr>
              <a:xfrm>
                <a:off x="7103532" y="3430341"/>
                <a:ext cx="1716045" cy="1716045"/>
              </a:xfrm>
              <a:prstGeom prst="roundRect">
                <a:avLst>
                  <a:gd name="adj" fmla="val 117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kumimoji="1" lang="zh-CN" altLang="en-US"/>
              </a:p>
            </p:txBody>
          </p:sp>
          <p:sp>
            <p:nvSpPr>
              <p:cNvPr id="38" name="圆角矩形 37"/>
              <p:cNvSpPr/>
              <p:nvPr/>
            </p:nvSpPr>
            <p:spPr>
              <a:xfrm>
                <a:off x="10515598" y="3430341"/>
                <a:ext cx="1716045" cy="1716045"/>
              </a:xfrm>
              <a:prstGeom prst="roundRect">
                <a:avLst>
                  <a:gd name="adj" fmla="val 117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kumimoji="1" lang="zh-CN" altLang="en-US"/>
              </a:p>
            </p:txBody>
          </p:sp>
          <p:sp>
            <p:nvSpPr>
              <p:cNvPr id="39" name="圆角矩形 38"/>
              <p:cNvSpPr/>
              <p:nvPr/>
            </p:nvSpPr>
            <p:spPr>
              <a:xfrm>
                <a:off x="8805332" y="1720074"/>
                <a:ext cx="1716045" cy="1716045"/>
              </a:xfrm>
              <a:prstGeom prst="roundRect">
                <a:avLst>
                  <a:gd name="adj" fmla="val 117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kumimoji="1" lang="zh-CN" altLang="en-US" dirty="0"/>
              </a:p>
            </p:txBody>
          </p:sp>
        </p:grpSp>
        <p:sp>
          <p:nvSpPr>
            <p:cNvPr id="9" name="矩形 8"/>
            <p:cNvSpPr/>
            <p:nvPr/>
          </p:nvSpPr>
          <p:spPr>
            <a:xfrm>
              <a:off x="10775" y="9319"/>
              <a:ext cx="4598" cy="531"/>
            </a:xfrm>
            <a:prstGeom prst="rect">
              <a:avLst/>
            </a:prstGeom>
          </p:spPr>
          <p:txBody>
            <a:bodyPr wrap="none">
              <a:spAutoFit/>
            </a:bodyPr>
            <a:lstStyle/>
            <a:p>
              <a:r>
                <a:rPr lang="zh-CN" altLang="en-US" sz="1600" spc="100" dirty="0">
                  <a:solidFill>
                    <a:srgbClr val="00A9E4"/>
                  </a:solidFill>
                  <a:latin typeface="微软雅黑" panose="020B0503020204020204" charset="-122"/>
                  <a:ea typeface="微软雅黑" panose="020B0503020204020204" charset="-122"/>
                  <a:cs typeface="微软雅黑" panose="020B0503020204020204" charset="-122"/>
                </a:rPr>
                <a:t>科技呵护健康</a:t>
              </a:r>
              <a:r>
                <a:rPr lang="en-US" altLang="zh-CN" sz="1600" spc="100" dirty="0">
                  <a:solidFill>
                    <a:srgbClr val="00A9E4"/>
                  </a:solidFill>
                  <a:latin typeface="微软雅黑" panose="020B0503020204020204" charset="-122"/>
                  <a:ea typeface="微软雅黑" panose="020B0503020204020204" charset="-122"/>
                  <a:cs typeface="微软雅黑" panose="020B0503020204020204" charset="-122"/>
                </a:rPr>
                <a:t>  </a:t>
              </a:r>
              <a:r>
                <a:rPr lang="zh-CN" altLang="en-US" sz="1600" spc="100" dirty="0">
                  <a:solidFill>
                    <a:srgbClr val="00A9E4"/>
                  </a:solidFill>
                  <a:latin typeface="微软雅黑" panose="020B0503020204020204" charset="-122"/>
                  <a:ea typeface="微软雅黑" panose="020B0503020204020204" charset="-122"/>
                  <a:cs typeface="微软雅黑" panose="020B0503020204020204" charset="-122"/>
                </a:rPr>
                <a:t>孪生助力成功</a:t>
              </a:r>
            </a:p>
          </p:txBody>
        </p:sp>
        <p:pic>
          <p:nvPicPr>
            <p:cNvPr id="4" name="图片 3" descr="东华医为修改项3-11"/>
            <p:cNvPicPr>
              <a:picLocks noChangeAspect="1"/>
            </p:cNvPicPr>
            <p:nvPr/>
          </p:nvPicPr>
          <p:blipFill>
            <a:blip r:embed="rId4"/>
            <a:stretch>
              <a:fillRect/>
            </a:stretch>
          </p:blipFill>
          <p:spPr>
            <a:xfrm>
              <a:off x="1407" y="1185"/>
              <a:ext cx="3912" cy="1132"/>
            </a:xfrm>
            <a:prstGeom prst="rect">
              <a:avLst/>
            </a:prstGeom>
          </p:spPr>
        </p:pic>
        <p:pic>
          <p:nvPicPr>
            <p:cNvPr id="11" name="图片 10" descr="东华医为修改项3-08"/>
            <p:cNvPicPr>
              <a:picLocks noChangeAspect="1"/>
            </p:cNvPicPr>
            <p:nvPr/>
          </p:nvPicPr>
          <p:blipFill>
            <a:blip r:embed="rId5"/>
            <a:stretch>
              <a:fillRect/>
            </a:stretch>
          </p:blipFill>
          <p:spPr>
            <a:xfrm>
              <a:off x="15949" y="9437"/>
              <a:ext cx="2211" cy="317"/>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7" name="图片 6" descr="东华医为修改项3-09"/>
          <p:cNvPicPr>
            <a:picLocks noChangeAspect="1"/>
          </p:cNvPicPr>
          <p:nvPr userDrawn="1"/>
        </p:nvPicPr>
        <p:blipFill>
          <a:blip r:embed="rId2"/>
          <a:stretch>
            <a:fillRect/>
          </a:stretch>
        </p:blipFill>
        <p:spPr>
          <a:xfrm>
            <a:off x="-19685" y="9525"/>
            <a:ext cx="1944000" cy="1946983"/>
          </a:xfrm>
          <a:prstGeom prst="rect">
            <a:avLst/>
          </a:prstGeom>
        </p:spPr>
      </p:pic>
      <p:pic>
        <p:nvPicPr>
          <p:cNvPr id="8" name="图片 7" descr="东华医为修改项3-10"/>
          <p:cNvPicPr>
            <a:picLocks noChangeAspect="1"/>
          </p:cNvPicPr>
          <p:nvPr userDrawn="1"/>
        </p:nvPicPr>
        <p:blipFill>
          <a:blip r:embed="rId3"/>
          <a:stretch>
            <a:fillRect/>
          </a:stretch>
        </p:blipFill>
        <p:spPr>
          <a:xfrm>
            <a:off x="11218545" y="4911090"/>
            <a:ext cx="997680" cy="194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1" name="图片 10" descr="PPT-AI(可编辑)-07"/>
          <p:cNvPicPr>
            <a:picLocks noChangeAspect="1"/>
          </p:cNvPicPr>
          <p:nvPr userDrawn="1"/>
        </p:nvPicPr>
        <p:blipFill>
          <a:blip r:embed="rId2"/>
          <a:stretch>
            <a:fillRect/>
          </a:stretch>
        </p:blipFill>
        <p:spPr>
          <a:xfrm>
            <a:off x="-337185" y="496570"/>
            <a:ext cx="12869545" cy="459105"/>
          </a:xfrm>
          <a:prstGeom prst="rect">
            <a:avLst/>
          </a:prstGeom>
        </p:spPr>
      </p:pic>
      <p:pic>
        <p:nvPicPr>
          <p:cNvPr id="6" name="图片 5" descr="1_画板 1"/>
          <p:cNvPicPr>
            <a:picLocks noChangeAspect="1"/>
          </p:cNvPicPr>
          <p:nvPr userDrawn="1"/>
        </p:nvPicPr>
        <p:blipFill>
          <a:blip r:embed="rId3"/>
          <a:srcRect l="12930" t="30177" r="11724" b="33642"/>
          <a:stretch>
            <a:fillRect/>
          </a:stretch>
        </p:blipFill>
        <p:spPr>
          <a:xfrm>
            <a:off x="10717530" y="6166485"/>
            <a:ext cx="1296670" cy="350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2" name="图片 1" descr="东华医为修改项3-12"/>
          <p:cNvPicPr>
            <a:picLocks noChangeAspect="1"/>
          </p:cNvPicPr>
          <p:nvPr userDrawn="1">
            <p:custDataLst>
              <p:tags r:id="rId1"/>
            </p:custDataLst>
          </p:nvPr>
        </p:nvPicPr>
        <p:blipFill>
          <a:blip r:embed="rId3"/>
          <a:stretch>
            <a:fillRect/>
          </a:stretch>
        </p:blipFill>
        <p:spPr>
          <a:xfrm>
            <a:off x="-2540" y="58420"/>
            <a:ext cx="12139930" cy="6843395"/>
          </a:xfrm>
          <a:prstGeom prst="rect">
            <a:avLst/>
          </a:prstGeom>
        </p:spPr>
      </p:pic>
      <p:sp>
        <p:nvSpPr>
          <p:cNvPr id="6" name="矩形 5"/>
          <p:cNvSpPr/>
          <p:nvPr userDrawn="1"/>
        </p:nvSpPr>
        <p:spPr>
          <a:xfrm>
            <a:off x="5646432" y="5227136"/>
            <a:ext cx="1953740" cy="353943"/>
          </a:xfrm>
          <a:prstGeom prst="rect">
            <a:avLst/>
          </a:prstGeom>
        </p:spPr>
        <p:txBody>
          <a:bodyPr wrap="none">
            <a:spAutoFit/>
          </a:bodyPr>
          <a:lstStyle/>
          <a:p>
            <a:pPr algn="ctr"/>
            <a:r>
              <a:rPr lang="zh-CN" altLang="en-US" sz="1700" dirty="0">
                <a:solidFill>
                  <a:srgbClr val="004799"/>
                </a:solidFill>
                <a:latin typeface="微软雅黑" panose="020B0503020204020204" charset="-122"/>
                <a:ea typeface="微软雅黑" panose="020B0503020204020204" charset="-122"/>
              </a:rPr>
              <a:t>www.mediway</a:t>
            </a:r>
            <a:r>
              <a:rPr lang="zh-CN" altLang="en-US" sz="1700" dirty="0" smtClean="0">
                <a:solidFill>
                  <a:srgbClr val="004799"/>
                </a:solidFill>
                <a:latin typeface="微软雅黑" panose="020B0503020204020204" charset="-122"/>
                <a:ea typeface="微软雅黑" panose="020B0503020204020204" charset="-122"/>
              </a:rPr>
              <a:t>.cn</a:t>
            </a:r>
            <a:endParaRPr lang="zh-CN" altLang="en-US" sz="1700" dirty="0">
              <a:solidFill>
                <a:srgbClr val="004799"/>
              </a:solidFill>
              <a:latin typeface="微软雅黑" panose="020B0503020204020204" charset="-122"/>
              <a:ea typeface="微软雅黑" panose="020B0503020204020204" charset="-122"/>
            </a:endParaRPr>
          </a:p>
        </p:txBody>
      </p:sp>
      <p:pic>
        <p:nvPicPr>
          <p:cNvPr id="7" name="图片 6" descr="东华医为修改项3-11"/>
          <p:cNvPicPr>
            <a:picLocks noChangeAspect="1"/>
          </p:cNvPicPr>
          <p:nvPr userDrawn="1"/>
        </p:nvPicPr>
        <p:blipFill>
          <a:blip r:embed="rId4"/>
          <a:stretch>
            <a:fillRect/>
          </a:stretch>
        </p:blipFill>
        <p:spPr>
          <a:xfrm>
            <a:off x="5626735" y="4341495"/>
            <a:ext cx="1850390" cy="535940"/>
          </a:xfrm>
          <a:prstGeom prst="rect">
            <a:avLst/>
          </a:prstGeom>
        </p:spPr>
      </p:pic>
      <p:sp>
        <p:nvSpPr>
          <p:cNvPr id="10" name="矩形 9"/>
          <p:cNvSpPr/>
          <p:nvPr userDrawn="1"/>
        </p:nvSpPr>
        <p:spPr>
          <a:xfrm>
            <a:off x="3824620" y="1614592"/>
            <a:ext cx="5639273" cy="1322070"/>
          </a:xfrm>
          <a:prstGeom prst="rect">
            <a:avLst/>
          </a:prstGeom>
        </p:spPr>
        <p:txBody>
          <a:bodyPr wrap="square">
            <a:spAutoFit/>
          </a:bodyPr>
          <a:lstStyle/>
          <a:p>
            <a:pPr algn="ctr"/>
            <a:r>
              <a:rPr lang="en-US" altLang="zh-CN" sz="8000" dirty="0">
                <a:solidFill>
                  <a:srgbClr val="004799"/>
                </a:solidFill>
                <a:latin typeface="微软雅黑" panose="020B0503020204020204" charset="-122"/>
                <a:ea typeface="微软雅黑" panose="020B0503020204020204" charset="-122"/>
              </a:rPr>
              <a:t>THANKS</a:t>
            </a:r>
          </a:p>
        </p:txBody>
      </p:sp>
      <p:sp>
        <p:nvSpPr>
          <p:cNvPr id="11" name="矩形 10"/>
          <p:cNvSpPr/>
          <p:nvPr userDrawn="1"/>
        </p:nvSpPr>
        <p:spPr>
          <a:xfrm>
            <a:off x="5251068" y="2930241"/>
            <a:ext cx="2786380" cy="614045"/>
          </a:xfrm>
          <a:prstGeom prst="rect">
            <a:avLst/>
          </a:prstGeom>
        </p:spPr>
        <p:txBody>
          <a:bodyPr wrap="none">
            <a:spAutoFit/>
          </a:bodyPr>
          <a:lstStyle/>
          <a:p>
            <a:pPr algn="ctr"/>
            <a:r>
              <a:rPr lang="zh-CN" altLang="en-US" sz="3400" spc="700" dirty="0">
                <a:solidFill>
                  <a:srgbClr val="004799"/>
                </a:solidFill>
                <a:latin typeface="微软雅黑" panose="020B0503020204020204" charset="-122"/>
                <a:ea typeface="微软雅黑" panose="020B0503020204020204" charset="-122"/>
              </a:rPr>
              <a:t>谢谢您观看</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8696" y="3045460"/>
            <a:ext cx="8068490" cy="829945"/>
          </a:xfrm>
          <a:prstGeom prst="rect">
            <a:avLst/>
          </a:prstGeom>
          <a:noFill/>
          <a:effectLst/>
        </p:spPr>
        <p:txBody>
          <a:bodyPr wrap="square" rtlCol="0">
            <a:spAutoFit/>
          </a:bodyPr>
          <a:lstStyle/>
          <a:p>
            <a:pPr algn="ctr"/>
            <a:r>
              <a:rPr lang="zh-CN" altLang="en-US" sz="4800" b="1" kern="2000" dirty="0">
                <a:solidFill>
                  <a:schemeClr val="accent1">
                    <a:lumMod val="75000"/>
                  </a:schemeClr>
                </a:solidFill>
                <a:latin typeface="+mj-ea"/>
                <a:ea typeface="+mj-ea"/>
                <a:sym typeface="+mn-ea"/>
              </a:rPr>
              <a:t>药库业务流程与系统配置</a:t>
            </a:r>
            <a:endParaRPr lang="zh-CN" altLang="en-US" sz="4800" b="1" kern="2000" spc="300" dirty="0">
              <a:solidFill>
                <a:schemeClr val="accent1">
                  <a:lumMod val="75000"/>
                </a:schemeClr>
              </a:solidFill>
              <a:latin typeface="+mj-ea"/>
              <a:ea typeface="+mj-ea"/>
              <a:cs typeface="+mn-ea"/>
              <a:sym typeface="+mn-ea"/>
            </a:endParaRPr>
          </a:p>
        </p:txBody>
      </p:sp>
      <p:sp>
        <p:nvSpPr>
          <p:cNvPr id="6" name="文本框 5"/>
          <p:cNvSpPr txBox="1"/>
          <p:nvPr/>
        </p:nvSpPr>
        <p:spPr>
          <a:xfrm>
            <a:off x="3143672" y="4797152"/>
            <a:ext cx="3249295" cy="830997"/>
          </a:xfrm>
          <a:prstGeom prst="rect">
            <a:avLst/>
          </a:prstGeom>
          <a:noFill/>
          <a:effectLst>
            <a:outerShdw blurRad="812800" dist="38100" dir="8100000" algn="tr" rotWithShape="0">
              <a:prstClr val="black">
                <a:alpha val="40000"/>
              </a:prstClr>
            </a:outerShdw>
          </a:effectLst>
        </p:spPr>
        <p:txBody>
          <a:bodyPr wrap="square" rtlCol="0">
            <a:spAutoFit/>
          </a:bodyPr>
          <a:lstStyle/>
          <a:p>
            <a:pPr algn="ctr"/>
            <a:r>
              <a:rPr lang="zh-CN" altLang="en-US" b="1" spc="600" dirty="0">
                <a:solidFill>
                  <a:schemeClr val="accent1">
                    <a:lumMod val="75000"/>
                  </a:schemeClr>
                </a:solidFill>
                <a:latin typeface="+mj-ea"/>
                <a:ea typeface="+mj-ea"/>
              </a:rPr>
              <a:t>培训管理</a:t>
            </a:r>
            <a:r>
              <a:rPr lang="zh-CN" altLang="en-US" b="1" spc="600" dirty="0" smtClean="0">
                <a:solidFill>
                  <a:schemeClr val="accent1">
                    <a:lumMod val="75000"/>
                  </a:schemeClr>
                </a:solidFill>
                <a:latin typeface="+mj-ea"/>
                <a:ea typeface="+mj-ea"/>
              </a:rPr>
              <a:t>部</a:t>
            </a:r>
            <a:endParaRPr lang="en-US" altLang="zh-CN" b="1" spc="600" dirty="0" smtClean="0">
              <a:solidFill>
                <a:schemeClr val="accent1">
                  <a:lumMod val="75000"/>
                </a:schemeClr>
              </a:solidFill>
              <a:latin typeface="+mj-ea"/>
              <a:ea typeface="+mj-ea"/>
            </a:endParaRPr>
          </a:p>
          <a:p>
            <a:pPr algn="ctr"/>
            <a:r>
              <a:rPr lang="zh-CN" altLang="en-US" b="1" spc="600" dirty="0" smtClean="0">
                <a:solidFill>
                  <a:schemeClr val="accent1">
                    <a:lumMod val="75000"/>
                  </a:schemeClr>
                </a:solidFill>
                <a:latin typeface="+mj-ea"/>
                <a:ea typeface="+mj-ea"/>
              </a:rPr>
              <a:t>张静</a:t>
            </a:r>
            <a:endParaRPr lang="zh-CN" altLang="en-US" b="1" spc="600" dirty="0">
              <a:solidFill>
                <a:schemeClr val="accent1">
                  <a:lumMod val="75000"/>
                </a:schemeClr>
              </a:solidFill>
              <a:latin typeface="+mj-ea"/>
              <a:ea typeface="+mj-ea"/>
            </a:endParaRPr>
          </a:p>
        </p:txBody>
      </p:sp>
      <p:sp>
        <p:nvSpPr>
          <p:cNvPr id="4" name="文本框 3"/>
          <p:cNvSpPr txBox="1"/>
          <p:nvPr/>
        </p:nvSpPr>
        <p:spPr>
          <a:xfrm>
            <a:off x="119336" y="1816237"/>
            <a:ext cx="7341870" cy="768350"/>
          </a:xfrm>
          <a:prstGeom prst="rect">
            <a:avLst/>
          </a:prstGeom>
          <a:noFill/>
          <a:effectLst/>
        </p:spPr>
        <p:txBody>
          <a:bodyPr wrap="square" rtlCol="0">
            <a:spAutoFit/>
          </a:bodyPr>
          <a:lstStyle/>
          <a:p>
            <a:pPr algn="ctr"/>
            <a:r>
              <a:rPr lang="en-US" altLang="zh-CN" sz="4400" b="1" spc="300" dirty="0" err="1">
                <a:solidFill>
                  <a:schemeClr val="accent1">
                    <a:lumMod val="75000"/>
                  </a:schemeClr>
                </a:solidFill>
                <a:latin typeface="微软雅黑" panose="020B0503020204020204" charset="-122"/>
                <a:ea typeface="微软雅黑" panose="020B0503020204020204" charset="-122"/>
                <a:cs typeface="+mn-ea"/>
                <a:sym typeface="+mn-lt"/>
              </a:rPr>
              <a:t>iMedical</a:t>
            </a:r>
            <a:r>
              <a:rPr lang="en-US" altLang="zh-CN" sz="4400" b="1" spc="300" dirty="0">
                <a:solidFill>
                  <a:schemeClr val="accent1">
                    <a:lumMod val="75000"/>
                  </a:schemeClr>
                </a:solidFill>
                <a:latin typeface="微软雅黑" panose="020B0503020204020204" charset="-122"/>
                <a:ea typeface="微软雅黑" panose="020B0503020204020204" charset="-122"/>
                <a:cs typeface="+mn-ea"/>
                <a:sym typeface="+mn-lt"/>
              </a:rPr>
              <a:t> </a:t>
            </a:r>
            <a:r>
              <a:rPr lang="en-US" altLang="zh-CN" sz="4400" b="1" spc="300" dirty="0" smtClean="0">
                <a:solidFill>
                  <a:schemeClr val="accent1">
                    <a:lumMod val="75000"/>
                  </a:schemeClr>
                </a:solidFill>
                <a:latin typeface="微软雅黑" panose="020B0503020204020204" charset="-122"/>
                <a:ea typeface="微软雅黑" panose="020B0503020204020204" charset="-122"/>
                <a:cs typeface="+mn-ea"/>
                <a:sym typeface="+mn-lt"/>
              </a:rPr>
              <a:t>9.0</a:t>
            </a:r>
            <a:r>
              <a:rPr lang="en-US" altLang="zh-CN" sz="4400" b="1" spc="300" dirty="0" smtClean="0">
                <a:solidFill>
                  <a:schemeClr val="accent1">
                    <a:lumMod val="75000"/>
                  </a:schemeClr>
                </a:solidFill>
                <a:latin typeface="+mj-ea"/>
                <a:ea typeface="+mj-ea"/>
                <a:cs typeface="+mn-ea"/>
                <a:sym typeface="+mn-lt"/>
              </a:rPr>
              <a:t> </a:t>
            </a:r>
            <a:endParaRPr lang="en-US" altLang="zh-CN" sz="4400" b="1" spc="300" dirty="0">
              <a:solidFill>
                <a:schemeClr val="accent1">
                  <a:lumMod val="75000"/>
                </a:schemeClr>
              </a:solidFill>
              <a:latin typeface="+mj-ea"/>
              <a:ea typeface="+mj-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wheel spokes="8"/>
      </p:transition>
    </mc:Choice>
    <mc:Fallback xmlns="">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iterate type="lt">
                                    <p:tmPct val="10000"/>
                                  </p:iterate>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6" presetClass="emph" presetSubtype="0" repeatCount="2000" fill="hold" grpId="1" nodeType="withEffect">
                                  <p:stCondLst>
                                    <p:cond delay="250"/>
                                  </p:stCondLst>
                                  <p:iterate type="wd">
                                    <p:tmPct val="10000"/>
                                  </p:iterate>
                                  <p:childTnLst>
                                    <p:animEffect transition="out" filter="fade">
                                      <p:cBhvr>
                                        <p:cTn id="13" dur="750" tmFilter="0, 0; .2, .5; .8, .5; 1, 0"/>
                                        <p:tgtEl>
                                          <p:spTgt spid="3"/>
                                        </p:tgtEl>
                                      </p:cBhvr>
                                    </p:animEffect>
                                    <p:animScale>
                                      <p:cBhvr>
                                        <p:cTn id="14" dur="375" autoRev="1" fill="hold"/>
                                        <p:tgtEl>
                                          <p:spTgt spid="3"/>
                                        </p:tgtEl>
                                      </p:cBhvr>
                                      <p:by x="105000" y="105000"/>
                                    </p:animScale>
                                  </p:childTnLst>
                                </p:cTn>
                              </p:par>
                              <p:par>
                                <p:cTn id="15" presetID="2" presetClass="entr" presetSubtype="2" fill="hold" grpId="0" nodeType="withEffect">
                                  <p:stCondLst>
                                    <p:cond delay="500"/>
                                  </p:stCondLst>
                                  <p:iterate type="wd">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6" presetClass="emph" presetSubtype="0" repeatCount="2000" fill="hold" grpId="1" nodeType="withEffect">
                                  <p:stCondLst>
                                    <p:cond delay="250"/>
                                  </p:stCondLst>
                                  <p:iterate type="wd">
                                    <p:tmPct val="10000"/>
                                  </p:iterate>
                                  <p:childTnLst>
                                    <p:animEffect transition="out" filter="fade">
                                      <p:cBhvr>
                                        <p:cTn id="20" dur="750" tmFilter="0, 0; .2, .5; .8, .5; 1, 0"/>
                                        <p:tgtEl>
                                          <p:spTgt spid="4"/>
                                        </p:tgtEl>
                                      </p:cBhvr>
                                    </p:animEffect>
                                    <p:animScale>
                                      <p:cBhvr>
                                        <p:cTn id="21" dur="37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6" grpId="0" bldLvl="0" animBg="1"/>
      <p:bldP spid="4" grpId="0" bldLvl="0" animBg="1"/>
      <p:bldP spid="4"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983432" y="47667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sym typeface="+mn-ea"/>
              </a:rPr>
              <a:t>1 </a:t>
            </a:r>
            <a:r>
              <a:rPr lang="zh-CN" altLang="en-US" sz="2400" dirty="0" smtClean="0">
                <a:solidFill>
                  <a:schemeClr val="accent1">
                    <a:lumMod val="75000"/>
                  </a:schemeClr>
                </a:solidFill>
                <a:latin typeface="+mj-ea"/>
                <a:ea typeface="+mj-ea"/>
                <a:cs typeface="+mj-ea"/>
                <a:sym typeface="+mn-ea"/>
              </a:rPr>
              <a:t>药品</a:t>
            </a:r>
            <a:r>
              <a:rPr lang="zh-CN" altLang="en-US" sz="2400" dirty="0">
                <a:solidFill>
                  <a:schemeClr val="accent1">
                    <a:lumMod val="75000"/>
                  </a:schemeClr>
                </a:solidFill>
                <a:latin typeface="+mj-ea"/>
                <a:ea typeface="+mj-ea"/>
                <a:cs typeface="+mj-ea"/>
                <a:sym typeface="+mn-ea"/>
              </a:rPr>
              <a:t>涉及名词解释</a:t>
            </a:r>
          </a:p>
        </p:txBody>
      </p:sp>
      <p:sp>
        <p:nvSpPr>
          <p:cNvPr id="5" name="文本框 4"/>
          <p:cNvSpPr txBox="1"/>
          <p:nvPr/>
        </p:nvSpPr>
        <p:spPr>
          <a:xfrm>
            <a:off x="1271464" y="1083024"/>
            <a:ext cx="10513168" cy="2062103"/>
          </a:xfrm>
          <a:prstGeom prst="rect">
            <a:avLst/>
          </a:prstGeom>
          <a:noFill/>
        </p:spPr>
        <p:txBody>
          <a:bodyPr wrap="square" rtlCol="0">
            <a:spAutoFit/>
          </a:bodyPr>
          <a:lstStyle/>
          <a:p>
            <a:pPr marL="285750" indent="-285750">
              <a:lnSpc>
                <a:spcPct val="200000"/>
              </a:lnSpc>
              <a:buFont typeface="Wingdings" panose="05000000000000000000" charset="0"/>
              <a:buChar char="Ø"/>
            </a:pPr>
            <a:r>
              <a:rPr lang="zh-CN" altLang="en-US" sz="1600" b="1" dirty="0" smtClean="0">
                <a:solidFill>
                  <a:schemeClr val="accent1">
                    <a:lumMod val="75000"/>
                  </a:schemeClr>
                </a:solidFill>
              </a:rPr>
              <a:t>等效量：指</a:t>
            </a:r>
            <a:r>
              <a:rPr lang="zh-CN" altLang="en-US" sz="1600" b="1" dirty="0">
                <a:solidFill>
                  <a:schemeClr val="accent1">
                    <a:lumMod val="75000"/>
                  </a:schemeClr>
                </a:solidFill>
              </a:rPr>
              <a:t>一个基本单位的药品，里面含有多少的药物</a:t>
            </a:r>
            <a:r>
              <a:rPr lang="zh-CN" altLang="en-US" sz="1600" b="1" dirty="0" smtClean="0">
                <a:solidFill>
                  <a:schemeClr val="accent1">
                    <a:lumMod val="75000"/>
                  </a:schemeClr>
                </a:solidFill>
              </a:rPr>
              <a:t>含量</a:t>
            </a:r>
            <a:endParaRPr lang="en-US" altLang="zh-CN" sz="1600" b="1" dirty="0">
              <a:solidFill>
                <a:schemeClr val="accent1">
                  <a:lumMod val="75000"/>
                </a:schemeClr>
              </a:solidFill>
            </a:endParaRPr>
          </a:p>
          <a:p>
            <a:pPr marL="285750" indent="-285750">
              <a:lnSpc>
                <a:spcPct val="200000"/>
              </a:lnSpc>
              <a:buFont typeface="Wingdings" panose="05000000000000000000" charset="0"/>
              <a:buChar char="Ø"/>
            </a:pPr>
            <a:r>
              <a:rPr lang="zh-CN" altLang="en-US" sz="1600" b="1" dirty="0" smtClean="0">
                <a:solidFill>
                  <a:schemeClr val="accent1">
                    <a:lumMod val="75000"/>
                  </a:schemeClr>
                </a:solidFill>
              </a:rPr>
              <a:t>默认量指</a:t>
            </a:r>
            <a:r>
              <a:rPr lang="zh-CN" altLang="en-US" sz="1600" b="1" dirty="0">
                <a:solidFill>
                  <a:schemeClr val="accent1">
                    <a:lumMod val="75000"/>
                  </a:schemeClr>
                </a:solidFill>
              </a:rPr>
              <a:t>医生下医嘱</a:t>
            </a:r>
            <a:r>
              <a:rPr lang="zh-CN" altLang="en-US" sz="1600" b="1" dirty="0" smtClean="0">
                <a:solidFill>
                  <a:schemeClr val="accent1">
                    <a:lumMod val="75000"/>
                  </a:schemeClr>
                </a:solidFill>
              </a:rPr>
              <a:t>时默认</a:t>
            </a:r>
            <a:r>
              <a:rPr lang="zh-CN" altLang="en-US" sz="1600" b="1" dirty="0">
                <a:solidFill>
                  <a:schemeClr val="accent1">
                    <a:lumMod val="75000"/>
                  </a:schemeClr>
                </a:solidFill>
              </a:rPr>
              <a:t>的</a:t>
            </a:r>
            <a:r>
              <a:rPr lang="zh-CN" altLang="en-US" sz="1600" b="1" dirty="0" smtClean="0">
                <a:solidFill>
                  <a:schemeClr val="accent1">
                    <a:lumMod val="75000"/>
                  </a:schemeClr>
                </a:solidFill>
              </a:rPr>
              <a:t>剂量</a:t>
            </a:r>
            <a:endParaRPr lang="en-US" altLang="zh-CN" sz="1600" b="1" dirty="0" smtClean="0">
              <a:solidFill>
                <a:schemeClr val="accent1">
                  <a:lumMod val="75000"/>
                </a:schemeClr>
              </a:solidFill>
            </a:endParaRPr>
          </a:p>
          <a:p>
            <a:pPr>
              <a:lnSpc>
                <a:spcPct val="200000"/>
              </a:lnSpc>
            </a:pPr>
            <a:r>
              <a:rPr lang="en-US" altLang="zh-CN" sz="1600" b="1" dirty="0">
                <a:solidFill>
                  <a:schemeClr val="accent1">
                    <a:lumMod val="75000"/>
                  </a:schemeClr>
                </a:solidFill>
              </a:rPr>
              <a:t> </a:t>
            </a:r>
            <a:r>
              <a:rPr lang="en-US" altLang="zh-CN" sz="1600" b="1" dirty="0" smtClean="0">
                <a:solidFill>
                  <a:schemeClr val="accent1">
                    <a:lumMod val="75000"/>
                  </a:schemeClr>
                </a:solidFill>
              </a:rPr>
              <a:t>      </a:t>
            </a:r>
            <a:r>
              <a:rPr lang="zh-CN" altLang="en-US" sz="1600" b="1" dirty="0" smtClean="0">
                <a:solidFill>
                  <a:schemeClr val="accent1">
                    <a:lumMod val="75000"/>
                  </a:schemeClr>
                </a:solidFill>
              </a:rPr>
              <a:t>如：阿斯匹林</a:t>
            </a:r>
            <a:r>
              <a:rPr lang="zh-CN" altLang="en-US" sz="1600" b="1" dirty="0">
                <a:solidFill>
                  <a:schemeClr val="accent1">
                    <a:lumMod val="75000"/>
                  </a:schemeClr>
                </a:solidFill>
              </a:rPr>
              <a:t>肠溶片</a:t>
            </a:r>
            <a:r>
              <a:rPr lang="en-US" altLang="zh-CN" sz="1600" b="1" dirty="0">
                <a:solidFill>
                  <a:schemeClr val="accent1">
                    <a:lumMod val="75000"/>
                  </a:schemeClr>
                </a:solidFill>
              </a:rPr>
              <a:t>(</a:t>
            </a:r>
            <a:r>
              <a:rPr lang="en-US" altLang="zh-CN" sz="1600" b="1" dirty="0" smtClean="0">
                <a:solidFill>
                  <a:schemeClr val="accent1">
                    <a:lumMod val="75000"/>
                  </a:schemeClr>
                </a:solidFill>
              </a:rPr>
              <a:t>100mg*30)</a:t>
            </a:r>
            <a:endParaRPr lang="en-US" altLang="zh-CN" sz="1600" b="1" dirty="0">
              <a:solidFill>
                <a:schemeClr val="accent1">
                  <a:lumMod val="75000"/>
                </a:schemeClr>
              </a:solidFill>
            </a:endParaRPr>
          </a:p>
          <a:p>
            <a:pPr>
              <a:lnSpc>
                <a:spcPct val="200000"/>
              </a:lnSpc>
            </a:pPr>
            <a:r>
              <a:rPr lang="en-US" altLang="zh-CN" sz="1600" b="1" dirty="0">
                <a:solidFill>
                  <a:schemeClr val="accent1">
                    <a:lumMod val="75000"/>
                  </a:schemeClr>
                </a:solidFill>
              </a:rPr>
              <a:t> </a:t>
            </a:r>
            <a:r>
              <a:rPr lang="en-US" altLang="zh-CN" sz="1600" b="1" dirty="0" smtClean="0">
                <a:solidFill>
                  <a:schemeClr val="accent1">
                    <a:lumMod val="75000"/>
                  </a:schemeClr>
                </a:solidFill>
              </a:rPr>
              <a:t>              1</a:t>
            </a:r>
            <a:r>
              <a:rPr lang="zh-CN" altLang="en-US" sz="1600" b="1" dirty="0" smtClean="0">
                <a:solidFill>
                  <a:schemeClr val="accent1">
                    <a:lumMod val="75000"/>
                  </a:schemeClr>
                </a:solidFill>
              </a:rPr>
              <a:t>片有</a:t>
            </a:r>
            <a:r>
              <a:rPr lang="en-US" altLang="zh-CN" sz="1600" b="1" dirty="0">
                <a:solidFill>
                  <a:schemeClr val="accent1">
                    <a:lumMod val="75000"/>
                  </a:schemeClr>
                </a:solidFill>
              </a:rPr>
              <a:t>100mg</a:t>
            </a:r>
            <a:r>
              <a:rPr lang="zh-CN" altLang="en-US" sz="1600" b="1" dirty="0">
                <a:solidFill>
                  <a:schemeClr val="accent1">
                    <a:lumMod val="75000"/>
                  </a:schemeClr>
                </a:solidFill>
              </a:rPr>
              <a:t>的药物</a:t>
            </a:r>
            <a:r>
              <a:rPr lang="zh-CN" altLang="en-US" sz="1600" b="1" dirty="0" smtClean="0">
                <a:solidFill>
                  <a:schemeClr val="accent1">
                    <a:lumMod val="75000"/>
                  </a:schemeClr>
                </a:solidFill>
              </a:rPr>
              <a:t>含量，</a:t>
            </a:r>
            <a:r>
              <a:rPr lang="zh-CN" altLang="en-US" sz="1600" b="1" dirty="0">
                <a:solidFill>
                  <a:schemeClr val="accent1">
                    <a:lumMod val="75000"/>
                  </a:schemeClr>
                </a:solidFill>
              </a:rPr>
              <a:t>则等效单位是</a:t>
            </a:r>
            <a:r>
              <a:rPr lang="en-US" altLang="zh-CN" sz="1600" b="1" dirty="0">
                <a:solidFill>
                  <a:schemeClr val="accent1">
                    <a:lumMod val="75000"/>
                  </a:schemeClr>
                </a:solidFill>
              </a:rPr>
              <a:t>mg</a:t>
            </a:r>
            <a:r>
              <a:rPr lang="zh-CN" altLang="en-US" sz="1600" b="1" dirty="0" smtClean="0">
                <a:solidFill>
                  <a:schemeClr val="accent1">
                    <a:lumMod val="75000"/>
                  </a:schemeClr>
                </a:solidFill>
              </a:rPr>
              <a:t>，等效</a:t>
            </a:r>
            <a:r>
              <a:rPr lang="zh-CN" altLang="en-US" sz="1600" b="1" dirty="0">
                <a:solidFill>
                  <a:schemeClr val="accent1">
                    <a:lumMod val="75000"/>
                  </a:schemeClr>
                </a:solidFill>
              </a:rPr>
              <a:t>量是</a:t>
            </a:r>
            <a:r>
              <a:rPr lang="en-US" altLang="zh-CN" sz="1600" b="1" dirty="0" smtClean="0">
                <a:solidFill>
                  <a:schemeClr val="accent1">
                    <a:lumMod val="75000"/>
                  </a:schemeClr>
                </a:solidFill>
              </a:rPr>
              <a:t>100</a:t>
            </a:r>
            <a:r>
              <a:rPr lang="zh-CN" altLang="en-US" sz="1600" b="1" dirty="0" smtClean="0">
                <a:solidFill>
                  <a:schemeClr val="accent1">
                    <a:lumMod val="75000"/>
                  </a:schemeClr>
                </a:solidFill>
              </a:rPr>
              <a:t>。默认</a:t>
            </a:r>
            <a:r>
              <a:rPr lang="zh-CN" altLang="en-US" sz="1600" b="1" dirty="0">
                <a:solidFill>
                  <a:schemeClr val="accent1">
                    <a:lumMod val="75000"/>
                  </a:schemeClr>
                </a:solidFill>
              </a:rPr>
              <a:t>一次</a:t>
            </a:r>
            <a:r>
              <a:rPr lang="en-US" altLang="zh-CN" sz="1600" b="1" dirty="0">
                <a:solidFill>
                  <a:schemeClr val="accent1">
                    <a:lumMod val="75000"/>
                  </a:schemeClr>
                </a:solidFill>
              </a:rPr>
              <a:t>2</a:t>
            </a:r>
            <a:r>
              <a:rPr lang="zh-CN" altLang="en-US" sz="1600" b="1" dirty="0" smtClean="0">
                <a:solidFill>
                  <a:schemeClr val="accent1">
                    <a:lumMod val="75000"/>
                  </a:schemeClr>
                </a:solidFill>
              </a:rPr>
              <a:t>片，则</a:t>
            </a:r>
            <a:r>
              <a:rPr lang="zh-CN" altLang="en-US" sz="1600" b="1" dirty="0">
                <a:solidFill>
                  <a:schemeClr val="accent1">
                    <a:lumMod val="75000"/>
                  </a:schemeClr>
                </a:solidFill>
              </a:rPr>
              <a:t>默认量是</a:t>
            </a:r>
            <a:r>
              <a:rPr lang="en-US" altLang="zh-CN" sz="1600" b="1" dirty="0" smtClean="0">
                <a:solidFill>
                  <a:schemeClr val="accent1">
                    <a:lumMod val="75000"/>
                  </a:schemeClr>
                </a:solidFill>
              </a:rPr>
              <a:t>200</a:t>
            </a:r>
            <a:endParaRPr lang="en-US" altLang="zh-CN" sz="1600" b="1" dirty="0">
              <a:solidFill>
                <a:schemeClr val="accent1">
                  <a:lumMod val="75000"/>
                </a:schemeClr>
              </a:solidFill>
            </a:endParaRPr>
          </a:p>
        </p:txBody>
      </p:sp>
      <p:pic>
        <p:nvPicPr>
          <p:cNvPr id="3" name="图片 2"/>
          <p:cNvPicPr>
            <a:picLocks noChangeAspect="1"/>
          </p:cNvPicPr>
          <p:nvPr/>
        </p:nvPicPr>
        <p:blipFill>
          <a:blip r:embed="rId3"/>
          <a:stretch>
            <a:fillRect/>
          </a:stretch>
        </p:blipFill>
        <p:spPr>
          <a:xfrm>
            <a:off x="2063552" y="3224430"/>
            <a:ext cx="7734970" cy="3589331"/>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1061180" y="492516"/>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sym typeface="+mn-ea"/>
              </a:rPr>
              <a:t>1 </a:t>
            </a:r>
            <a:r>
              <a:rPr lang="zh-CN" altLang="en-US" sz="2400" dirty="0" smtClean="0">
                <a:solidFill>
                  <a:schemeClr val="accent1">
                    <a:lumMod val="75000"/>
                  </a:schemeClr>
                </a:solidFill>
                <a:latin typeface="+mj-ea"/>
                <a:ea typeface="+mj-ea"/>
                <a:cs typeface="+mj-ea"/>
                <a:sym typeface="+mn-ea"/>
              </a:rPr>
              <a:t>药品</a:t>
            </a:r>
            <a:r>
              <a:rPr lang="zh-CN" altLang="en-US" sz="2400" dirty="0">
                <a:solidFill>
                  <a:schemeClr val="accent1">
                    <a:lumMod val="75000"/>
                  </a:schemeClr>
                </a:solidFill>
                <a:latin typeface="+mj-ea"/>
                <a:ea typeface="+mj-ea"/>
                <a:cs typeface="+mj-ea"/>
                <a:sym typeface="+mn-ea"/>
              </a:rPr>
              <a:t>涉及名词解释</a:t>
            </a:r>
          </a:p>
        </p:txBody>
      </p:sp>
      <p:sp>
        <p:nvSpPr>
          <p:cNvPr id="73" name="Freeform 9"/>
          <p:cNvSpPr/>
          <p:nvPr/>
        </p:nvSpPr>
        <p:spPr bwMode="auto">
          <a:xfrm flipH="1">
            <a:off x="191344" y="2348880"/>
            <a:ext cx="2664296" cy="1692800"/>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8" name="组合 7"/>
          <p:cNvGrpSpPr/>
          <p:nvPr/>
        </p:nvGrpSpPr>
        <p:grpSpPr>
          <a:xfrm>
            <a:off x="1155361" y="1596390"/>
            <a:ext cx="10629271" cy="4961890"/>
            <a:chOff x="2348" y="2514"/>
            <a:chExt cx="15929" cy="7814"/>
          </a:xfrm>
        </p:grpSpPr>
        <p:cxnSp>
          <p:nvCxnSpPr>
            <p:cNvPr id="61" name="肘形连接符 60"/>
            <p:cNvCxnSpPr/>
            <p:nvPr/>
          </p:nvCxnSpPr>
          <p:spPr>
            <a:xfrm flipV="1">
              <a:off x="4156" y="3080"/>
              <a:ext cx="4183" cy="1186"/>
            </a:xfrm>
            <a:prstGeom prst="bentConnector3">
              <a:avLst>
                <a:gd name="adj1" fmla="val 50009"/>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9383" y="2514"/>
              <a:ext cx="8701" cy="3524"/>
            </a:xfrm>
            <a:prstGeom prst="rect">
              <a:avLst/>
            </a:prstGeom>
          </p:spPr>
          <p:txBody>
            <a:bodyPr wrap="square">
              <a:spAutoFit/>
            </a:bodyPr>
            <a:lstStyle/>
            <a:p>
              <a:r>
                <a:rPr lang="zh-CN" altLang="en-US" sz="1800" b="1" u="sng" dirty="0">
                  <a:solidFill>
                    <a:schemeClr val="accent1">
                      <a:lumMod val="75000"/>
                    </a:schemeClr>
                  </a:solidFill>
                  <a:latin typeface="PingFang SC"/>
                </a:rPr>
                <a:t>剂型</a:t>
              </a:r>
              <a:r>
                <a:rPr lang="zh-CN" altLang="en-US" sz="1800" dirty="0">
                  <a:solidFill>
                    <a:schemeClr val="accent1">
                      <a:lumMod val="75000"/>
                    </a:schemeClr>
                  </a:solidFill>
                </a:rPr>
                <a:t>的概念</a:t>
              </a:r>
            </a:p>
            <a:p>
              <a:r>
                <a:rPr lang="zh-CN" altLang="en-US" sz="1800" dirty="0">
                  <a:solidFill>
                    <a:schemeClr val="accent1">
                      <a:lumMod val="75000"/>
                    </a:schemeClr>
                  </a:solidFill>
                </a:rPr>
                <a:t> </a:t>
              </a:r>
            </a:p>
            <a:p>
              <a:pPr fontAlgn="auto">
                <a:lnSpc>
                  <a:spcPct val="125000"/>
                </a:lnSpc>
              </a:pPr>
              <a:r>
                <a:rPr lang="zh-CN" altLang="en-US" sz="1800" dirty="0">
                  <a:solidFill>
                    <a:schemeClr val="accent1">
                      <a:lumMod val="75000"/>
                    </a:schemeClr>
                  </a:solidFill>
                </a:rPr>
                <a:t>适合于疾病的诊断、治疗或预防的需要而制备的不同给药形式，称为</a:t>
              </a:r>
              <a:r>
                <a:rPr lang="zh-CN" altLang="en-US" sz="1800" b="1" u="sng" dirty="0">
                  <a:solidFill>
                    <a:schemeClr val="accent1">
                      <a:lumMod val="75000"/>
                    </a:schemeClr>
                  </a:solidFill>
                  <a:latin typeface="PingFang SC"/>
                </a:rPr>
                <a:t>药物剂型</a:t>
              </a:r>
              <a:r>
                <a:rPr lang="zh-CN" altLang="en-US" sz="1800" dirty="0">
                  <a:solidFill>
                    <a:schemeClr val="accent1">
                      <a:lumMod val="75000"/>
                    </a:schemeClr>
                  </a:solidFill>
                </a:rPr>
                <a:t>，简称剂型，如片剂、胶囊剂、注射剂等。</a:t>
              </a:r>
            </a:p>
            <a:p>
              <a:r>
                <a:rPr lang="zh-CN" altLang="en-US" sz="1800" dirty="0">
                  <a:solidFill>
                    <a:schemeClr val="bg1"/>
                  </a:solidFill>
                </a:rPr>
                <a:t> </a:t>
              </a:r>
            </a:p>
            <a:p>
              <a:endParaRPr lang="zh-CN" altLang="en-US" sz="1800" dirty="0">
                <a:solidFill>
                  <a:schemeClr val="bg1"/>
                </a:solidFill>
              </a:endParaRPr>
            </a:p>
          </p:txBody>
        </p:sp>
        <p:sp>
          <p:nvSpPr>
            <p:cNvPr id="63" name="椭圆 62"/>
            <p:cNvSpPr/>
            <p:nvPr/>
          </p:nvSpPr>
          <p:spPr>
            <a:xfrm>
              <a:off x="8339" y="2553"/>
              <a:ext cx="861" cy="8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a:latin typeface="Impact MT Std" pitchFamily="34" charset="0"/>
                <a:ea typeface="方正兰亭黑简体" panose="02000000000000000000" pitchFamily="2" charset="-122"/>
              </a:endParaRPr>
            </a:p>
          </p:txBody>
        </p:sp>
        <p:sp>
          <p:nvSpPr>
            <p:cNvPr id="5" name="标题 4"/>
            <p:cNvSpPr txBox="1"/>
            <p:nvPr/>
          </p:nvSpPr>
          <p:spPr>
            <a:xfrm>
              <a:off x="8385" y="2702"/>
              <a:ext cx="815" cy="5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a:solidFill>
                    <a:schemeClr val="bg1"/>
                  </a:solidFill>
                  <a:latin typeface="Impact MT Std" pitchFamily="34" charset="0"/>
                  <a:ea typeface="方正兰亭黑简体" panose="02000000000000000000" pitchFamily="2" charset="-122"/>
                </a:rPr>
                <a:t>01</a:t>
              </a:r>
            </a:p>
          </p:txBody>
        </p:sp>
        <p:cxnSp>
          <p:nvCxnSpPr>
            <p:cNvPr id="66" name="肘形连接符 65"/>
            <p:cNvCxnSpPr/>
            <p:nvPr/>
          </p:nvCxnSpPr>
          <p:spPr>
            <a:xfrm>
              <a:off x="5290" y="5740"/>
              <a:ext cx="4116" cy="1250"/>
            </a:xfrm>
            <a:prstGeom prst="bentConnector3">
              <a:avLst>
                <a:gd name="adj1" fmla="val 50021"/>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9383" y="6592"/>
              <a:ext cx="861" cy="8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a:latin typeface="Impact MT Std" pitchFamily="34" charset="0"/>
                <a:ea typeface="方正兰亭黑简体" panose="02000000000000000000" pitchFamily="2" charset="-122"/>
              </a:endParaRPr>
            </a:p>
          </p:txBody>
        </p:sp>
        <p:sp>
          <p:nvSpPr>
            <p:cNvPr id="68" name="标题 4"/>
            <p:cNvSpPr txBox="1"/>
            <p:nvPr/>
          </p:nvSpPr>
          <p:spPr>
            <a:xfrm>
              <a:off x="9519" y="6739"/>
              <a:ext cx="815" cy="5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a:solidFill>
                    <a:schemeClr val="bg1"/>
                  </a:solidFill>
                  <a:latin typeface="Impact MT Std" pitchFamily="34" charset="0"/>
                  <a:ea typeface="方正兰亭黑简体" panose="02000000000000000000" pitchFamily="2" charset="-122"/>
                </a:rPr>
                <a:t>02</a:t>
              </a:r>
            </a:p>
          </p:txBody>
        </p:sp>
        <p:sp>
          <p:nvSpPr>
            <p:cNvPr id="6" name="文本框 5"/>
            <p:cNvSpPr txBox="1"/>
            <p:nvPr/>
          </p:nvSpPr>
          <p:spPr>
            <a:xfrm>
              <a:off x="10527" y="6586"/>
              <a:ext cx="7750" cy="3742"/>
            </a:xfrm>
            <a:prstGeom prst="rect">
              <a:avLst/>
            </a:prstGeom>
            <a:noFill/>
          </p:spPr>
          <p:txBody>
            <a:bodyPr wrap="square" rtlCol="0" anchor="t">
              <a:spAutoFit/>
            </a:bodyPr>
            <a:lstStyle/>
            <a:p>
              <a:r>
                <a:rPr lang="zh-CN" altLang="en-US" sz="1800" b="1" u="sng" dirty="0">
                  <a:solidFill>
                    <a:schemeClr val="accent1">
                      <a:lumMod val="75000"/>
                    </a:schemeClr>
                  </a:solidFill>
                  <a:latin typeface="PingFang SC"/>
                  <a:sym typeface="+mn-ea"/>
                </a:rPr>
                <a:t>制剂</a:t>
              </a:r>
              <a:r>
                <a:rPr lang="zh-CN" altLang="en-US" sz="1800" dirty="0">
                  <a:solidFill>
                    <a:schemeClr val="accent1">
                      <a:lumMod val="75000"/>
                    </a:schemeClr>
                  </a:solidFill>
                  <a:sym typeface="+mn-ea"/>
                </a:rPr>
                <a:t>的概念</a:t>
              </a:r>
              <a:endParaRPr lang="zh-CN" altLang="en-US" sz="1800" dirty="0">
                <a:solidFill>
                  <a:schemeClr val="accent1">
                    <a:lumMod val="75000"/>
                  </a:schemeClr>
                </a:solidFill>
              </a:endParaRPr>
            </a:p>
            <a:p>
              <a:r>
                <a:rPr lang="zh-CN" altLang="en-US" sz="1800" dirty="0">
                  <a:solidFill>
                    <a:schemeClr val="accent1">
                      <a:lumMod val="75000"/>
                    </a:schemeClr>
                  </a:solidFill>
                  <a:sym typeface="+mn-ea"/>
                </a:rPr>
                <a:t> </a:t>
              </a:r>
              <a:endParaRPr lang="zh-CN" altLang="en-US" sz="1800" dirty="0">
                <a:solidFill>
                  <a:schemeClr val="accent1">
                    <a:lumMod val="75000"/>
                  </a:schemeClr>
                </a:solidFill>
              </a:endParaRPr>
            </a:p>
            <a:p>
              <a:pPr fontAlgn="auto">
                <a:lnSpc>
                  <a:spcPct val="125000"/>
                </a:lnSpc>
              </a:pPr>
              <a:r>
                <a:rPr lang="zh-CN" altLang="en-US" sz="1800" b="1" u="sng" dirty="0">
                  <a:solidFill>
                    <a:schemeClr val="accent1">
                      <a:lumMod val="75000"/>
                    </a:schemeClr>
                  </a:solidFill>
                  <a:latin typeface="PingFang SC"/>
                  <a:sym typeface="+mn-ea"/>
                </a:rPr>
                <a:t>药物制剂</a:t>
              </a:r>
              <a:r>
                <a:rPr lang="zh-CN" altLang="en-US" sz="1800" dirty="0">
                  <a:solidFill>
                    <a:schemeClr val="accent1">
                      <a:lumMod val="75000"/>
                    </a:schemeClr>
                  </a:solidFill>
                  <a:sym typeface="+mn-ea"/>
                </a:rPr>
                <a:t>是指将原料药物按照某种剂型制成一定规格并具有一定质量标准的具体品种，简称制剂。根据制剂命名原则，制剂名</a:t>
              </a:r>
              <a:r>
                <a:rPr lang="en-US" altLang="zh-CN" sz="1800" dirty="0">
                  <a:solidFill>
                    <a:schemeClr val="accent1">
                      <a:lumMod val="75000"/>
                    </a:schemeClr>
                  </a:solidFill>
                  <a:sym typeface="+mn-ea"/>
                </a:rPr>
                <a:t>=</a:t>
              </a:r>
              <a:r>
                <a:rPr lang="zh-CN" altLang="en-US" sz="1800" dirty="0">
                  <a:solidFill>
                    <a:schemeClr val="accent1">
                      <a:lumMod val="75000"/>
                    </a:schemeClr>
                  </a:solidFill>
                  <a:sym typeface="+mn-ea"/>
                </a:rPr>
                <a:t>药物通用名</a:t>
              </a:r>
              <a:r>
                <a:rPr lang="en-US" altLang="zh-CN" sz="1800" dirty="0">
                  <a:solidFill>
                    <a:schemeClr val="accent1">
                      <a:lumMod val="75000"/>
                    </a:schemeClr>
                  </a:solidFill>
                  <a:sym typeface="+mn-ea"/>
                </a:rPr>
                <a:t>+</a:t>
              </a:r>
              <a:r>
                <a:rPr lang="zh-CN" altLang="en-US" sz="1800" dirty="0">
                  <a:solidFill>
                    <a:schemeClr val="accent1">
                      <a:lumMod val="75000"/>
                    </a:schemeClr>
                  </a:solidFill>
                  <a:sym typeface="+mn-ea"/>
                </a:rPr>
                <a:t>剂型名</a:t>
              </a:r>
              <a:r>
                <a:rPr lang="en-US" altLang="zh-CN" sz="1800" dirty="0">
                  <a:solidFill>
                    <a:schemeClr val="accent1">
                      <a:lumMod val="75000"/>
                    </a:schemeClr>
                  </a:solidFill>
                  <a:sym typeface="+mn-ea"/>
                </a:rPr>
                <a:t>,</a:t>
              </a:r>
              <a:r>
                <a:rPr lang="zh-CN" altLang="en-US" sz="1800" dirty="0">
                  <a:solidFill>
                    <a:schemeClr val="accent1">
                      <a:lumMod val="75000"/>
                    </a:schemeClr>
                  </a:solidFill>
                  <a:sym typeface="+mn-ea"/>
                </a:rPr>
                <a:t>如维生素</a:t>
              </a:r>
              <a:r>
                <a:rPr lang="en-US" altLang="zh-CN" sz="1800" dirty="0">
                  <a:solidFill>
                    <a:schemeClr val="accent1">
                      <a:lumMod val="75000"/>
                    </a:schemeClr>
                  </a:solidFill>
                  <a:sym typeface="+mn-ea"/>
                </a:rPr>
                <a:t>C</a:t>
              </a:r>
              <a:r>
                <a:rPr lang="zh-CN" altLang="en-US" sz="1800" dirty="0">
                  <a:solidFill>
                    <a:schemeClr val="accent1">
                      <a:lumMod val="75000"/>
                    </a:schemeClr>
                  </a:solidFill>
                  <a:sym typeface="+mn-ea"/>
                </a:rPr>
                <a:t>片、阿莫西林胶囊、鱼肝油胶丸等。</a:t>
              </a:r>
            </a:p>
          </p:txBody>
        </p:sp>
        <p:sp>
          <p:nvSpPr>
            <p:cNvPr id="74" name="KSO_Shape"/>
            <p:cNvSpPr/>
            <p:nvPr/>
          </p:nvSpPr>
          <p:spPr bwMode="auto">
            <a:xfrm>
              <a:off x="2348" y="4706"/>
              <a:ext cx="999" cy="99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73"/>
                                        </p:tgtEl>
                                        <p:attrNameLst>
                                          <p:attrName>r</p:attrName>
                                        </p:attrNameLst>
                                      </p:cBhvr>
                                    </p:animRot>
                                    <p:animRot by="-240000">
                                      <p:cBhvr>
                                        <p:cTn id="13" dur="200" fill="hold">
                                          <p:stCondLst>
                                            <p:cond delay="200"/>
                                          </p:stCondLst>
                                        </p:cTn>
                                        <p:tgtEl>
                                          <p:spTgt spid="73"/>
                                        </p:tgtEl>
                                        <p:attrNameLst>
                                          <p:attrName>r</p:attrName>
                                        </p:attrNameLst>
                                      </p:cBhvr>
                                    </p:animRot>
                                    <p:animRot by="240000">
                                      <p:cBhvr>
                                        <p:cTn id="14" dur="200" fill="hold">
                                          <p:stCondLst>
                                            <p:cond delay="400"/>
                                          </p:stCondLst>
                                        </p:cTn>
                                        <p:tgtEl>
                                          <p:spTgt spid="73"/>
                                        </p:tgtEl>
                                        <p:attrNameLst>
                                          <p:attrName>r</p:attrName>
                                        </p:attrNameLst>
                                      </p:cBhvr>
                                    </p:animRot>
                                    <p:animRot by="-240000">
                                      <p:cBhvr>
                                        <p:cTn id="15" dur="200" fill="hold">
                                          <p:stCondLst>
                                            <p:cond delay="600"/>
                                          </p:stCondLst>
                                        </p:cTn>
                                        <p:tgtEl>
                                          <p:spTgt spid="73"/>
                                        </p:tgtEl>
                                        <p:attrNameLst>
                                          <p:attrName>r</p:attrName>
                                        </p:attrNameLst>
                                      </p:cBhvr>
                                    </p:animRot>
                                    <p:animRot by="120000">
                                      <p:cBhvr>
                                        <p:cTn id="16" dur="200" fill="hold">
                                          <p:stCondLst>
                                            <p:cond delay="800"/>
                                          </p:stCondLst>
                                        </p:cTn>
                                        <p:tgtEl>
                                          <p:spTgt spid="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73"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1022600" y="522023"/>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rPr>
              <a:t>1 </a:t>
            </a:r>
            <a:r>
              <a:rPr lang="zh-CN" altLang="en-US" sz="2400" dirty="0" smtClean="0">
                <a:solidFill>
                  <a:schemeClr val="accent1">
                    <a:lumMod val="75000"/>
                  </a:schemeClr>
                </a:solidFill>
                <a:latin typeface="+mj-ea"/>
                <a:ea typeface="+mj-ea"/>
                <a:cs typeface="+mj-ea"/>
              </a:rPr>
              <a:t>药品</a:t>
            </a:r>
            <a:r>
              <a:rPr lang="zh-CN" altLang="en-US" sz="2400" dirty="0">
                <a:solidFill>
                  <a:schemeClr val="accent1">
                    <a:lumMod val="75000"/>
                  </a:schemeClr>
                </a:solidFill>
                <a:latin typeface="+mj-ea"/>
                <a:ea typeface="+mj-ea"/>
                <a:cs typeface="+mj-ea"/>
              </a:rPr>
              <a:t>基本信息维护</a:t>
            </a:r>
          </a:p>
        </p:txBody>
      </p:sp>
      <p:sp>
        <p:nvSpPr>
          <p:cNvPr id="3" name="Rounded Rectangle 2"/>
          <p:cNvSpPr/>
          <p:nvPr/>
        </p:nvSpPr>
        <p:spPr>
          <a:xfrm>
            <a:off x="725747" y="1370096"/>
            <a:ext cx="618924" cy="6189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 name="AutoShape 6"/>
          <p:cNvSpPr/>
          <p:nvPr/>
        </p:nvSpPr>
        <p:spPr bwMode="auto">
          <a:xfrm>
            <a:off x="911424" y="1553813"/>
            <a:ext cx="247570" cy="247570"/>
          </a:xfrm>
          <a:custGeom>
            <a:avLst/>
            <a:gdLst>
              <a:gd name="T0" fmla="*/ 357417 w 21600"/>
              <a:gd name="T1" fmla="*/ 0 h 21600"/>
              <a:gd name="T2" fmla="*/ 374086 w 21600"/>
              <a:gd name="T3" fmla="*/ 8396 h 21600"/>
              <a:gd name="T4" fmla="*/ 381000 w 21600"/>
              <a:gd name="T5" fmla="*/ 28504 h 21600"/>
              <a:gd name="T6" fmla="*/ 381000 w 21600"/>
              <a:gd name="T7" fmla="*/ 352496 h 21600"/>
              <a:gd name="T8" fmla="*/ 374086 w 21600"/>
              <a:gd name="T9" fmla="*/ 372551 h 21600"/>
              <a:gd name="T10" fmla="*/ 357417 w 21600"/>
              <a:gd name="T11" fmla="*/ 381000 h 21600"/>
              <a:gd name="T12" fmla="*/ 24183 w 21600"/>
              <a:gd name="T13" fmla="*/ 381000 h 21600"/>
              <a:gd name="T14" fmla="*/ 7250 w 21600"/>
              <a:gd name="T15" fmla="*/ 372551 h 21600"/>
              <a:gd name="T16" fmla="*/ 0 w 21600"/>
              <a:gd name="T17" fmla="*/ 352496 h 21600"/>
              <a:gd name="T18" fmla="*/ 0 w 21600"/>
              <a:gd name="T19" fmla="*/ 28504 h 21600"/>
              <a:gd name="T20" fmla="*/ 7250 w 21600"/>
              <a:gd name="T21" fmla="*/ 8396 h 21600"/>
              <a:gd name="T22" fmla="*/ 24183 w 21600"/>
              <a:gd name="T23" fmla="*/ 0 h 21600"/>
              <a:gd name="T24" fmla="*/ 357417 w 21600"/>
              <a:gd name="T25" fmla="*/ 0 h 21600"/>
              <a:gd name="T26" fmla="*/ 349356 w 21600"/>
              <a:gd name="T27" fmla="*/ 38135 h 21600"/>
              <a:gd name="T28" fmla="*/ 31821 w 21600"/>
              <a:gd name="T29" fmla="*/ 38135 h 21600"/>
              <a:gd name="T30" fmla="*/ 31821 w 21600"/>
              <a:gd name="T31" fmla="*/ 342759 h 21600"/>
              <a:gd name="T32" fmla="*/ 349356 w 21600"/>
              <a:gd name="T33" fmla="*/ 342759 h 21600"/>
              <a:gd name="T34" fmla="*/ 349356 w 21600"/>
              <a:gd name="T35" fmla="*/ 38135 h 21600"/>
              <a:gd name="T36" fmla="*/ 105445 w 21600"/>
              <a:gd name="T37" fmla="*/ 315507 h 21600"/>
              <a:gd name="T38" fmla="*/ 63482 w 21600"/>
              <a:gd name="T39" fmla="*/ 315507 h 21600"/>
              <a:gd name="T40" fmla="*/ 63482 w 21600"/>
              <a:gd name="T41" fmla="*/ 225496 h 21600"/>
              <a:gd name="T42" fmla="*/ 105445 w 21600"/>
              <a:gd name="T43" fmla="*/ 225496 h 21600"/>
              <a:gd name="T44" fmla="*/ 105445 w 21600"/>
              <a:gd name="T45" fmla="*/ 315507 h 21600"/>
              <a:gd name="T46" fmla="*/ 175719 w 21600"/>
              <a:gd name="T47" fmla="*/ 315507 h 21600"/>
              <a:gd name="T48" fmla="*/ 134161 w 21600"/>
              <a:gd name="T49" fmla="*/ 315507 h 21600"/>
              <a:gd name="T50" fmla="*/ 134161 w 21600"/>
              <a:gd name="T51" fmla="*/ 123014 h 21600"/>
              <a:gd name="T52" fmla="*/ 175719 w 21600"/>
              <a:gd name="T53" fmla="*/ 123014 h 21600"/>
              <a:gd name="T54" fmla="*/ 175719 w 21600"/>
              <a:gd name="T55" fmla="*/ 315507 h 21600"/>
              <a:gd name="T56" fmla="*/ 247262 w 21600"/>
              <a:gd name="T57" fmla="*/ 315507 h 21600"/>
              <a:gd name="T58" fmla="*/ 205281 w 21600"/>
              <a:gd name="T59" fmla="*/ 315507 h 21600"/>
              <a:gd name="T60" fmla="*/ 205281 w 21600"/>
              <a:gd name="T61" fmla="*/ 168663 h 21600"/>
              <a:gd name="T62" fmla="*/ 247262 w 21600"/>
              <a:gd name="T63" fmla="*/ 168663 h 21600"/>
              <a:gd name="T64" fmla="*/ 247262 w 21600"/>
              <a:gd name="T65" fmla="*/ 315507 h 21600"/>
              <a:gd name="T66" fmla="*/ 317518 w 21600"/>
              <a:gd name="T67" fmla="*/ 315507 h 21600"/>
              <a:gd name="T68" fmla="*/ 275555 w 21600"/>
              <a:gd name="T69" fmla="*/ 315507 h 21600"/>
              <a:gd name="T70" fmla="*/ 275555 w 21600"/>
              <a:gd name="T71" fmla="*/ 86783 h 21600"/>
              <a:gd name="T72" fmla="*/ 317518 w 21600"/>
              <a:gd name="T73" fmla="*/ 86783 h 21600"/>
              <a:gd name="T74" fmla="*/ 317518 w 21600"/>
              <a:gd name="T75" fmla="*/ 315507 h 21600"/>
              <a:gd name="T76" fmla="*/ 317518 w 21600"/>
              <a:gd name="T77" fmla="*/ 315507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0263" y="0"/>
                </a:moveTo>
                <a:cubicBezTo>
                  <a:pt x="20631" y="0"/>
                  <a:pt x="20946" y="159"/>
                  <a:pt x="21208" y="476"/>
                </a:cubicBezTo>
                <a:cubicBezTo>
                  <a:pt x="21470" y="796"/>
                  <a:pt x="21600" y="1175"/>
                  <a:pt x="21600" y="1616"/>
                </a:cubicBezTo>
                <a:lnTo>
                  <a:pt x="21600" y="19984"/>
                </a:lnTo>
                <a:cubicBezTo>
                  <a:pt x="21600" y="20419"/>
                  <a:pt x="21470" y="20804"/>
                  <a:pt x="21208" y="21121"/>
                </a:cubicBezTo>
                <a:cubicBezTo>
                  <a:pt x="20946" y="21441"/>
                  <a:pt x="20631" y="21600"/>
                  <a:pt x="20263" y="21600"/>
                </a:cubicBezTo>
                <a:lnTo>
                  <a:pt x="1371" y="21600"/>
                </a:lnTo>
                <a:cubicBezTo>
                  <a:pt x="1004" y="21600"/>
                  <a:pt x="683" y="21441"/>
                  <a:pt x="411" y="21121"/>
                </a:cubicBezTo>
                <a:cubicBezTo>
                  <a:pt x="137" y="20804"/>
                  <a:pt x="0" y="20422"/>
                  <a:pt x="0" y="19984"/>
                </a:cubicBezTo>
                <a:lnTo>
                  <a:pt x="0" y="1616"/>
                </a:lnTo>
                <a:cubicBezTo>
                  <a:pt x="0" y="1175"/>
                  <a:pt x="137" y="796"/>
                  <a:pt x="411" y="476"/>
                </a:cubicBezTo>
                <a:cubicBezTo>
                  <a:pt x="683" y="159"/>
                  <a:pt x="1004" y="0"/>
                  <a:pt x="1371" y="0"/>
                </a:cubicBezTo>
                <a:lnTo>
                  <a:pt x="20263" y="0"/>
                </a:lnTo>
                <a:close/>
                <a:moveTo>
                  <a:pt x="19806" y="2162"/>
                </a:moveTo>
                <a:lnTo>
                  <a:pt x="1804" y="2162"/>
                </a:lnTo>
                <a:lnTo>
                  <a:pt x="1804" y="19432"/>
                </a:lnTo>
                <a:lnTo>
                  <a:pt x="19806" y="19432"/>
                </a:lnTo>
                <a:lnTo>
                  <a:pt x="19806" y="2162"/>
                </a:lnTo>
                <a:close/>
                <a:moveTo>
                  <a:pt x="5978" y="17887"/>
                </a:moveTo>
                <a:lnTo>
                  <a:pt x="3599" y="17887"/>
                </a:lnTo>
                <a:lnTo>
                  <a:pt x="3599" y="12784"/>
                </a:lnTo>
                <a:lnTo>
                  <a:pt x="5978" y="12784"/>
                </a:lnTo>
                <a:lnTo>
                  <a:pt x="5978" y="17887"/>
                </a:lnTo>
                <a:close/>
                <a:moveTo>
                  <a:pt x="9962" y="17887"/>
                </a:moveTo>
                <a:lnTo>
                  <a:pt x="7606" y="17887"/>
                </a:lnTo>
                <a:lnTo>
                  <a:pt x="7606" y="6974"/>
                </a:lnTo>
                <a:lnTo>
                  <a:pt x="9962" y="6974"/>
                </a:lnTo>
                <a:lnTo>
                  <a:pt x="9962" y="17887"/>
                </a:lnTo>
                <a:close/>
                <a:moveTo>
                  <a:pt x="14018" y="17887"/>
                </a:moveTo>
                <a:lnTo>
                  <a:pt x="11638" y="17887"/>
                </a:lnTo>
                <a:lnTo>
                  <a:pt x="11638" y="9562"/>
                </a:lnTo>
                <a:lnTo>
                  <a:pt x="14018" y="9562"/>
                </a:lnTo>
                <a:lnTo>
                  <a:pt x="14018" y="17887"/>
                </a:lnTo>
                <a:close/>
                <a:moveTo>
                  <a:pt x="18001" y="17887"/>
                </a:moveTo>
                <a:lnTo>
                  <a:pt x="15622" y="17887"/>
                </a:lnTo>
                <a:lnTo>
                  <a:pt x="15622" y="4920"/>
                </a:lnTo>
                <a:lnTo>
                  <a:pt x="18001" y="4920"/>
                </a:lnTo>
                <a:lnTo>
                  <a:pt x="18001" y="17887"/>
                </a:lnTo>
                <a:close/>
                <a:moveTo>
                  <a:pt x="18001" y="17887"/>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5" name="TextBox 13"/>
          <p:cNvSpPr txBox="1"/>
          <p:nvPr/>
        </p:nvSpPr>
        <p:spPr>
          <a:xfrm>
            <a:off x="1344670" y="1537245"/>
            <a:ext cx="3239161"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2000" b="1" spc="300" dirty="0">
                <a:solidFill>
                  <a:schemeClr val="accent1">
                    <a:lumMod val="75000"/>
                  </a:schemeClr>
                </a:solidFill>
                <a:latin typeface="+mj-ea"/>
                <a:ea typeface="+mj-ea"/>
                <a:sym typeface="PangMenZhengDao" panose="02010600030101010101" pitchFamily="2" charset="-122"/>
              </a:rPr>
              <a:t>维护化学</a:t>
            </a:r>
            <a:r>
              <a:rPr lang="en-US" altLang="zh-CN" sz="2000" b="1" spc="300" dirty="0">
                <a:solidFill>
                  <a:schemeClr val="accent1">
                    <a:lumMod val="75000"/>
                  </a:schemeClr>
                </a:solidFill>
                <a:latin typeface="+mj-ea"/>
                <a:ea typeface="+mj-ea"/>
                <a:sym typeface="PangMenZhengDao" panose="02010600030101010101" pitchFamily="2" charset="-122"/>
              </a:rPr>
              <a:t>(</a:t>
            </a:r>
            <a:r>
              <a:rPr lang="zh-CN" altLang="en-US" sz="2000" b="1" spc="300" dirty="0">
                <a:solidFill>
                  <a:schemeClr val="accent1">
                    <a:lumMod val="75000"/>
                  </a:schemeClr>
                </a:solidFill>
                <a:latin typeface="+mj-ea"/>
                <a:ea typeface="+mj-ea"/>
                <a:sym typeface="PangMenZhengDao" panose="02010600030101010101" pitchFamily="2" charset="-122"/>
              </a:rPr>
              <a:t>品种</a:t>
            </a:r>
            <a:r>
              <a:rPr lang="en-US" altLang="zh-CN" sz="2000" b="1" spc="300" dirty="0">
                <a:solidFill>
                  <a:schemeClr val="accent1">
                    <a:lumMod val="75000"/>
                  </a:schemeClr>
                </a:solidFill>
                <a:latin typeface="+mj-ea"/>
                <a:ea typeface="+mj-ea"/>
                <a:sym typeface="PangMenZhengDao" panose="02010600030101010101" pitchFamily="2" charset="-122"/>
              </a:rPr>
              <a:t>)</a:t>
            </a:r>
            <a:r>
              <a:rPr lang="zh-CN" altLang="en-US" sz="2000" b="1" spc="300" dirty="0">
                <a:solidFill>
                  <a:schemeClr val="accent1">
                    <a:lumMod val="75000"/>
                  </a:schemeClr>
                </a:solidFill>
                <a:latin typeface="+mj-ea"/>
                <a:ea typeface="+mj-ea"/>
                <a:sym typeface="PangMenZhengDao" panose="02010600030101010101" pitchFamily="2" charset="-122"/>
              </a:rPr>
              <a:t>通用名</a:t>
            </a:r>
          </a:p>
        </p:txBody>
      </p:sp>
      <p:sp>
        <p:nvSpPr>
          <p:cNvPr id="14" name="TextBox 13"/>
          <p:cNvSpPr txBox="1"/>
          <p:nvPr/>
        </p:nvSpPr>
        <p:spPr>
          <a:xfrm>
            <a:off x="6960096" y="1595543"/>
            <a:ext cx="2402662"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2000" b="1" spc="300" dirty="0">
                <a:solidFill>
                  <a:schemeClr val="accent1">
                    <a:lumMod val="75000"/>
                  </a:schemeClr>
                </a:solidFill>
                <a:latin typeface="+mj-ea"/>
                <a:ea typeface="+mj-ea"/>
                <a:sym typeface="PangMenZhengDao" panose="02010600030101010101" pitchFamily="2" charset="-122"/>
              </a:rPr>
              <a:t>维护处方通用名</a:t>
            </a:r>
          </a:p>
        </p:txBody>
      </p:sp>
      <p:sp>
        <p:nvSpPr>
          <p:cNvPr id="16" name="Rounded Rectangle 41"/>
          <p:cNvSpPr/>
          <p:nvPr/>
        </p:nvSpPr>
        <p:spPr>
          <a:xfrm>
            <a:off x="6341172" y="1441924"/>
            <a:ext cx="618924" cy="6189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8" name="AutoShape 82"/>
          <p:cNvSpPr/>
          <p:nvPr/>
        </p:nvSpPr>
        <p:spPr bwMode="auto">
          <a:xfrm>
            <a:off x="6526849" y="1627716"/>
            <a:ext cx="247570" cy="247570"/>
          </a:xfrm>
          <a:custGeom>
            <a:avLst/>
            <a:gdLst>
              <a:gd name="T0" fmla="*/ 202530 w 21600"/>
              <a:gd name="T1" fmla="*/ 375479 h 21600"/>
              <a:gd name="T2" fmla="*/ 190518 w 21600"/>
              <a:gd name="T3" fmla="*/ 381000 h 21600"/>
              <a:gd name="T4" fmla="*/ 178911 w 21600"/>
              <a:gd name="T5" fmla="*/ 375479 h 21600"/>
              <a:gd name="T6" fmla="*/ 48454 w 21600"/>
              <a:gd name="T7" fmla="*/ 229112 h 21600"/>
              <a:gd name="T8" fmla="*/ 40058 w 21600"/>
              <a:gd name="T9" fmla="*/ 219357 h 21600"/>
              <a:gd name="T10" fmla="*/ 23724 w 21600"/>
              <a:gd name="T11" fmla="*/ 194910 h 21600"/>
              <a:gd name="T12" fmla="*/ 7426 w 21600"/>
              <a:gd name="T13" fmla="*/ 159949 h 21600"/>
              <a:gd name="T14" fmla="*/ 0 w 21600"/>
              <a:gd name="T15" fmla="*/ 117828 h 21600"/>
              <a:gd name="T16" fmla="*/ 9102 w 21600"/>
              <a:gd name="T17" fmla="*/ 62600 h 21600"/>
              <a:gd name="T18" fmla="*/ 32861 w 21600"/>
              <a:gd name="T19" fmla="*/ 26141 h 21600"/>
              <a:gd name="T20" fmla="*/ 65987 w 21600"/>
              <a:gd name="T21" fmla="*/ 6085 h 21600"/>
              <a:gd name="T22" fmla="*/ 103434 w 21600"/>
              <a:gd name="T23" fmla="*/ 0 h 21600"/>
              <a:gd name="T24" fmla="*/ 129840 w 21600"/>
              <a:gd name="T25" fmla="*/ 5133 h 21600"/>
              <a:gd name="T26" fmla="*/ 154129 w 21600"/>
              <a:gd name="T27" fmla="*/ 17921 h 21600"/>
              <a:gd name="T28" fmla="*/ 174660 w 21600"/>
              <a:gd name="T29" fmla="*/ 34608 h 21600"/>
              <a:gd name="T30" fmla="*/ 190518 w 21600"/>
              <a:gd name="T31" fmla="*/ 50835 h 21600"/>
              <a:gd name="T32" fmla="*/ 206604 w 21600"/>
              <a:gd name="T33" fmla="*/ 34502 h 21600"/>
              <a:gd name="T34" fmla="*/ 227312 w 21600"/>
              <a:gd name="T35" fmla="*/ 17921 h 21600"/>
              <a:gd name="T36" fmla="*/ 251284 w 21600"/>
              <a:gd name="T37" fmla="*/ 5133 h 21600"/>
              <a:gd name="T38" fmla="*/ 278007 w 21600"/>
              <a:gd name="T39" fmla="*/ 0 h 21600"/>
              <a:gd name="T40" fmla="*/ 315013 w 21600"/>
              <a:gd name="T41" fmla="*/ 6068 h 21600"/>
              <a:gd name="T42" fmla="*/ 348139 w 21600"/>
              <a:gd name="T43" fmla="*/ 26141 h 21600"/>
              <a:gd name="T44" fmla="*/ 371898 w 21600"/>
              <a:gd name="T45" fmla="*/ 62600 h 21600"/>
              <a:gd name="T46" fmla="*/ 381000 w 21600"/>
              <a:gd name="T47" fmla="*/ 117828 h 21600"/>
              <a:gd name="T48" fmla="*/ 373715 w 21600"/>
              <a:gd name="T49" fmla="*/ 159949 h 21600"/>
              <a:gd name="T50" fmla="*/ 357540 w 21600"/>
              <a:gd name="T51" fmla="*/ 194910 h 21600"/>
              <a:gd name="T52" fmla="*/ 340819 w 21600"/>
              <a:gd name="T53" fmla="*/ 219357 h 21600"/>
              <a:gd name="T54" fmla="*/ 332599 w 21600"/>
              <a:gd name="T55" fmla="*/ 229623 h 21600"/>
              <a:gd name="T56" fmla="*/ 202530 w 21600"/>
              <a:gd name="T57" fmla="*/ 375479 h 21600"/>
              <a:gd name="T58" fmla="*/ 103434 w 21600"/>
              <a:gd name="T59" fmla="*/ 38206 h 21600"/>
              <a:gd name="T60" fmla="*/ 103434 w 21600"/>
              <a:gd name="T61" fmla="*/ 38206 h 21600"/>
              <a:gd name="T62" fmla="*/ 78969 w 21600"/>
              <a:gd name="T63" fmla="*/ 41381 h 21600"/>
              <a:gd name="T64" fmla="*/ 56480 w 21600"/>
              <a:gd name="T65" fmla="*/ 53340 h 21600"/>
              <a:gd name="T66" fmla="*/ 40058 w 21600"/>
              <a:gd name="T67" fmla="*/ 77382 h 21600"/>
              <a:gd name="T68" fmla="*/ 33831 w 21600"/>
              <a:gd name="T69" fmla="*/ 117828 h 21600"/>
              <a:gd name="T70" fmla="*/ 39705 w 21600"/>
              <a:gd name="T71" fmla="*/ 149049 h 21600"/>
              <a:gd name="T72" fmla="*/ 52687 w 21600"/>
              <a:gd name="T73" fmla="*/ 175842 h 21600"/>
              <a:gd name="T74" fmla="*/ 65987 w 21600"/>
              <a:gd name="T75" fmla="*/ 194804 h 21600"/>
              <a:gd name="T76" fmla="*/ 71896 w 21600"/>
              <a:gd name="T77" fmla="*/ 201683 h 21600"/>
              <a:gd name="T78" fmla="*/ 190518 w 21600"/>
              <a:gd name="T79" fmla="*/ 334980 h 21600"/>
              <a:gd name="T80" fmla="*/ 309104 w 21600"/>
              <a:gd name="T81" fmla="*/ 201683 h 21600"/>
              <a:gd name="T82" fmla="*/ 315278 w 21600"/>
              <a:gd name="T83" fmla="*/ 194804 h 21600"/>
              <a:gd name="T84" fmla="*/ 328489 w 21600"/>
              <a:gd name="T85" fmla="*/ 175842 h 21600"/>
              <a:gd name="T86" fmla="*/ 341383 w 21600"/>
              <a:gd name="T87" fmla="*/ 148890 h 21600"/>
              <a:gd name="T88" fmla="*/ 347222 w 21600"/>
              <a:gd name="T89" fmla="*/ 117828 h 21600"/>
              <a:gd name="T90" fmla="*/ 340942 w 21600"/>
              <a:gd name="T91" fmla="*/ 77488 h 21600"/>
              <a:gd name="T92" fmla="*/ 324556 w 21600"/>
              <a:gd name="T93" fmla="*/ 53340 h 21600"/>
              <a:gd name="T94" fmla="*/ 302031 w 21600"/>
              <a:gd name="T95" fmla="*/ 41381 h 21600"/>
              <a:gd name="T96" fmla="*/ 278007 w 21600"/>
              <a:gd name="T97" fmla="*/ 38206 h 21600"/>
              <a:gd name="T98" fmla="*/ 255305 w 21600"/>
              <a:gd name="T99" fmla="*/ 44221 h 21600"/>
              <a:gd name="T100" fmla="*/ 233627 w 21600"/>
              <a:gd name="T101" fmla="*/ 58914 h 21600"/>
              <a:gd name="T102" fmla="*/ 215477 w 21600"/>
              <a:gd name="T103" fmla="*/ 76588 h 21600"/>
              <a:gd name="T104" fmla="*/ 203641 w 21600"/>
              <a:gd name="T105" fmla="*/ 90893 h 21600"/>
              <a:gd name="T106" fmla="*/ 190518 w 21600"/>
              <a:gd name="T107" fmla="*/ 98249 h 21600"/>
              <a:gd name="T108" fmla="*/ 177624 w 21600"/>
              <a:gd name="T109" fmla="*/ 90893 h 21600"/>
              <a:gd name="T110" fmla="*/ 165664 w 21600"/>
              <a:gd name="T111" fmla="*/ 76447 h 21600"/>
              <a:gd name="T112" fmla="*/ 147373 w 21600"/>
              <a:gd name="T113" fmla="*/ 58914 h 21600"/>
              <a:gd name="T114" fmla="*/ 125695 w 21600"/>
              <a:gd name="T115" fmla="*/ 44221 h 21600"/>
              <a:gd name="T116" fmla="*/ 103434 w 21600"/>
              <a:gd name="T117" fmla="*/ 38206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11482" y="21287"/>
                </a:moveTo>
                <a:cubicBezTo>
                  <a:pt x="11277" y="21496"/>
                  <a:pt x="11047" y="21600"/>
                  <a:pt x="10801" y="21600"/>
                </a:cubicBezTo>
                <a:cubicBezTo>
                  <a:pt x="10538" y="21600"/>
                  <a:pt x="10318" y="21496"/>
                  <a:pt x="10143" y="21287"/>
                </a:cubicBezTo>
                <a:lnTo>
                  <a:pt x="2747" y="12989"/>
                </a:lnTo>
                <a:cubicBezTo>
                  <a:pt x="2714" y="12972"/>
                  <a:pt x="2556" y="12786"/>
                  <a:pt x="2271" y="12436"/>
                </a:cubicBezTo>
                <a:cubicBezTo>
                  <a:pt x="1988" y="12086"/>
                  <a:pt x="1678" y="11623"/>
                  <a:pt x="1345" y="11050"/>
                </a:cubicBezTo>
                <a:cubicBezTo>
                  <a:pt x="1009" y="10477"/>
                  <a:pt x="699" y="9819"/>
                  <a:pt x="421" y="9068"/>
                </a:cubicBezTo>
                <a:cubicBezTo>
                  <a:pt x="143" y="8326"/>
                  <a:pt x="0" y="7524"/>
                  <a:pt x="0" y="6680"/>
                </a:cubicBezTo>
                <a:cubicBezTo>
                  <a:pt x="0" y="5443"/>
                  <a:pt x="173" y="4401"/>
                  <a:pt x="516" y="3549"/>
                </a:cubicBezTo>
                <a:cubicBezTo>
                  <a:pt x="861" y="2696"/>
                  <a:pt x="1312" y="2007"/>
                  <a:pt x="1863" y="1482"/>
                </a:cubicBezTo>
                <a:cubicBezTo>
                  <a:pt x="2421" y="954"/>
                  <a:pt x="3047" y="576"/>
                  <a:pt x="3741" y="345"/>
                </a:cubicBezTo>
                <a:cubicBezTo>
                  <a:pt x="4437" y="116"/>
                  <a:pt x="5145" y="0"/>
                  <a:pt x="5864" y="0"/>
                </a:cubicBezTo>
                <a:cubicBezTo>
                  <a:pt x="6367" y="0"/>
                  <a:pt x="6865" y="99"/>
                  <a:pt x="7361" y="291"/>
                </a:cubicBezTo>
                <a:cubicBezTo>
                  <a:pt x="7857" y="486"/>
                  <a:pt x="8315" y="726"/>
                  <a:pt x="8738" y="1016"/>
                </a:cubicBezTo>
                <a:cubicBezTo>
                  <a:pt x="9161" y="1304"/>
                  <a:pt x="9552" y="1620"/>
                  <a:pt x="9902" y="1962"/>
                </a:cubicBezTo>
                <a:cubicBezTo>
                  <a:pt x="10253" y="2304"/>
                  <a:pt x="10553" y="2611"/>
                  <a:pt x="10801" y="2882"/>
                </a:cubicBezTo>
                <a:cubicBezTo>
                  <a:pt x="11047" y="2600"/>
                  <a:pt x="11350" y="2292"/>
                  <a:pt x="11713" y="1956"/>
                </a:cubicBezTo>
                <a:cubicBezTo>
                  <a:pt x="12071" y="1618"/>
                  <a:pt x="12464" y="1304"/>
                  <a:pt x="12887" y="1016"/>
                </a:cubicBezTo>
                <a:cubicBezTo>
                  <a:pt x="13313" y="726"/>
                  <a:pt x="13761" y="486"/>
                  <a:pt x="14246" y="291"/>
                </a:cubicBezTo>
                <a:cubicBezTo>
                  <a:pt x="14730" y="99"/>
                  <a:pt x="15235" y="0"/>
                  <a:pt x="15761" y="0"/>
                </a:cubicBezTo>
                <a:cubicBezTo>
                  <a:pt x="16465" y="0"/>
                  <a:pt x="17166" y="116"/>
                  <a:pt x="17859" y="344"/>
                </a:cubicBezTo>
                <a:cubicBezTo>
                  <a:pt x="18555" y="576"/>
                  <a:pt x="19179" y="954"/>
                  <a:pt x="19737" y="1482"/>
                </a:cubicBezTo>
                <a:cubicBezTo>
                  <a:pt x="20293" y="2007"/>
                  <a:pt x="20739" y="2696"/>
                  <a:pt x="21084" y="3549"/>
                </a:cubicBezTo>
                <a:cubicBezTo>
                  <a:pt x="21430" y="4401"/>
                  <a:pt x="21600" y="5443"/>
                  <a:pt x="21600" y="6680"/>
                </a:cubicBezTo>
                <a:cubicBezTo>
                  <a:pt x="21600" y="7524"/>
                  <a:pt x="21462" y="8326"/>
                  <a:pt x="21187" y="9068"/>
                </a:cubicBezTo>
                <a:cubicBezTo>
                  <a:pt x="20911" y="9819"/>
                  <a:pt x="20606" y="10477"/>
                  <a:pt x="20270" y="11050"/>
                </a:cubicBezTo>
                <a:cubicBezTo>
                  <a:pt x="19932" y="11623"/>
                  <a:pt x="19620" y="12086"/>
                  <a:pt x="19322" y="12436"/>
                </a:cubicBezTo>
                <a:cubicBezTo>
                  <a:pt x="19029" y="12786"/>
                  <a:pt x="18871" y="12981"/>
                  <a:pt x="18856" y="13018"/>
                </a:cubicBezTo>
                <a:lnTo>
                  <a:pt x="11482" y="21287"/>
                </a:lnTo>
                <a:close/>
                <a:moveTo>
                  <a:pt x="5864" y="2166"/>
                </a:moveTo>
                <a:lnTo>
                  <a:pt x="5864" y="2166"/>
                </a:lnTo>
                <a:cubicBezTo>
                  <a:pt x="5406" y="2166"/>
                  <a:pt x="4945" y="2225"/>
                  <a:pt x="4477" y="2346"/>
                </a:cubicBezTo>
                <a:cubicBezTo>
                  <a:pt x="4011" y="2468"/>
                  <a:pt x="3585" y="2696"/>
                  <a:pt x="3202" y="3024"/>
                </a:cubicBezTo>
                <a:cubicBezTo>
                  <a:pt x="2817" y="3351"/>
                  <a:pt x="2509" y="3806"/>
                  <a:pt x="2271" y="4387"/>
                </a:cubicBezTo>
                <a:cubicBezTo>
                  <a:pt x="2038" y="4969"/>
                  <a:pt x="1918" y="5734"/>
                  <a:pt x="1918" y="6680"/>
                </a:cubicBezTo>
                <a:cubicBezTo>
                  <a:pt x="1918" y="7290"/>
                  <a:pt x="2031" y="7880"/>
                  <a:pt x="2251" y="8450"/>
                </a:cubicBezTo>
                <a:cubicBezTo>
                  <a:pt x="2471" y="9017"/>
                  <a:pt x="2714" y="9523"/>
                  <a:pt x="2987" y="9969"/>
                </a:cubicBezTo>
                <a:cubicBezTo>
                  <a:pt x="3257" y="10415"/>
                  <a:pt x="3510" y="10773"/>
                  <a:pt x="3741" y="11044"/>
                </a:cubicBezTo>
                <a:lnTo>
                  <a:pt x="4076" y="11434"/>
                </a:lnTo>
                <a:lnTo>
                  <a:pt x="10801" y="18991"/>
                </a:lnTo>
                <a:lnTo>
                  <a:pt x="17524" y="11434"/>
                </a:lnTo>
                <a:lnTo>
                  <a:pt x="17874" y="11044"/>
                </a:lnTo>
                <a:cubicBezTo>
                  <a:pt x="18105" y="10773"/>
                  <a:pt x="18353" y="10415"/>
                  <a:pt x="18623" y="9969"/>
                </a:cubicBezTo>
                <a:cubicBezTo>
                  <a:pt x="18888" y="9523"/>
                  <a:pt x="19134" y="9014"/>
                  <a:pt x="19354" y="8441"/>
                </a:cubicBezTo>
                <a:cubicBezTo>
                  <a:pt x="19572" y="7871"/>
                  <a:pt x="19685" y="7284"/>
                  <a:pt x="19685" y="6680"/>
                </a:cubicBezTo>
                <a:cubicBezTo>
                  <a:pt x="19685" y="5743"/>
                  <a:pt x="19567" y="4980"/>
                  <a:pt x="19329" y="4393"/>
                </a:cubicBezTo>
                <a:cubicBezTo>
                  <a:pt x="19091" y="3809"/>
                  <a:pt x="18783" y="3351"/>
                  <a:pt x="18400" y="3024"/>
                </a:cubicBezTo>
                <a:cubicBezTo>
                  <a:pt x="18017" y="2696"/>
                  <a:pt x="17591" y="2468"/>
                  <a:pt x="17123" y="2346"/>
                </a:cubicBezTo>
                <a:cubicBezTo>
                  <a:pt x="16658" y="2225"/>
                  <a:pt x="16202" y="2166"/>
                  <a:pt x="15761" y="2166"/>
                </a:cubicBezTo>
                <a:cubicBezTo>
                  <a:pt x="15341" y="2166"/>
                  <a:pt x="14910" y="2279"/>
                  <a:pt x="14474" y="2507"/>
                </a:cubicBezTo>
                <a:cubicBezTo>
                  <a:pt x="14041" y="2739"/>
                  <a:pt x="13631" y="3015"/>
                  <a:pt x="13245" y="3340"/>
                </a:cubicBezTo>
                <a:cubicBezTo>
                  <a:pt x="12862" y="3665"/>
                  <a:pt x="12519" y="3998"/>
                  <a:pt x="12216" y="4342"/>
                </a:cubicBezTo>
                <a:cubicBezTo>
                  <a:pt x="11913" y="4684"/>
                  <a:pt x="11688" y="4952"/>
                  <a:pt x="11545" y="5153"/>
                </a:cubicBezTo>
                <a:cubicBezTo>
                  <a:pt x="11345" y="5429"/>
                  <a:pt x="11097" y="5570"/>
                  <a:pt x="10801" y="5570"/>
                </a:cubicBezTo>
                <a:cubicBezTo>
                  <a:pt x="10506" y="5570"/>
                  <a:pt x="10260" y="5429"/>
                  <a:pt x="10070" y="5153"/>
                </a:cubicBezTo>
                <a:cubicBezTo>
                  <a:pt x="9927" y="4944"/>
                  <a:pt x="9700" y="4673"/>
                  <a:pt x="9392" y="4334"/>
                </a:cubicBezTo>
                <a:cubicBezTo>
                  <a:pt x="9086" y="3995"/>
                  <a:pt x="8738" y="3665"/>
                  <a:pt x="8355" y="3340"/>
                </a:cubicBezTo>
                <a:cubicBezTo>
                  <a:pt x="7972" y="3016"/>
                  <a:pt x="7561" y="2739"/>
                  <a:pt x="7126" y="2507"/>
                </a:cubicBezTo>
                <a:cubicBezTo>
                  <a:pt x="6690" y="2278"/>
                  <a:pt x="6269" y="2166"/>
                  <a:pt x="5864" y="2166"/>
                </a:cubicBez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7" name="图片 6"/>
          <p:cNvPicPr>
            <a:picLocks noChangeAspect="1"/>
          </p:cNvPicPr>
          <p:nvPr/>
        </p:nvPicPr>
        <p:blipFill>
          <a:blip r:embed="rId3"/>
          <a:stretch>
            <a:fillRect/>
          </a:stretch>
        </p:blipFill>
        <p:spPr>
          <a:xfrm>
            <a:off x="1188635" y="2406224"/>
            <a:ext cx="4376950" cy="1887912"/>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1188635" y="4653134"/>
            <a:ext cx="4393916" cy="1800202"/>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5"/>
          <a:stretch>
            <a:fillRect/>
          </a:stretch>
        </p:blipFill>
        <p:spPr>
          <a:xfrm>
            <a:off x="6526849" y="2447437"/>
            <a:ext cx="4825735" cy="367286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950484" y="481927"/>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rPr>
              <a:t>1 </a:t>
            </a:r>
            <a:r>
              <a:rPr lang="zh-CN" altLang="en-US" sz="2400" dirty="0" smtClean="0">
                <a:solidFill>
                  <a:schemeClr val="accent1">
                    <a:lumMod val="75000"/>
                  </a:schemeClr>
                </a:solidFill>
                <a:latin typeface="+mj-ea"/>
                <a:ea typeface="+mj-ea"/>
                <a:cs typeface="+mj-ea"/>
              </a:rPr>
              <a:t>药品</a:t>
            </a:r>
            <a:r>
              <a:rPr lang="zh-CN" altLang="en-US" sz="2400" dirty="0">
                <a:solidFill>
                  <a:schemeClr val="accent1">
                    <a:lumMod val="75000"/>
                  </a:schemeClr>
                </a:solidFill>
                <a:latin typeface="+mj-ea"/>
                <a:ea typeface="+mj-ea"/>
                <a:cs typeface="+mj-ea"/>
              </a:rPr>
              <a:t>基本信息维护</a:t>
            </a:r>
          </a:p>
        </p:txBody>
      </p:sp>
      <p:sp>
        <p:nvSpPr>
          <p:cNvPr id="3" name="Rounded Rectangle 44"/>
          <p:cNvSpPr/>
          <p:nvPr/>
        </p:nvSpPr>
        <p:spPr>
          <a:xfrm>
            <a:off x="498453" y="111797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 name="AutoShape 48"/>
          <p:cNvSpPr/>
          <p:nvPr/>
        </p:nvSpPr>
        <p:spPr bwMode="auto">
          <a:xfrm>
            <a:off x="695400" y="130365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5" name="TextBox 13"/>
          <p:cNvSpPr txBox="1"/>
          <p:nvPr/>
        </p:nvSpPr>
        <p:spPr>
          <a:xfrm>
            <a:off x="1252407" y="1255914"/>
            <a:ext cx="3311672" cy="338041"/>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spc="300" dirty="0" smtClean="0">
                <a:solidFill>
                  <a:schemeClr val="accent1">
                    <a:lumMod val="75000"/>
                  </a:schemeClr>
                </a:solidFill>
                <a:latin typeface="+mj-ea"/>
                <a:ea typeface="+mj-ea"/>
                <a:sym typeface="PangMenZhengDao" panose="02010600030101010101" pitchFamily="2" charset="-122"/>
              </a:rPr>
              <a:t>医嘱</a:t>
            </a:r>
            <a:r>
              <a:rPr lang="zh-CN" altLang="en-US" sz="2000" b="1" spc="300" dirty="0">
                <a:solidFill>
                  <a:schemeClr val="accent1">
                    <a:lumMod val="75000"/>
                  </a:schemeClr>
                </a:solidFill>
                <a:latin typeface="+mj-ea"/>
                <a:ea typeface="+mj-ea"/>
                <a:sym typeface="PangMenZhengDao" panose="02010600030101010101" pitchFamily="2" charset="-122"/>
              </a:rPr>
              <a:t>项</a:t>
            </a:r>
          </a:p>
        </p:txBody>
      </p:sp>
      <p:pic>
        <p:nvPicPr>
          <p:cNvPr id="7" name="图片 6"/>
          <p:cNvPicPr>
            <a:picLocks noChangeAspect="1"/>
          </p:cNvPicPr>
          <p:nvPr/>
        </p:nvPicPr>
        <p:blipFill>
          <a:blip r:embed="rId3"/>
          <a:stretch>
            <a:fillRect/>
          </a:stretch>
        </p:blipFill>
        <p:spPr>
          <a:xfrm>
            <a:off x="6456040" y="1953512"/>
            <a:ext cx="5526328" cy="4855546"/>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stretch>
            <a:fillRect/>
          </a:stretch>
        </p:blipFill>
        <p:spPr>
          <a:xfrm>
            <a:off x="727339" y="1904571"/>
            <a:ext cx="5570703" cy="4953429"/>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4151784" y="1263283"/>
            <a:ext cx="4896544" cy="338041"/>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spc="300" dirty="0" smtClean="0">
                <a:solidFill>
                  <a:srgbClr val="FF0000"/>
                </a:solidFill>
                <a:latin typeface="+mj-ea"/>
                <a:ea typeface="+mj-ea"/>
                <a:sym typeface="PangMenZhengDao" panose="02010600030101010101" pitchFamily="2" charset="-122"/>
              </a:rPr>
              <a:t>新增药品时注意维护上售价</a:t>
            </a:r>
            <a:endParaRPr lang="zh-CN" altLang="en-US" sz="2000" b="1" spc="300" dirty="0">
              <a:solidFill>
                <a:srgbClr val="FF0000"/>
              </a:solidFill>
              <a:latin typeface="+mj-ea"/>
              <a:ea typeface="+mj-ea"/>
              <a:sym typeface="PangMenZhengDao"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925354" y="441766"/>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rPr>
              <a:t>1 </a:t>
            </a:r>
            <a:r>
              <a:rPr lang="zh-CN" altLang="en-US" sz="2400" dirty="0" smtClean="0">
                <a:solidFill>
                  <a:schemeClr val="accent1">
                    <a:lumMod val="75000"/>
                  </a:schemeClr>
                </a:solidFill>
                <a:latin typeface="+mj-ea"/>
                <a:ea typeface="+mj-ea"/>
                <a:cs typeface="+mj-ea"/>
              </a:rPr>
              <a:t>药品</a:t>
            </a:r>
            <a:r>
              <a:rPr lang="zh-CN" altLang="en-US" sz="2400" dirty="0">
                <a:solidFill>
                  <a:schemeClr val="accent1">
                    <a:lumMod val="75000"/>
                  </a:schemeClr>
                </a:solidFill>
                <a:latin typeface="+mj-ea"/>
                <a:ea typeface="+mj-ea"/>
                <a:cs typeface="+mj-ea"/>
              </a:rPr>
              <a:t>基本信息维护</a:t>
            </a:r>
          </a:p>
        </p:txBody>
      </p:sp>
      <p:sp>
        <p:nvSpPr>
          <p:cNvPr id="3" name="Rounded Rectangle 42"/>
          <p:cNvSpPr/>
          <p:nvPr/>
        </p:nvSpPr>
        <p:spPr>
          <a:xfrm>
            <a:off x="771911" y="1297908"/>
            <a:ext cx="618924" cy="6189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 name="AutoShape 40"/>
          <p:cNvSpPr/>
          <p:nvPr/>
        </p:nvSpPr>
        <p:spPr bwMode="auto">
          <a:xfrm>
            <a:off x="957588" y="1481625"/>
            <a:ext cx="247570" cy="247570"/>
          </a:xfrm>
          <a:custGeom>
            <a:avLst/>
            <a:gdLst>
              <a:gd name="T0" fmla="*/ 379607 w 21600"/>
              <a:gd name="T1" fmla="*/ 340907 h 21600"/>
              <a:gd name="T2" fmla="*/ 381000 w 21600"/>
              <a:gd name="T3" fmla="*/ 347080 h 21600"/>
              <a:gd name="T4" fmla="*/ 375267 w 21600"/>
              <a:gd name="T5" fmla="*/ 360945 h 21600"/>
              <a:gd name="T6" fmla="*/ 361438 w 21600"/>
              <a:gd name="T7" fmla="*/ 374562 h 21600"/>
              <a:gd name="T8" fmla="*/ 347857 w 21600"/>
              <a:gd name="T9" fmla="*/ 380541 h 21600"/>
              <a:gd name="T10" fmla="*/ 346851 w 21600"/>
              <a:gd name="T11" fmla="*/ 380541 h 21600"/>
              <a:gd name="T12" fmla="*/ 332775 w 21600"/>
              <a:gd name="T13" fmla="*/ 373115 h 21600"/>
              <a:gd name="T14" fmla="*/ 224014 w 21600"/>
              <a:gd name="T15" fmla="*/ 233239 h 21600"/>
              <a:gd name="T16" fmla="*/ 187378 w 21600"/>
              <a:gd name="T17" fmla="*/ 263313 h 21600"/>
              <a:gd name="T18" fmla="*/ 155028 w 21600"/>
              <a:gd name="T19" fmla="*/ 285556 h 21600"/>
              <a:gd name="T20" fmla="*/ 163371 w 21600"/>
              <a:gd name="T21" fmla="*/ 352566 h 21600"/>
              <a:gd name="T22" fmla="*/ 163371 w 21600"/>
              <a:gd name="T23" fmla="*/ 354965 h 21600"/>
              <a:gd name="T24" fmla="*/ 158133 w 21600"/>
              <a:gd name="T25" fmla="*/ 368141 h 21600"/>
              <a:gd name="T26" fmla="*/ 150742 w 21600"/>
              <a:gd name="T27" fmla="*/ 375514 h 21600"/>
              <a:gd name="T28" fmla="*/ 136913 w 21600"/>
              <a:gd name="T29" fmla="*/ 381000 h 21600"/>
              <a:gd name="T30" fmla="*/ 135925 w 21600"/>
              <a:gd name="T31" fmla="*/ 381000 h 21600"/>
              <a:gd name="T32" fmla="*/ 121849 w 21600"/>
              <a:gd name="T33" fmla="*/ 373574 h 21600"/>
              <a:gd name="T34" fmla="*/ 72884 w 21600"/>
              <a:gd name="T35" fmla="*/ 308698 h 21600"/>
              <a:gd name="T36" fmla="*/ 7391 w 21600"/>
              <a:gd name="T37" fmla="*/ 259221 h 21600"/>
              <a:gd name="T38" fmla="*/ 0 w 21600"/>
              <a:gd name="T39" fmla="*/ 244916 h 21600"/>
              <a:gd name="T40" fmla="*/ 0 w 21600"/>
              <a:gd name="T41" fmla="*/ 244016 h 21600"/>
              <a:gd name="T42" fmla="*/ 5486 w 21600"/>
              <a:gd name="T43" fmla="*/ 230346 h 21600"/>
              <a:gd name="T44" fmla="*/ 12629 w 21600"/>
              <a:gd name="T45" fmla="*/ 223467 h 21600"/>
              <a:gd name="T46" fmla="*/ 26053 w 21600"/>
              <a:gd name="T47" fmla="*/ 217682 h 21600"/>
              <a:gd name="T48" fmla="*/ 28452 w 21600"/>
              <a:gd name="T49" fmla="*/ 218175 h 21600"/>
              <a:gd name="T50" fmla="*/ 95391 w 21600"/>
              <a:gd name="T51" fmla="*/ 225813 h 21600"/>
              <a:gd name="T52" fmla="*/ 117704 w 21600"/>
              <a:gd name="T53" fmla="*/ 193746 h 21600"/>
              <a:gd name="T54" fmla="*/ 147743 w 21600"/>
              <a:gd name="T55" fmla="*/ 157533 h 21600"/>
              <a:gd name="T56" fmla="*/ 8431 w 21600"/>
              <a:gd name="T57" fmla="*/ 48472 h 21600"/>
              <a:gd name="T58" fmla="*/ 1041 w 21600"/>
              <a:gd name="T59" fmla="*/ 34413 h 21600"/>
              <a:gd name="T60" fmla="*/ 1041 w 21600"/>
              <a:gd name="T61" fmla="*/ 33408 h 21600"/>
              <a:gd name="T62" fmla="*/ 6544 w 21600"/>
              <a:gd name="T63" fmla="*/ 19597 h 21600"/>
              <a:gd name="T64" fmla="*/ 20108 w 21600"/>
              <a:gd name="T65" fmla="*/ 5927 h 21600"/>
              <a:gd name="T66" fmla="*/ 33690 w 21600"/>
              <a:gd name="T67" fmla="*/ 441 h 21600"/>
              <a:gd name="T68" fmla="*/ 36830 w 21600"/>
              <a:gd name="T69" fmla="*/ 441 h 21600"/>
              <a:gd name="T70" fmla="*/ 40040 w 21600"/>
              <a:gd name="T71" fmla="*/ 1393 h 21600"/>
              <a:gd name="T72" fmla="*/ 231898 w 21600"/>
              <a:gd name="T73" fmla="*/ 71367 h 21600"/>
              <a:gd name="T74" fmla="*/ 267988 w 21600"/>
              <a:gd name="T75" fmla="*/ 35807 h 21600"/>
              <a:gd name="T76" fmla="*/ 306476 w 21600"/>
              <a:gd name="T77" fmla="*/ 9525 h 21600"/>
              <a:gd name="T78" fmla="*/ 346357 w 21600"/>
              <a:gd name="T79" fmla="*/ 0 h 21600"/>
              <a:gd name="T80" fmla="*/ 372410 w 21600"/>
              <a:gd name="T81" fmla="*/ 8819 h 21600"/>
              <a:gd name="T82" fmla="*/ 379095 w 21600"/>
              <a:gd name="T83" fmla="*/ 19844 h 21600"/>
              <a:gd name="T84" fmla="*/ 381000 w 21600"/>
              <a:gd name="T85" fmla="*/ 34802 h 21600"/>
              <a:gd name="T86" fmla="*/ 371757 w 21600"/>
              <a:gd name="T87" fmla="*/ 74701 h 21600"/>
              <a:gd name="T88" fmla="*/ 345405 w 21600"/>
              <a:gd name="T89" fmla="*/ 112907 h 21600"/>
              <a:gd name="T90" fmla="*/ 309527 w 21600"/>
              <a:gd name="T91" fmla="*/ 149154 h 21600"/>
              <a:gd name="T92" fmla="*/ 379607 w 21600"/>
              <a:gd name="T93" fmla="*/ 340907 h 21600"/>
              <a:gd name="T94" fmla="*/ 379607 w 21600"/>
              <a:gd name="T95" fmla="*/ 340907 h 216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600" h="21600">
                <a:moveTo>
                  <a:pt x="21521" y="19327"/>
                </a:moveTo>
                <a:cubicBezTo>
                  <a:pt x="21574" y="19434"/>
                  <a:pt x="21600" y="19553"/>
                  <a:pt x="21600" y="19677"/>
                </a:cubicBezTo>
                <a:cubicBezTo>
                  <a:pt x="21600" y="19974"/>
                  <a:pt x="21492" y="20237"/>
                  <a:pt x="21275" y="20463"/>
                </a:cubicBezTo>
                <a:lnTo>
                  <a:pt x="20491" y="21235"/>
                </a:lnTo>
                <a:cubicBezTo>
                  <a:pt x="20281" y="21461"/>
                  <a:pt x="20027" y="21574"/>
                  <a:pt x="19721" y="21574"/>
                </a:cubicBezTo>
                <a:lnTo>
                  <a:pt x="19664" y="21574"/>
                </a:lnTo>
                <a:cubicBezTo>
                  <a:pt x="19350" y="21538"/>
                  <a:pt x="19081" y="21396"/>
                  <a:pt x="18866" y="21153"/>
                </a:cubicBezTo>
                <a:lnTo>
                  <a:pt x="12700" y="13223"/>
                </a:lnTo>
                <a:cubicBezTo>
                  <a:pt x="11959" y="13870"/>
                  <a:pt x="11265" y="14439"/>
                  <a:pt x="10623" y="14928"/>
                </a:cubicBezTo>
                <a:cubicBezTo>
                  <a:pt x="9975" y="15414"/>
                  <a:pt x="9367" y="15835"/>
                  <a:pt x="8789" y="16189"/>
                </a:cubicBezTo>
                <a:lnTo>
                  <a:pt x="9262" y="19988"/>
                </a:lnTo>
                <a:lnTo>
                  <a:pt x="9262" y="20124"/>
                </a:lnTo>
                <a:cubicBezTo>
                  <a:pt x="9262" y="20424"/>
                  <a:pt x="9163" y="20673"/>
                  <a:pt x="8965" y="20871"/>
                </a:cubicBezTo>
                <a:lnTo>
                  <a:pt x="8546" y="21289"/>
                </a:lnTo>
                <a:cubicBezTo>
                  <a:pt x="8339" y="21498"/>
                  <a:pt x="8076" y="21600"/>
                  <a:pt x="7762" y="21600"/>
                </a:cubicBezTo>
                <a:lnTo>
                  <a:pt x="7706" y="21600"/>
                </a:lnTo>
                <a:cubicBezTo>
                  <a:pt x="7355" y="21563"/>
                  <a:pt x="7089" y="21425"/>
                  <a:pt x="6908" y="21179"/>
                </a:cubicBezTo>
                <a:lnTo>
                  <a:pt x="4132" y="17501"/>
                </a:lnTo>
                <a:lnTo>
                  <a:pt x="419" y="14696"/>
                </a:lnTo>
                <a:cubicBezTo>
                  <a:pt x="156" y="14473"/>
                  <a:pt x="17" y="14201"/>
                  <a:pt x="0" y="13885"/>
                </a:cubicBezTo>
                <a:lnTo>
                  <a:pt x="0" y="13834"/>
                </a:lnTo>
                <a:cubicBezTo>
                  <a:pt x="0" y="13551"/>
                  <a:pt x="105" y="13294"/>
                  <a:pt x="311" y="13059"/>
                </a:cubicBezTo>
                <a:lnTo>
                  <a:pt x="716" y="12669"/>
                </a:lnTo>
                <a:cubicBezTo>
                  <a:pt x="897" y="12440"/>
                  <a:pt x="1152" y="12332"/>
                  <a:pt x="1477" y="12341"/>
                </a:cubicBezTo>
                <a:cubicBezTo>
                  <a:pt x="1551" y="12341"/>
                  <a:pt x="1596" y="12352"/>
                  <a:pt x="1613" y="12369"/>
                </a:cubicBezTo>
                <a:lnTo>
                  <a:pt x="5408" y="12802"/>
                </a:lnTo>
                <a:cubicBezTo>
                  <a:pt x="5761" y="12234"/>
                  <a:pt x="6180" y="11626"/>
                  <a:pt x="6673" y="10984"/>
                </a:cubicBezTo>
                <a:cubicBezTo>
                  <a:pt x="7168" y="10336"/>
                  <a:pt x="7734" y="9655"/>
                  <a:pt x="8376" y="8931"/>
                </a:cubicBezTo>
                <a:lnTo>
                  <a:pt x="478" y="2748"/>
                </a:lnTo>
                <a:cubicBezTo>
                  <a:pt x="195" y="2522"/>
                  <a:pt x="59" y="2256"/>
                  <a:pt x="59" y="1951"/>
                </a:cubicBezTo>
                <a:lnTo>
                  <a:pt x="59" y="1894"/>
                </a:lnTo>
                <a:cubicBezTo>
                  <a:pt x="59" y="1614"/>
                  <a:pt x="161" y="1354"/>
                  <a:pt x="371" y="1111"/>
                </a:cubicBezTo>
                <a:lnTo>
                  <a:pt x="1140" y="336"/>
                </a:lnTo>
                <a:cubicBezTo>
                  <a:pt x="1384" y="130"/>
                  <a:pt x="1641" y="25"/>
                  <a:pt x="1910" y="25"/>
                </a:cubicBezTo>
                <a:lnTo>
                  <a:pt x="2088" y="25"/>
                </a:lnTo>
                <a:cubicBezTo>
                  <a:pt x="2154" y="25"/>
                  <a:pt x="2216" y="45"/>
                  <a:pt x="2270" y="79"/>
                </a:cubicBezTo>
                <a:lnTo>
                  <a:pt x="13147" y="4046"/>
                </a:lnTo>
                <a:lnTo>
                  <a:pt x="15193" y="2030"/>
                </a:lnTo>
                <a:cubicBezTo>
                  <a:pt x="15827" y="1397"/>
                  <a:pt x="16552" y="902"/>
                  <a:pt x="17375" y="540"/>
                </a:cubicBezTo>
                <a:cubicBezTo>
                  <a:pt x="18196" y="181"/>
                  <a:pt x="18951" y="0"/>
                  <a:pt x="19636" y="0"/>
                </a:cubicBezTo>
                <a:cubicBezTo>
                  <a:pt x="20284" y="0"/>
                  <a:pt x="20779" y="167"/>
                  <a:pt x="21113" y="500"/>
                </a:cubicBezTo>
                <a:cubicBezTo>
                  <a:pt x="21292" y="662"/>
                  <a:pt x="21419" y="871"/>
                  <a:pt x="21492" y="1125"/>
                </a:cubicBezTo>
                <a:cubicBezTo>
                  <a:pt x="21563" y="1374"/>
                  <a:pt x="21600" y="1660"/>
                  <a:pt x="21600" y="1973"/>
                </a:cubicBezTo>
                <a:cubicBezTo>
                  <a:pt x="21600" y="2660"/>
                  <a:pt x="21425" y="3415"/>
                  <a:pt x="21076" y="4235"/>
                </a:cubicBezTo>
                <a:cubicBezTo>
                  <a:pt x="20728" y="5055"/>
                  <a:pt x="20230" y="5779"/>
                  <a:pt x="19582" y="6401"/>
                </a:cubicBezTo>
                <a:lnTo>
                  <a:pt x="17548" y="8456"/>
                </a:lnTo>
                <a:lnTo>
                  <a:pt x="21521" y="19327"/>
                </a:lnTo>
                <a:close/>
                <a:moveTo>
                  <a:pt x="21521" y="19327"/>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5" name="TextBox 13"/>
          <p:cNvSpPr txBox="1"/>
          <p:nvPr/>
        </p:nvSpPr>
        <p:spPr>
          <a:xfrm>
            <a:off x="1576512" y="1414825"/>
            <a:ext cx="2791296" cy="338041"/>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spc="300" dirty="0" smtClean="0">
                <a:solidFill>
                  <a:schemeClr val="accent1">
                    <a:lumMod val="75000"/>
                  </a:schemeClr>
                </a:solidFill>
                <a:latin typeface="+mj-ea"/>
                <a:ea typeface="+mj-ea"/>
                <a:sym typeface="PangMenZhengDao" panose="02010600030101010101" pitchFamily="2" charset="-122"/>
              </a:rPr>
              <a:t>库存</a:t>
            </a:r>
            <a:r>
              <a:rPr lang="zh-CN" altLang="en-US" sz="2000" b="1" spc="300" dirty="0">
                <a:solidFill>
                  <a:schemeClr val="accent1">
                    <a:lumMod val="75000"/>
                  </a:schemeClr>
                </a:solidFill>
                <a:latin typeface="+mj-ea"/>
                <a:ea typeface="+mj-ea"/>
                <a:sym typeface="PangMenZhengDao" panose="02010600030101010101" pitchFamily="2" charset="-122"/>
              </a:rPr>
              <a:t>项</a:t>
            </a:r>
          </a:p>
        </p:txBody>
      </p:sp>
      <p:pic>
        <p:nvPicPr>
          <p:cNvPr id="6" name="图片 5"/>
          <p:cNvPicPr>
            <a:picLocks noChangeAspect="1"/>
          </p:cNvPicPr>
          <p:nvPr/>
        </p:nvPicPr>
        <p:blipFill>
          <a:blip r:embed="rId3"/>
          <a:stretch>
            <a:fillRect/>
          </a:stretch>
        </p:blipFill>
        <p:spPr>
          <a:xfrm>
            <a:off x="4361130" y="827185"/>
            <a:ext cx="7620660" cy="175275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224912" y="2666837"/>
            <a:ext cx="5494496" cy="407705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stretch>
            <a:fillRect/>
          </a:stretch>
        </p:blipFill>
        <p:spPr>
          <a:xfrm>
            <a:off x="5947286" y="2811992"/>
            <a:ext cx="5669771" cy="224047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stretch>
            <a:fillRect/>
          </a:stretch>
        </p:blipFill>
        <p:spPr>
          <a:xfrm>
            <a:off x="6005328" y="5182684"/>
            <a:ext cx="5563082" cy="153175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925354" y="441766"/>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rPr>
              <a:t>1 </a:t>
            </a:r>
            <a:r>
              <a:rPr lang="zh-CN" altLang="en-US" sz="2400" dirty="0" smtClean="0">
                <a:solidFill>
                  <a:schemeClr val="accent1">
                    <a:lumMod val="75000"/>
                  </a:schemeClr>
                </a:solidFill>
                <a:latin typeface="+mj-ea"/>
                <a:ea typeface="+mj-ea"/>
                <a:cs typeface="+mj-ea"/>
              </a:rPr>
              <a:t>药品数据导入</a:t>
            </a:r>
            <a:endParaRPr lang="zh-CN" altLang="en-US" sz="2400" dirty="0">
              <a:solidFill>
                <a:schemeClr val="accent1">
                  <a:lumMod val="75000"/>
                </a:schemeClr>
              </a:solidFill>
              <a:latin typeface="+mj-ea"/>
              <a:ea typeface="+mj-ea"/>
              <a:cs typeface="+mj-ea"/>
            </a:endParaRPr>
          </a:p>
        </p:txBody>
      </p:sp>
      <p:pic>
        <p:nvPicPr>
          <p:cNvPr id="7" name="图片 6"/>
          <p:cNvPicPr>
            <a:picLocks noChangeAspect="1"/>
          </p:cNvPicPr>
          <p:nvPr/>
        </p:nvPicPr>
        <p:blipFill>
          <a:blip r:embed="rId3"/>
          <a:stretch>
            <a:fillRect/>
          </a:stretch>
        </p:blipFill>
        <p:spPr>
          <a:xfrm>
            <a:off x="136115" y="5143570"/>
            <a:ext cx="12055885" cy="118882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stretch>
            <a:fillRect/>
          </a:stretch>
        </p:blipFill>
        <p:spPr>
          <a:xfrm>
            <a:off x="2315248" y="1196752"/>
            <a:ext cx="7917866" cy="3718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85480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25"/>
          <p:cNvSpPr txBox="1"/>
          <p:nvPr/>
        </p:nvSpPr>
        <p:spPr>
          <a:xfrm>
            <a:off x="7415530" y="2911475"/>
            <a:ext cx="2379980" cy="398780"/>
          </a:xfrm>
          <a:prstGeom prst="rect">
            <a:avLst/>
          </a:prstGeom>
          <a:noFill/>
        </p:spPr>
        <p:txBody>
          <a:bodyPr wrap="square" rtlCol="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75000"/>
                  </a:schemeClr>
                </a:solidFill>
                <a:sym typeface="+mn-ea"/>
              </a:rPr>
              <a:t>采购、入库、付款</a:t>
            </a:r>
            <a:endParaRPr lang="zh-CN" altLang="en-US" sz="2000" b="1" spc="300" dirty="0">
              <a:solidFill>
                <a:schemeClr val="accent1">
                  <a:lumMod val="75000"/>
                </a:schemeClr>
              </a:solidFill>
              <a:latin typeface="+mj-ea"/>
              <a:ea typeface="+mj-ea"/>
              <a:sym typeface="+mn-ea"/>
            </a:endParaRPr>
          </a:p>
        </p:txBody>
      </p:sp>
      <p:sp>
        <p:nvSpPr>
          <p:cNvPr id="96" name="TextBox 25"/>
          <p:cNvSpPr txBox="1"/>
          <p:nvPr/>
        </p:nvSpPr>
        <p:spPr>
          <a:xfrm>
            <a:off x="7404100" y="3459480"/>
            <a:ext cx="2273300" cy="398780"/>
          </a:xfrm>
          <a:prstGeom prst="rect">
            <a:avLst/>
          </a:prstGeom>
          <a:noFill/>
        </p:spPr>
        <p:txBody>
          <a:bodyPr wrap="square" rtlCol="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75000"/>
                  </a:schemeClr>
                </a:solidFill>
                <a:latin typeface="+mj-ea"/>
                <a:ea typeface="+mj-ea"/>
                <a:sym typeface="+mn-ea"/>
              </a:rPr>
              <a:t>药房与药库调拨</a:t>
            </a:r>
            <a:endParaRPr lang="zh-CN" altLang="en-US" sz="2000" b="1" spc="300" dirty="0">
              <a:solidFill>
                <a:schemeClr val="accent1">
                  <a:lumMod val="75000"/>
                </a:schemeClr>
              </a:solidFill>
              <a:latin typeface="+mj-ea"/>
              <a:ea typeface="+mj-ea"/>
              <a:sym typeface="+mn-ea"/>
            </a:endParaRPr>
          </a:p>
        </p:txBody>
      </p:sp>
      <p:sp>
        <p:nvSpPr>
          <p:cNvPr id="98" name="TextBox 25"/>
          <p:cNvSpPr txBox="1"/>
          <p:nvPr/>
        </p:nvSpPr>
        <p:spPr>
          <a:xfrm>
            <a:off x="7415530" y="4035425"/>
            <a:ext cx="1604010" cy="398780"/>
          </a:xfrm>
          <a:prstGeom prst="rect">
            <a:avLst/>
          </a:prstGeom>
          <a:noFill/>
        </p:spPr>
        <p:txBody>
          <a:bodyPr wrap="square" rtlCol="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75000"/>
                  </a:schemeClr>
                </a:solidFill>
                <a:latin typeface="+mj-ea"/>
                <a:ea typeface="+mj-ea"/>
                <a:sym typeface="+mn-ea"/>
              </a:rPr>
              <a:t>盘点、月报</a:t>
            </a:r>
            <a:endParaRPr lang="zh-CN" altLang="en-US" sz="2000" b="1" spc="300" dirty="0">
              <a:solidFill>
                <a:schemeClr val="accent1">
                  <a:lumMod val="75000"/>
                </a:schemeClr>
              </a:solidFill>
              <a:latin typeface="+mj-ea"/>
              <a:ea typeface="+mj-ea"/>
              <a:sym typeface="+mn-ea"/>
            </a:endParaRPr>
          </a:p>
        </p:txBody>
      </p:sp>
      <p:grpSp>
        <p:nvGrpSpPr>
          <p:cNvPr id="38" name="组合 37"/>
          <p:cNvGrpSpPr/>
          <p:nvPr/>
        </p:nvGrpSpPr>
        <p:grpSpPr>
          <a:xfrm>
            <a:off x="7225030" y="2623820"/>
            <a:ext cx="1605280" cy="2284730"/>
            <a:chOff x="5429726" y="-391840"/>
            <a:chExt cx="2050897" cy="5684836"/>
          </a:xfrm>
        </p:grpSpPr>
        <p:grpSp>
          <p:nvGrpSpPr>
            <p:cNvPr id="41" name="组合 40"/>
            <p:cNvGrpSpPr/>
            <p:nvPr/>
          </p:nvGrpSpPr>
          <p:grpSpPr>
            <a:xfrm>
              <a:off x="5429727" y="-391840"/>
              <a:ext cx="2050896" cy="1089843"/>
              <a:chOff x="5498622" y="-131158"/>
              <a:chExt cx="2050896" cy="1089843"/>
            </a:xfrm>
          </p:grpSpPr>
          <p:cxnSp>
            <p:nvCxnSpPr>
              <p:cNvPr id="45" name="直接连接符 44"/>
              <p:cNvCxnSpPr/>
              <p:nvPr/>
            </p:nvCxnSpPr>
            <p:spPr>
              <a:xfrm flipH="1" flipV="1">
                <a:off x="5498622" y="-131158"/>
                <a:ext cx="0" cy="1089843"/>
              </a:xfrm>
              <a:prstGeom prst="line">
                <a:avLst/>
              </a:prstGeom>
              <a:ln>
                <a:gradFill>
                  <a:gsLst>
                    <a:gs pos="67000">
                      <a:schemeClr val="accent1">
                        <a:lumMod val="5000"/>
                        <a:lumOff val="95000"/>
                      </a:schemeClr>
                    </a:gs>
                    <a:gs pos="0">
                      <a:schemeClr val="accent1">
                        <a:lumMod val="45000"/>
                        <a:lumOff val="55000"/>
                      </a:schemeClr>
                    </a:gs>
                    <a:gs pos="100000">
                      <a:srgbClr val="76F7FF"/>
                    </a:gs>
                  </a:gsLst>
                  <a:lin ang="1200000" scaled="0"/>
                </a:gradFill>
                <a:headEnd type="oval" w="lg" len="lg"/>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flipH="1">
                <a:off x="6524071" y="-1156605"/>
                <a:ext cx="0" cy="2050894"/>
              </a:xfrm>
              <a:prstGeom prst="line">
                <a:avLst/>
              </a:prstGeom>
              <a:ln>
                <a:gradFill>
                  <a:gsLst>
                    <a:gs pos="67000">
                      <a:schemeClr val="accent1">
                        <a:lumMod val="5000"/>
                        <a:lumOff val="95000"/>
                      </a:schemeClr>
                    </a:gs>
                    <a:gs pos="0">
                      <a:schemeClr val="accent1">
                        <a:lumMod val="45000"/>
                        <a:lumOff val="55000"/>
                      </a:schemeClr>
                    </a:gs>
                    <a:gs pos="100000">
                      <a:srgbClr val="76F7FF"/>
                    </a:gs>
                  </a:gsLst>
                  <a:lin ang="1200000" scaled="0"/>
                </a:gradFill>
                <a:headEnd type="oval" w="lg" len="lg"/>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5429726" y="4180205"/>
              <a:ext cx="2050894" cy="1112791"/>
              <a:chOff x="5498621" y="1797881"/>
              <a:chExt cx="2050894" cy="1112791"/>
            </a:xfrm>
          </p:grpSpPr>
          <p:cxnSp>
            <p:nvCxnSpPr>
              <p:cNvPr id="43" name="直接连接符 42"/>
              <p:cNvCxnSpPr/>
              <p:nvPr/>
            </p:nvCxnSpPr>
            <p:spPr>
              <a:xfrm flipH="1" flipV="1">
                <a:off x="5498621" y="1820828"/>
                <a:ext cx="0" cy="1089844"/>
              </a:xfrm>
              <a:prstGeom prst="line">
                <a:avLst/>
              </a:prstGeom>
              <a:ln>
                <a:gradFill>
                  <a:gsLst>
                    <a:gs pos="67000">
                      <a:schemeClr val="accent1">
                        <a:lumMod val="5000"/>
                        <a:lumOff val="95000"/>
                      </a:schemeClr>
                    </a:gs>
                    <a:gs pos="0">
                      <a:schemeClr val="accent1">
                        <a:lumMod val="45000"/>
                        <a:lumOff val="55000"/>
                      </a:schemeClr>
                    </a:gs>
                    <a:gs pos="100000">
                      <a:srgbClr val="76F7FF"/>
                    </a:gs>
                  </a:gsLst>
                  <a:lin ang="1200000" scaled="0"/>
                </a:gradFill>
                <a:headEnd type="oval" w="lg"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flipH="1">
                <a:off x="6524068" y="772434"/>
                <a:ext cx="0" cy="2050894"/>
              </a:xfrm>
              <a:prstGeom prst="line">
                <a:avLst/>
              </a:prstGeom>
              <a:ln>
                <a:gradFill>
                  <a:gsLst>
                    <a:gs pos="67000">
                      <a:schemeClr val="accent1">
                        <a:lumMod val="5000"/>
                        <a:lumOff val="95000"/>
                      </a:schemeClr>
                    </a:gs>
                    <a:gs pos="0">
                      <a:schemeClr val="accent1">
                        <a:lumMod val="45000"/>
                        <a:lumOff val="55000"/>
                      </a:schemeClr>
                    </a:gs>
                    <a:gs pos="100000">
                      <a:srgbClr val="76F7FF"/>
                    </a:gs>
                  </a:gsLst>
                  <a:lin ang="1200000" scaled="0"/>
                </a:gradFill>
                <a:headEnd type="oval" w="lg" len="lg"/>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a:spLocks noChangeArrowheads="1"/>
          </p:cNvSpPr>
          <p:nvPr/>
        </p:nvSpPr>
        <p:spPr bwMode="auto">
          <a:xfrm>
            <a:off x="346075" y="2817495"/>
            <a:ext cx="592772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4000" b="1" dirty="0">
                <a:solidFill>
                  <a:schemeClr val="accent1">
                    <a:lumMod val="75000"/>
                  </a:schemeClr>
                </a:solidFill>
                <a:latin typeface="+mj-ea"/>
                <a:ea typeface="+mj-ea"/>
                <a:sym typeface="+mn-ea"/>
              </a:rPr>
              <a:t>药库系统流程操作</a:t>
            </a:r>
            <a:endParaRPr lang="zh-CN" altLang="en-US" sz="4000" dirty="0">
              <a:solidFill>
                <a:schemeClr val="accent1">
                  <a:lumMod val="75000"/>
                </a:schemeClr>
              </a:solidFill>
            </a:endParaRPr>
          </a:p>
          <a:p>
            <a:pPr algn="r" eaLnBrk="1" hangingPunct="1"/>
            <a:endParaRPr lang="zh-CN" altLang="en-US" sz="4000" b="1" dirty="0">
              <a:solidFill>
                <a:schemeClr val="accent1">
                  <a:lumMod val="75000"/>
                </a:schemeClr>
              </a:solidFill>
              <a:latin typeface="+mj-ea"/>
              <a:ea typeface="+mj-ea"/>
              <a:cs typeface="Arial" panose="020B0604020202020204" pitchFamily="3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268151" y="204788"/>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rPr>
              <a:t>2 </a:t>
            </a:r>
            <a:r>
              <a:rPr lang="zh-CN" altLang="en-US" sz="2400" dirty="0" smtClean="0">
                <a:solidFill>
                  <a:schemeClr val="accent1">
                    <a:lumMod val="75000"/>
                  </a:schemeClr>
                </a:solidFill>
                <a:latin typeface="+mj-ea"/>
                <a:ea typeface="+mj-ea"/>
                <a:cs typeface="+mj-ea"/>
              </a:rPr>
              <a:t>药</a:t>
            </a:r>
            <a:r>
              <a:rPr lang="zh-CN" altLang="en-US" sz="2400" dirty="0">
                <a:solidFill>
                  <a:schemeClr val="accent1">
                    <a:lumMod val="75000"/>
                  </a:schemeClr>
                </a:solidFill>
                <a:latin typeface="+mj-ea"/>
                <a:ea typeface="+mj-ea"/>
                <a:cs typeface="+mj-ea"/>
              </a:rPr>
              <a:t>库系统流程</a:t>
            </a:r>
          </a:p>
        </p:txBody>
      </p:sp>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375" y="937749"/>
            <a:ext cx="7968067" cy="5575024"/>
          </a:xfrm>
          <a:prstGeom prst="rect">
            <a:avLst/>
          </a:prstGeom>
          <a:ln w="9525">
            <a:solidFill>
              <a:schemeClr val="tx1"/>
            </a:solidFill>
            <a:miter lim="800000"/>
            <a:headEnd/>
            <a:tailEnd/>
          </a:ln>
          <a:effectLst>
            <a:glow rad="101600">
              <a:schemeClr val="accent1">
                <a:satMod val="175000"/>
                <a:alpha val="40000"/>
              </a:schemeClr>
            </a:glow>
            <a:outerShdw blurRad="50800" dist="38100" algn="l"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911424" y="47667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accent1">
                    <a:lumMod val="75000"/>
                  </a:schemeClr>
                </a:solidFill>
                <a:latin typeface="+mj-ea"/>
                <a:cs typeface="+mj-ea"/>
              </a:rPr>
              <a:t>3</a:t>
            </a:r>
            <a:r>
              <a:rPr lang="en-US" altLang="zh-CN" sz="2400" dirty="0" smtClean="0">
                <a:solidFill>
                  <a:schemeClr val="accent1">
                    <a:lumMod val="75000"/>
                  </a:schemeClr>
                </a:solidFill>
                <a:latin typeface="+mj-ea"/>
                <a:cs typeface="+mj-ea"/>
              </a:rPr>
              <a:t> </a:t>
            </a:r>
            <a:r>
              <a:rPr lang="zh-CN" altLang="en-US" sz="2400" dirty="0" smtClean="0">
                <a:solidFill>
                  <a:schemeClr val="accent1">
                    <a:lumMod val="75000"/>
                  </a:schemeClr>
                </a:solidFill>
                <a:latin typeface="+mj-ea"/>
                <a:cs typeface="+mj-ea"/>
              </a:rPr>
              <a:t>药</a:t>
            </a:r>
            <a:r>
              <a:rPr lang="zh-CN" altLang="en-US" sz="2400" dirty="0">
                <a:solidFill>
                  <a:schemeClr val="accent1">
                    <a:lumMod val="75000"/>
                  </a:schemeClr>
                </a:solidFill>
                <a:latin typeface="+mj-ea"/>
                <a:cs typeface="+mj-ea"/>
              </a:rPr>
              <a:t>库系统配置</a:t>
            </a:r>
          </a:p>
        </p:txBody>
      </p:sp>
      <p:sp>
        <p:nvSpPr>
          <p:cNvPr id="8" name="Rounded Rectangle 44"/>
          <p:cNvSpPr/>
          <p:nvPr/>
        </p:nvSpPr>
        <p:spPr>
          <a:xfrm>
            <a:off x="623392" y="98072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9" name="AutoShape 48"/>
          <p:cNvSpPr/>
          <p:nvPr/>
        </p:nvSpPr>
        <p:spPr bwMode="auto">
          <a:xfrm>
            <a:off x="813989" y="115624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0" name="TextBox 13"/>
          <p:cNvSpPr txBox="1"/>
          <p:nvPr/>
        </p:nvSpPr>
        <p:spPr>
          <a:xfrm>
            <a:off x="1487488" y="1064225"/>
            <a:ext cx="1372819"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基础配置</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3" name="图片 2"/>
          <p:cNvPicPr>
            <a:picLocks noChangeAspect="1"/>
          </p:cNvPicPr>
          <p:nvPr/>
        </p:nvPicPr>
        <p:blipFill>
          <a:blip r:embed="rId5"/>
          <a:stretch>
            <a:fillRect/>
          </a:stretch>
        </p:blipFill>
        <p:spPr>
          <a:xfrm>
            <a:off x="2495600" y="1789366"/>
            <a:ext cx="9000000" cy="2179509"/>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custDataLst>
              <p:tags r:id="rId1"/>
            </p:custDataLst>
          </p:nvPr>
        </p:nvPicPr>
        <p:blipFill>
          <a:blip r:embed="rId6"/>
          <a:stretch>
            <a:fillRect/>
          </a:stretch>
        </p:blipFill>
        <p:spPr>
          <a:xfrm>
            <a:off x="6240016" y="4567510"/>
            <a:ext cx="5822185" cy="1546994"/>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custDataLst>
              <p:tags r:id="rId2"/>
            </p:custDataLst>
          </p:nvPr>
        </p:nvPicPr>
        <p:blipFill>
          <a:blip r:embed="rId7"/>
          <a:stretch>
            <a:fillRect/>
          </a:stretch>
        </p:blipFill>
        <p:spPr>
          <a:xfrm>
            <a:off x="6896" y="4653136"/>
            <a:ext cx="6025378" cy="2084464"/>
          </a:xfrm>
          <a:prstGeom prst="rect">
            <a:avLst/>
          </a:prstGeom>
          <a:ln>
            <a:noFill/>
          </a:ln>
          <a:effectLst>
            <a:outerShdw blurRad="292100" dist="139700" dir="2700000" algn="tl" rotWithShape="0">
              <a:srgbClr val="333333">
                <a:alpha val="65000"/>
              </a:srgbClr>
            </a:outerShdw>
          </a:effectLst>
        </p:spPr>
      </p:pic>
      <p:sp>
        <p:nvSpPr>
          <p:cNvPr id="15" name="文本框 14"/>
          <p:cNvSpPr txBox="1"/>
          <p:nvPr/>
        </p:nvSpPr>
        <p:spPr>
          <a:xfrm>
            <a:off x="1487488" y="4149080"/>
            <a:ext cx="2507673" cy="398780"/>
          </a:xfrm>
          <a:prstGeom prst="rect">
            <a:avLst/>
          </a:prstGeom>
          <a:noFill/>
        </p:spPr>
        <p:txBody>
          <a:bodyPr wrap="square" rtlCol="0">
            <a:spAutoFit/>
          </a:bodyPr>
          <a:lstStyle/>
          <a:p>
            <a:r>
              <a:rPr lang="zh-CN" altLang="en-US" sz="2000" b="1" dirty="0" smtClean="0">
                <a:solidFill>
                  <a:schemeClr val="accent1">
                    <a:lumMod val="75000"/>
                  </a:schemeClr>
                </a:solidFill>
              </a:rPr>
              <a:t>库存授权</a:t>
            </a:r>
            <a:endParaRPr lang="zh-CN" altLang="en-US" sz="2000" b="1" dirty="0">
              <a:solidFill>
                <a:schemeClr val="accent1">
                  <a:lumMod val="75000"/>
                </a:schemeClr>
              </a:solidFill>
            </a:endParaRPr>
          </a:p>
        </p:txBody>
      </p:sp>
      <p:sp>
        <p:nvSpPr>
          <p:cNvPr id="16" name="文本框 15"/>
          <p:cNvSpPr txBox="1"/>
          <p:nvPr/>
        </p:nvSpPr>
        <p:spPr>
          <a:xfrm>
            <a:off x="8256240" y="4190588"/>
            <a:ext cx="2507673" cy="398780"/>
          </a:xfrm>
          <a:prstGeom prst="rect">
            <a:avLst/>
          </a:prstGeom>
          <a:noFill/>
        </p:spPr>
        <p:txBody>
          <a:bodyPr wrap="square" rtlCol="0">
            <a:spAutoFit/>
          </a:bodyPr>
          <a:lstStyle/>
          <a:p>
            <a:r>
              <a:rPr lang="zh-CN" altLang="en-US" sz="2000" b="1" dirty="0" smtClean="0">
                <a:solidFill>
                  <a:schemeClr val="accent1">
                    <a:lumMod val="75000"/>
                  </a:schemeClr>
                </a:solidFill>
              </a:rPr>
              <a:t>类组维护</a:t>
            </a:r>
            <a:endParaRPr lang="zh-CN" altLang="en-US" sz="2000" b="1" dirty="0">
              <a:solidFill>
                <a:schemeClr val="accent1">
                  <a:lumMod val="75000"/>
                </a:schemeClr>
              </a:solidFill>
            </a:endParaRPr>
          </a:p>
        </p:txBody>
      </p:sp>
    </p:spTree>
    <p:extLst>
      <p:ext uri="{BB962C8B-B14F-4D97-AF65-F5344CB8AC3E}">
        <p14:creationId xmlns:p14="http://schemas.microsoft.com/office/powerpoint/2010/main" val="14769182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983432" y="506399"/>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accent1">
                    <a:lumMod val="75000"/>
                  </a:schemeClr>
                </a:solidFill>
                <a:latin typeface="+mj-ea"/>
                <a:cs typeface="+mj-ea"/>
              </a:rPr>
              <a:t>3</a:t>
            </a:r>
            <a:r>
              <a:rPr lang="en-US" altLang="zh-CN" sz="2400" dirty="0" smtClean="0">
                <a:solidFill>
                  <a:schemeClr val="accent1">
                    <a:lumMod val="75000"/>
                  </a:schemeClr>
                </a:solidFill>
                <a:latin typeface="+mj-ea"/>
                <a:cs typeface="+mj-ea"/>
              </a:rPr>
              <a:t> </a:t>
            </a:r>
            <a:r>
              <a:rPr lang="zh-CN" altLang="en-US" sz="2400" dirty="0" smtClean="0">
                <a:solidFill>
                  <a:schemeClr val="accent1">
                    <a:lumMod val="75000"/>
                  </a:schemeClr>
                </a:solidFill>
                <a:latin typeface="+mj-ea"/>
                <a:cs typeface="+mj-ea"/>
              </a:rPr>
              <a:t>药</a:t>
            </a:r>
            <a:r>
              <a:rPr lang="zh-CN" altLang="en-US" sz="2400" dirty="0">
                <a:solidFill>
                  <a:schemeClr val="accent1">
                    <a:lumMod val="75000"/>
                  </a:schemeClr>
                </a:solidFill>
                <a:latin typeface="+mj-ea"/>
                <a:cs typeface="+mj-ea"/>
              </a:rPr>
              <a:t>库系统配置</a:t>
            </a:r>
          </a:p>
        </p:txBody>
      </p:sp>
      <p:pic>
        <p:nvPicPr>
          <p:cNvPr id="4" name="图片 3"/>
          <p:cNvPicPr>
            <a:picLocks noChangeAspect="1"/>
          </p:cNvPicPr>
          <p:nvPr/>
        </p:nvPicPr>
        <p:blipFill>
          <a:blip r:embed="rId3"/>
          <a:stretch>
            <a:fillRect/>
          </a:stretch>
        </p:blipFill>
        <p:spPr>
          <a:xfrm>
            <a:off x="3648068" y="1485315"/>
            <a:ext cx="6927180" cy="1714649"/>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a:stretch>
            <a:fillRect/>
          </a:stretch>
        </p:blipFill>
        <p:spPr>
          <a:xfrm>
            <a:off x="3660122" y="3654534"/>
            <a:ext cx="6412627" cy="2391736"/>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839181" y="2205419"/>
            <a:ext cx="2507673" cy="398780"/>
          </a:xfrm>
          <a:prstGeom prst="rect">
            <a:avLst/>
          </a:prstGeom>
          <a:noFill/>
        </p:spPr>
        <p:txBody>
          <a:bodyPr wrap="square" rtlCol="0">
            <a:spAutoFit/>
          </a:bodyPr>
          <a:lstStyle/>
          <a:p>
            <a:r>
              <a:rPr lang="zh-CN" altLang="en-US" sz="2000" b="1" dirty="0">
                <a:solidFill>
                  <a:schemeClr val="accent1">
                    <a:lumMod val="75000"/>
                  </a:schemeClr>
                </a:solidFill>
              </a:rPr>
              <a:t>科室类组关联</a:t>
            </a:r>
          </a:p>
        </p:txBody>
      </p:sp>
      <p:sp>
        <p:nvSpPr>
          <p:cNvPr id="8" name="文本框 7"/>
          <p:cNvSpPr txBox="1"/>
          <p:nvPr/>
        </p:nvSpPr>
        <p:spPr>
          <a:xfrm>
            <a:off x="839181" y="4713016"/>
            <a:ext cx="2507673" cy="398780"/>
          </a:xfrm>
          <a:prstGeom prst="rect">
            <a:avLst/>
          </a:prstGeom>
          <a:noFill/>
        </p:spPr>
        <p:txBody>
          <a:bodyPr wrap="square" rtlCol="0">
            <a:spAutoFit/>
          </a:bodyPr>
          <a:lstStyle/>
          <a:p>
            <a:r>
              <a:rPr lang="zh-CN" altLang="en-US" sz="2000" b="1" dirty="0">
                <a:solidFill>
                  <a:schemeClr val="accent1">
                    <a:lumMod val="75000"/>
                  </a:schemeClr>
                </a:solidFill>
              </a:rPr>
              <a:t>请领科室关联维护</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7" name="文本框 29"/>
          <p:cNvSpPr txBox="1"/>
          <p:nvPr/>
        </p:nvSpPr>
        <p:spPr>
          <a:xfrm>
            <a:off x="2348406" y="2206066"/>
            <a:ext cx="2480310" cy="21837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7200" b="1" dirty="0">
                <a:solidFill>
                  <a:schemeClr val="accent1">
                    <a:lumMod val="75000"/>
                  </a:schemeClr>
                </a:solidFill>
                <a:effectLst>
                  <a:outerShdw blurRad="38100" dist="38100" dir="2700000" algn="tl">
                    <a:srgbClr val="000000">
                      <a:alpha val="43137"/>
                    </a:srgbClr>
                  </a:outerShdw>
                </a:effectLst>
                <a:latin typeface="字魂35号-经典雅黑" panose="02000000000000000000" pitchFamily="2" charset="-122"/>
                <a:ea typeface="字魂35号-经典雅黑" panose="02000000000000000000" pitchFamily="2" charset="-122"/>
                <a:sym typeface="字魂35号-经典雅黑" panose="02000000000000000000" pitchFamily="2" charset="-122"/>
              </a:rPr>
              <a:t>目 录</a:t>
            </a:r>
            <a:endParaRPr lang="en-US" altLang="zh-CN" sz="6000" b="1" dirty="0">
              <a:solidFill>
                <a:schemeClr val="accent1">
                  <a:lumMod val="75000"/>
                </a:schemeClr>
              </a:solidFill>
              <a:effectLst>
                <a:outerShdw blurRad="38100" dist="38100" dir="2700000" algn="tl">
                  <a:srgbClr val="000000">
                    <a:alpha val="43137"/>
                  </a:srgbClr>
                </a:outerShdw>
              </a:effectLst>
              <a:latin typeface="字魂35号-经典雅黑" panose="02000000000000000000" pitchFamily="2" charset="-122"/>
              <a:ea typeface="字魂35号-经典雅黑" panose="02000000000000000000" pitchFamily="2" charset="-122"/>
              <a:sym typeface="字魂35号-经典雅黑" panose="020000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1">
                    <a:lumMod val="75000"/>
                  </a:schemeClr>
                </a:solidFill>
                <a:effectLst>
                  <a:outerShdw blurRad="38100" dist="38100" dir="2700000" algn="tl">
                    <a:srgbClr val="000000">
                      <a:alpha val="43137"/>
                    </a:srgbClr>
                  </a:outerShdw>
                </a:effectLst>
                <a:uLnTx/>
                <a:uFillTx/>
                <a:latin typeface="+mj-ea"/>
                <a:ea typeface="+mj-ea"/>
                <a:sym typeface="字魂35号-经典雅黑" panose="02000000000000000000" pitchFamily="2" charset="-122"/>
              </a:rPr>
              <a:t>CONTENTS</a:t>
            </a:r>
          </a:p>
        </p:txBody>
      </p:sp>
      <p:sp>
        <p:nvSpPr>
          <p:cNvPr id="16" name="矩形 15"/>
          <p:cNvSpPr/>
          <p:nvPr/>
        </p:nvSpPr>
        <p:spPr>
          <a:xfrm>
            <a:off x="7327342" y="4280604"/>
            <a:ext cx="4062120" cy="1384935"/>
          </a:xfrm>
          <a:prstGeom prst="rect">
            <a:avLst/>
          </a:prstGeom>
          <a:noFill/>
        </p:spPr>
        <p:txBody>
          <a:bodyPr wrap="square" lIns="0" tIns="0" rIns="0" bIns="0" rtlCol="0" anchor="t" anchorCtr="0">
            <a:spAutoFit/>
          </a:bodyPr>
          <a:lstStyle/>
          <a:p>
            <a:pPr marL="342900" indent="-342900" algn="just" fontAlgn="auto">
              <a:lnSpc>
                <a:spcPct val="125000"/>
              </a:lnSpc>
              <a:buFont typeface="Wingdings" panose="05000000000000000000" pitchFamily="2" charset="2"/>
              <a:buChar char="ü"/>
            </a:pPr>
            <a:r>
              <a:rPr lang="zh-CN" altLang="en-US" sz="1800" dirty="0">
                <a:solidFill>
                  <a:schemeClr val="accent1">
                    <a:lumMod val="75000"/>
                  </a:schemeClr>
                </a:solidFill>
                <a:latin typeface="+mn-ea"/>
                <a:sym typeface="+mn-ea"/>
              </a:rPr>
              <a:t>采购、入库、退货、付款</a:t>
            </a:r>
          </a:p>
          <a:p>
            <a:pPr marL="342900" indent="-342900" algn="just" fontAlgn="auto">
              <a:lnSpc>
                <a:spcPct val="125000"/>
              </a:lnSpc>
              <a:buFont typeface="Wingdings" panose="05000000000000000000" pitchFamily="2" charset="2"/>
              <a:buChar char="ü"/>
            </a:pPr>
            <a:r>
              <a:rPr lang="zh-CN" altLang="en-US" sz="1800" dirty="0">
                <a:solidFill>
                  <a:schemeClr val="accent1">
                    <a:lumMod val="75000"/>
                  </a:schemeClr>
                </a:solidFill>
                <a:latin typeface="+mn-ea"/>
                <a:sym typeface="+mn-ea"/>
              </a:rPr>
              <a:t>药房药库之间调拨</a:t>
            </a:r>
            <a:endParaRPr lang="en-US" altLang="zh-CN" sz="1800" dirty="0">
              <a:solidFill>
                <a:schemeClr val="accent1">
                  <a:lumMod val="75000"/>
                </a:schemeClr>
              </a:solidFill>
              <a:latin typeface="+mn-ea"/>
            </a:endParaRPr>
          </a:p>
          <a:p>
            <a:pPr marL="342900" indent="-342900" algn="just" fontAlgn="auto">
              <a:lnSpc>
                <a:spcPct val="125000"/>
              </a:lnSpc>
              <a:buFont typeface="Wingdings" panose="05000000000000000000" pitchFamily="2" charset="2"/>
              <a:buChar char="ü"/>
            </a:pPr>
            <a:r>
              <a:rPr lang="zh-CN" altLang="en-US" sz="1800" dirty="0">
                <a:solidFill>
                  <a:schemeClr val="accent1">
                    <a:lumMod val="75000"/>
                  </a:schemeClr>
                </a:solidFill>
                <a:latin typeface="+mn-ea"/>
                <a:sym typeface="+mn-ea"/>
              </a:rPr>
              <a:t>盘点、月报、调价</a:t>
            </a:r>
            <a:endParaRPr lang="en-US" altLang="zh-CN" sz="1800" dirty="0">
              <a:solidFill>
                <a:schemeClr val="accent1">
                  <a:lumMod val="75000"/>
                </a:schemeClr>
              </a:solidFill>
              <a:latin typeface="+mn-ea"/>
            </a:endParaRPr>
          </a:p>
          <a:p>
            <a:pPr marL="342900" indent="-342900" algn="just" fontAlgn="auto">
              <a:lnSpc>
                <a:spcPct val="125000"/>
              </a:lnSpc>
              <a:buFont typeface="Wingdings" panose="05000000000000000000" pitchFamily="2" charset="2"/>
              <a:buChar char="ü"/>
            </a:pPr>
            <a:r>
              <a:rPr lang="zh-CN" altLang="en-US" sz="1800" dirty="0">
                <a:solidFill>
                  <a:schemeClr val="accent1">
                    <a:lumMod val="75000"/>
                  </a:schemeClr>
                </a:solidFill>
                <a:latin typeface="+mn-ea"/>
                <a:sym typeface="+mn-ea"/>
              </a:rPr>
              <a:t>其他配置</a:t>
            </a:r>
          </a:p>
        </p:txBody>
      </p:sp>
      <p:sp>
        <p:nvSpPr>
          <p:cNvPr id="4" name="文本框 3"/>
          <p:cNvSpPr txBox="1"/>
          <p:nvPr/>
        </p:nvSpPr>
        <p:spPr>
          <a:xfrm>
            <a:off x="7215944" y="1911962"/>
            <a:ext cx="3935730" cy="1477328"/>
          </a:xfrm>
          <a:prstGeom prst="rect">
            <a:avLst/>
          </a:prstGeom>
          <a:noFill/>
        </p:spPr>
        <p:txBody>
          <a:bodyPr wrap="square" rtlCol="0" anchor="t">
            <a:spAutoFit/>
          </a:bodyPr>
          <a:lstStyle/>
          <a:p>
            <a:pPr marL="342900" indent="-342900" algn="just" fontAlgn="auto">
              <a:lnSpc>
                <a:spcPct val="125000"/>
              </a:lnSpc>
              <a:buFont typeface="Wingdings" panose="05000000000000000000" pitchFamily="2" charset="2"/>
              <a:buChar char="ü"/>
            </a:pPr>
            <a:r>
              <a:rPr lang="zh-CN" altLang="en-US" sz="1800" dirty="0">
                <a:solidFill>
                  <a:schemeClr val="accent1">
                    <a:lumMod val="75000"/>
                  </a:schemeClr>
                </a:solidFill>
                <a:latin typeface="+mn-ea"/>
                <a:cs typeface="+mn-ea"/>
                <a:sym typeface="+mn-ea"/>
              </a:rPr>
              <a:t>药品信息架构介绍</a:t>
            </a:r>
            <a:endParaRPr lang="en-US" altLang="zh-CN" sz="1800" dirty="0">
              <a:solidFill>
                <a:schemeClr val="accent1">
                  <a:lumMod val="75000"/>
                </a:schemeClr>
              </a:solidFill>
              <a:latin typeface="+mn-ea"/>
              <a:cs typeface="+mn-ea"/>
            </a:endParaRPr>
          </a:p>
          <a:p>
            <a:pPr marL="342900" indent="-342900" algn="just" fontAlgn="auto">
              <a:lnSpc>
                <a:spcPct val="125000"/>
              </a:lnSpc>
              <a:buFont typeface="Wingdings" panose="05000000000000000000" pitchFamily="2" charset="2"/>
              <a:buChar char="ü"/>
            </a:pPr>
            <a:r>
              <a:rPr lang="zh-CN" altLang="en-US" sz="1800" dirty="0">
                <a:solidFill>
                  <a:schemeClr val="accent1">
                    <a:lumMod val="75000"/>
                  </a:schemeClr>
                </a:solidFill>
                <a:latin typeface="+mn-ea"/>
                <a:cs typeface="+mn-ea"/>
                <a:sym typeface="+mn-ea"/>
              </a:rPr>
              <a:t>相关名词解释</a:t>
            </a:r>
            <a:endParaRPr lang="en-US" altLang="zh-CN" sz="1800" dirty="0">
              <a:solidFill>
                <a:schemeClr val="accent1">
                  <a:lumMod val="75000"/>
                </a:schemeClr>
              </a:solidFill>
              <a:latin typeface="+mn-ea"/>
              <a:cs typeface="+mn-ea"/>
            </a:endParaRPr>
          </a:p>
          <a:p>
            <a:pPr marL="342900" indent="-342900" algn="just" fontAlgn="auto">
              <a:lnSpc>
                <a:spcPct val="125000"/>
              </a:lnSpc>
              <a:buFont typeface="Wingdings" panose="05000000000000000000" pitchFamily="2" charset="2"/>
              <a:buChar char="ü"/>
            </a:pPr>
            <a:r>
              <a:rPr lang="zh-CN" altLang="en-US" sz="1800" dirty="0">
                <a:solidFill>
                  <a:schemeClr val="accent1">
                    <a:lumMod val="75000"/>
                  </a:schemeClr>
                </a:solidFill>
                <a:latin typeface="+mn-ea"/>
                <a:cs typeface="+mn-ea"/>
                <a:sym typeface="+mn-ea"/>
              </a:rPr>
              <a:t>添加</a:t>
            </a:r>
            <a:r>
              <a:rPr lang="zh-CN" altLang="en-US" sz="1800" dirty="0" smtClean="0">
                <a:solidFill>
                  <a:schemeClr val="accent1">
                    <a:lumMod val="75000"/>
                  </a:schemeClr>
                </a:solidFill>
                <a:latin typeface="+mn-ea"/>
                <a:cs typeface="+mn-ea"/>
                <a:sym typeface="+mn-ea"/>
              </a:rPr>
              <a:t>药品</a:t>
            </a:r>
            <a:endParaRPr lang="en-US" altLang="zh-CN" sz="1800" dirty="0" smtClean="0">
              <a:solidFill>
                <a:schemeClr val="accent1">
                  <a:lumMod val="75000"/>
                </a:schemeClr>
              </a:solidFill>
              <a:latin typeface="+mn-ea"/>
              <a:cs typeface="+mn-ea"/>
              <a:sym typeface="+mn-ea"/>
            </a:endParaRPr>
          </a:p>
          <a:p>
            <a:pPr marL="342900" indent="-342900" algn="just" fontAlgn="auto">
              <a:lnSpc>
                <a:spcPct val="125000"/>
              </a:lnSpc>
              <a:buFont typeface="Wingdings" panose="05000000000000000000" pitchFamily="2" charset="2"/>
              <a:buChar char="ü"/>
            </a:pPr>
            <a:r>
              <a:rPr lang="zh-CN" altLang="en-US" sz="1800" dirty="0" smtClean="0">
                <a:solidFill>
                  <a:schemeClr val="accent1">
                    <a:lumMod val="75000"/>
                  </a:schemeClr>
                </a:solidFill>
                <a:latin typeface="+mn-ea"/>
                <a:cs typeface="+mn-ea"/>
                <a:sym typeface="+mn-ea"/>
              </a:rPr>
              <a:t>数据导入</a:t>
            </a:r>
            <a:endParaRPr lang="zh-CN" altLang="en-US" sz="1800" dirty="0">
              <a:solidFill>
                <a:schemeClr val="accent1">
                  <a:lumMod val="75000"/>
                </a:schemeClr>
              </a:solidFill>
              <a:latin typeface="+mn-ea"/>
              <a:cs typeface="+mn-ea"/>
              <a:sym typeface="+mn-ea"/>
            </a:endParaRPr>
          </a:p>
        </p:txBody>
      </p:sp>
      <p:sp>
        <p:nvSpPr>
          <p:cNvPr id="9" name="圆角矩形 8"/>
          <p:cNvSpPr/>
          <p:nvPr/>
        </p:nvSpPr>
        <p:spPr>
          <a:xfrm>
            <a:off x="5672570" y="1150415"/>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schemeClr val="accent1">
                    <a:lumMod val="75000"/>
                  </a:schemeClr>
                </a:solidFill>
                <a:latin typeface="PangMenZhengDao" panose="02010600030101010101" pitchFamily="2" charset="-122"/>
                <a:ea typeface="PangMenZhengDao" panose="02010600030101010101" pitchFamily="2" charset="-122"/>
                <a:cs typeface="Arial Unicode MS" panose="020B0604020202020204" pitchFamily="34" charset="-122"/>
                <a:sym typeface="PangMenZhengDao" panose="02010600030101010101" pitchFamily="2" charset="-122"/>
              </a:rPr>
              <a:t>1</a:t>
            </a:r>
          </a:p>
        </p:txBody>
      </p:sp>
      <p:sp>
        <p:nvSpPr>
          <p:cNvPr id="10" name="圆角矩形 9"/>
          <p:cNvSpPr/>
          <p:nvPr/>
        </p:nvSpPr>
        <p:spPr>
          <a:xfrm>
            <a:off x="6847923" y="1150416"/>
            <a:ext cx="4671772"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4800" dirty="0">
              <a:solidFill>
                <a:schemeClr val="accent1">
                  <a:lumMod val="75000"/>
                </a:schemeClr>
              </a:solidFill>
              <a:latin typeface="PangMenZhengDao" panose="02010600030101010101" pitchFamily="2" charset="-122"/>
              <a:ea typeface="PangMenZhengDao" panose="02010600030101010101" pitchFamily="2" charset="-122"/>
              <a:cs typeface="Arial Unicode MS" panose="020B0604020202020204" pitchFamily="34" charset="-122"/>
              <a:sym typeface="PangMenZhengDao" panose="02010600030101010101" pitchFamily="2" charset="-122"/>
            </a:endParaRPr>
          </a:p>
        </p:txBody>
      </p:sp>
      <p:sp>
        <p:nvSpPr>
          <p:cNvPr id="11" name="矩形 10"/>
          <p:cNvSpPr/>
          <p:nvPr/>
        </p:nvSpPr>
        <p:spPr>
          <a:xfrm>
            <a:off x="7327342" y="1204133"/>
            <a:ext cx="3310145" cy="593090"/>
          </a:xfrm>
          <a:prstGeom prst="rect">
            <a:avLst/>
          </a:prstGeom>
          <a:noFill/>
          <a:ln w="6350">
            <a:noFill/>
          </a:ln>
        </p:spPr>
        <p:txBody>
          <a:bodyPr wrap="square" lIns="162613" tIns="81307" rIns="162613" bIns="81307">
            <a:spAutoFit/>
          </a:bodyPr>
          <a:lstStyle/>
          <a:p>
            <a:pPr lvl="0" algn="ctr" defTabSz="1216660">
              <a:spcBef>
                <a:spcPct val="20000"/>
              </a:spcBef>
              <a:defRPr/>
            </a:pPr>
            <a:r>
              <a:rPr lang="zh-CN" altLang="en-US" sz="2800" b="1" dirty="0">
                <a:solidFill>
                  <a:schemeClr val="accent1">
                    <a:lumMod val="75000"/>
                  </a:schemeClr>
                </a:solidFill>
                <a:sym typeface="+mn-ea"/>
              </a:rPr>
              <a:t>药品基本信息维护</a:t>
            </a:r>
            <a:endParaRPr lang="zh-CN" altLang="en-US" sz="2800" b="1" dirty="0">
              <a:solidFill>
                <a:schemeClr val="accent1">
                  <a:lumMod val="75000"/>
                </a:schemeClr>
              </a:solidFill>
              <a:latin typeface="PangMenZhengDao" panose="02010600030101010101" pitchFamily="2" charset="-122"/>
              <a:ea typeface="PangMenZhengDao" panose="02010600030101010101" pitchFamily="2" charset="-122"/>
              <a:sym typeface="+mn-ea"/>
            </a:endParaRPr>
          </a:p>
        </p:txBody>
      </p:sp>
      <p:sp>
        <p:nvSpPr>
          <p:cNvPr id="12" name="圆角矩形 11"/>
          <p:cNvSpPr/>
          <p:nvPr/>
        </p:nvSpPr>
        <p:spPr>
          <a:xfrm>
            <a:off x="5672570" y="3395063"/>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schemeClr val="accent1">
                    <a:lumMod val="75000"/>
                  </a:schemeClr>
                </a:solidFill>
                <a:latin typeface="PangMenZhengDao" panose="02010600030101010101" pitchFamily="2" charset="-122"/>
                <a:ea typeface="PangMenZhengDao" panose="02010600030101010101" pitchFamily="2" charset="-122"/>
                <a:cs typeface="Arial Unicode MS" panose="020B0604020202020204" pitchFamily="34" charset="-122"/>
                <a:sym typeface="PangMenZhengDao" panose="02010600030101010101" pitchFamily="2" charset="-122"/>
              </a:rPr>
              <a:t>2</a:t>
            </a:r>
          </a:p>
        </p:txBody>
      </p:sp>
      <p:sp>
        <p:nvSpPr>
          <p:cNvPr id="14" name="圆角矩形 13"/>
          <p:cNvSpPr/>
          <p:nvPr/>
        </p:nvSpPr>
        <p:spPr>
          <a:xfrm>
            <a:off x="6816080" y="3395066"/>
            <a:ext cx="4671772"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4800" dirty="0">
              <a:solidFill>
                <a:schemeClr val="accent1">
                  <a:lumMod val="75000"/>
                </a:schemeClr>
              </a:solidFill>
              <a:latin typeface="PangMenZhengDao" panose="02010600030101010101" pitchFamily="2" charset="-122"/>
              <a:ea typeface="PangMenZhengDao" panose="02010600030101010101" pitchFamily="2" charset="-122"/>
              <a:cs typeface="Arial Unicode MS" panose="020B0604020202020204" pitchFamily="34" charset="-122"/>
              <a:sym typeface="PangMenZhengDao" panose="02010600030101010101" pitchFamily="2" charset="-122"/>
            </a:endParaRPr>
          </a:p>
        </p:txBody>
      </p:sp>
      <p:sp>
        <p:nvSpPr>
          <p:cNvPr id="15" name="矩形 14"/>
          <p:cNvSpPr/>
          <p:nvPr/>
        </p:nvSpPr>
        <p:spPr>
          <a:xfrm>
            <a:off x="7355132" y="3448783"/>
            <a:ext cx="3310145" cy="593090"/>
          </a:xfrm>
          <a:prstGeom prst="rect">
            <a:avLst/>
          </a:prstGeom>
          <a:noFill/>
          <a:ln w="6350">
            <a:noFill/>
          </a:ln>
        </p:spPr>
        <p:txBody>
          <a:bodyPr wrap="square" lIns="162613" tIns="81307" rIns="162613" bIns="81307">
            <a:spAutoFit/>
          </a:bodyPr>
          <a:lstStyle/>
          <a:p>
            <a:pPr lvl="0" algn="ctr" defTabSz="1216660">
              <a:spcBef>
                <a:spcPct val="20000"/>
              </a:spcBef>
              <a:defRPr/>
            </a:pPr>
            <a:r>
              <a:rPr lang="zh-CN" altLang="en-US" sz="2800" b="1" dirty="0">
                <a:solidFill>
                  <a:schemeClr val="accent1">
                    <a:lumMod val="75000"/>
                  </a:schemeClr>
                </a:solidFill>
                <a:sym typeface="+mn-ea"/>
              </a:rPr>
              <a:t>药库系统流程操作</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847352" y="54490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rPr>
              <a:t>4 </a:t>
            </a:r>
            <a:r>
              <a:rPr lang="zh-CN" altLang="en-US" sz="2400" dirty="0" smtClean="0">
                <a:solidFill>
                  <a:schemeClr val="accent1">
                    <a:lumMod val="75000"/>
                  </a:schemeClr>
                </a:solidFill>
                <a:latin typeface="+mj-ea"/>
                <a:ea typeface="+mj-ea"/>
                <a:cs typeface="+mj-ea"/>
              </a:rPr>
              <a:t>药</a:t>
            </a:r>
            <a:r>
              <a:rPr lang="zh-CN" altLang="en-US" sz="2400" dirty="0">
                <a:solidFill>
                  <a:schemeClr val="accent1">
                    <a:lumMod val="75000"/>
                  </a:schemeClr>
                </a:solidFill>
                <a:latin typeface="+mj-ea"/>
                <a:ea typeface="+mj-ea"/>
                <a:cs typeface="+mj-ea"/>
              </a:rPr>
              <a:t>库系统流程</a:t>
            </a:r>
          </a:p>
        </p:txBody>
      </p:sp>
      <p:grpSp>
        <p:nvGrpSpPr>
          <p:cNvPr id="15" name="Group 61"/>
          <p:cNvGrpSpPr/>
          <p:nvPr/>
        </p:nvGrpSpPr>
        <p:grpSpPr>
          <a:xfrm rot="16200000">
            <a:off x="3241535" y="3828278"/>
            <a:ext cx="729684" cy="486457"/>
            <a:chOff x="3200400" y="1234012"/>
            <a:chExt cx="1371600" cy="728138"/>
          </a:xfrm>
        </p:grpSpPr>
        <p:sp>
          <p:nvSpPr>
            <p:cNvPr id="16" name="Round Single Corner Rectangle 58"/>
            <p:cNvSpPr/>
            <p:nvPr/>
          </p:nvSpPr>
          <p:spPr>
            <a:xfrm>
              <a:off x="4114800" y="1234012"/>
              <a:ext cx="457200" cy="728138"/>
            </a:xfrm>
            <a:prstGeom prst="round1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17" name="Rectangle 59"/>
            <p:cNvSpPr/>
            <p:nvPr/>
          </p:nvSpPr>
          <p:spPr>
            <a:xfrm>
              <a:off x="3657600" y="1234012"/>
              <a:ext cx="457200" cy="728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25" name="Round Single Corner Rectangle 60"/>
            <p:cNvSpPr/>
            <p:nvPr/>
          </p:nvSpPr>
          <p:spPr>
            <a:xfrm flipH="1">
              <a:off x="3200400" y="1234012"/>
              <a:ext cx="457200" cy="728138"/>
            </a:xfrm>
            <a:prstGeom prst="round1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26" name="Group 62"/>
          <p:cNvGrpSpPr/>
          <p:nvPr/>
        </p:nvGrpSpPr>
        <p:grpSpPr>
          <a:xfrm rot="16200000">
            <a:off x="4228223" y="3828278"/>
            <a:ext cx="729684" cy="486457"/>
            <a:chOff x="3200400" y="1234012"/>
            <a:chExt cx="1371600" cy="728138"/>
          </a:xfrm>
        </p:grpSpPr>
        <p:sp>
          <p:nvSpPr>
            <p:cNvPr id="27" name="Round Single Corner Rectangle 63"/>
            <p:cNvSpPr/>
            <p:nvPr/>
          </p:nvSpPr>
          <p:spPr>
            <a:xfrm>
              <a:off x="4114800" y="1234012"/>
              <a:ext cx="457200" cy="7281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28" name="Rectangle 65"/>
            <p:cNvSpPr/>
            <p:nvPr/>
          </p:nvSpPr>
          <p:spPr>
            <a:xfrm>
              <a:off x="3657600" y="1234012"/>
              <a:ext cx="457200" cy="7281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29" name="Round Single Corner Rectangle 73"/>
            <p:cNvSpPr/>
            <p:nvPr/>
          </p:nvSpPr>
          <p:spPr>
            <a:xfrm flipH="1">
              <a:off x="3200400" y="1234012"/>
              <a:ext cx="457200" cy="7281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30" name="Group 74"/>
          <p:cNvGrpSpPr/>
          <p:nvPr/>
        </p:nvGrpSpPr>
        <p:grpSpPr>
          <a:xfrm rot="16200000">
            <a:off x="5214909" y="3828278"/>
            <a:ext cx="729684" cy="486457"/>
            <a:chOff x="3200400" y="1234012"/>
            <a:chExt cx="1371600" cy="728138"/>
          </a:xfrm>
        </p:grpSpPr>
        <p:sp>
          <p:nvSpPr>
            <p:cNvPr id="31" name="Round Single Corner Rectangle 63"/>
            <p:cNvSpPr/>
            <p:nvPr/>
          </p:nvSpPr>
          <p:spPr>
            <a:xfrm>
              <a:off x="4114800" y="1234012"/>
              <a:ext cx="457200" cy="72813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32" name="Rectangle 76"/>
            <p:cNvSpPr/>
            <p:nvPr/>
          </p:nvSpPr>
          <p:spPr>
            <a:xfrm>
              <a:off x="3657600" y="1234012"/>
              <a:ext cx="457200" cy="728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33" name="Round Single Corner Rectangle 73"/>
            <p:cNvSpPr/>
            <p:nvPr/>
          </p:nvSpPr>
          <p:spPr>
            <a:xfrm flipH="1">
              <a:off x="3200400" y="1234012"/>
              <a:ext cx="457200" cy="72813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34" name="Group 100"/>
          <p:cNvGrpSpPr/>
          <p:nvPr/>
        </p:nvGrpSpPr>
        <p:grpSpPr>
          <a:xfrm rot="16200000">
            <a:off x="8482011" y="3523429"/>
            <a:ext cx="731949" cy="1098423"/>
            <a:chOff x="4257815" y="3604273"/>
            <a:chExt cx="632164" cy="948677"/>
          </a:xfrm>
        </p:grpSpPr>
        <p:grpSp>
          <p:nvGrpSpPr>
            <p:cNvPr id="35" name="Group 96"/>
            <p:cNvGrpSpPr/>
            <p:nvPr/>
          </p:nvGrpSpPr>
          <p:grpSpPr>
            <a:xfrm>
              <a:off x="4257815" y="3905805"/>
              <a:ext cx="632164" cy="647145"/>
              <a:chOff x="4107979" y="4055348"/>
              <a:chExt cx="966386" cy="788823"/>
            </a:xfrm>
          </p:grpSpPr>
          <p:sp>
            <p:nvSpPr>
              <p:cNvPr id="40" name="Isosceles Triangle 36"/>
              <p:cNvSpPr/>
              <p:nvPr/>
            </p:nvSpPr>
            <p:spPr bwMode="auto">
              <a:xfrm rot="10800000">
                <a:off x="4107979" y="4055348"/>
                <a:ext cx="966386" cy="785648"/>
              </a:xfrm>
              <a:prstGeom prst="triangle">
                <a:avLst/>
              </a:prstGeom>
              <a:gradFill>
                <a:gsLst>
                  <a:gs pos="0">
                    <a:schemeClr val="tx1">
                      <a:lumMod val="50000"/>
                      <a:lumOff val="50000"/>
                    </a:schemeClr>
                  </a:gs>
                  <a:gs pos="50000">
                    <a:schemeClr val="bg1">
                      <a:lumMod val="85000"/>
                    </a:schemeClr>
                  </a:gs>
                </a:gsLst>
                <a:lin ang="0" scaled="0"/>
              </a:gradFill>
              <a:ln w="9525">
                <a:noFill/>
                <a:round/>
              </a:ln>
            </p:spPr>
            <p:txBody>
              <a:bodyPr vert="horz" wrap="square" lIns="105875" tIns="52937" rIns="105875" bIns="52937" numCol="1" rtlCol="0" anchor="t" anchorCtr="0" compatLnSpc="1"/>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41" name="Isosceles Triangle 37"/>
              <p:cNvSpPr/>
              <p:nvPr/>
            </p:nvSpPr>
            <p:spPr bwMode="auto">
              <a:xfrm rot="10800000">
                <a:off x="4472566" y="4640971"/>
                <a:ext cx="237212" cy="203200"/>
              </a:xfrm>
              <a:prstGeom prst="triangle">
                <a:avLst/>
              </a:prstGeom>
              <a:solidFill>
                <a:schemeClr val="tx1">
                  <a:lumMod val="90000"/>
                  <a:lumOff val="10000"/>
                </a:schemeClr>
              </a:solidFill>
              <a:ln w="9525">
                <a:noFill/>
                <a:round/>
              </a:ln>
            </p:spPr>
            <p:txBody>
              <a:bodyPr vert="horz" wrap="square" lIns="105875" tIns="52937" rIns="105875" bIns="52937" numCol="1" rtlCol="0" anchor="t" anchorCtr="0" compatLnSpc="1"/>
              <a:lstStyle/>
              <a:p>
                <a:pPr algn="ctr" defTabSz="1219200" fontAlgn="base">
                  <a:lnSpc>
                    <a:spcPct val="120000"/>
                  </a:lnSpc>
                  <a:spcBef>
                    <a:spcPct val="0"/>
                  </a:spcBef>
                  <a:spcAft>
                    <a:spcPct val="0"/>
                  </a:spcAft>
                </a:pPr>
                <a:endParaRPr lang="en-US" sz="760"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36" name="Group 96"/>
            <p:cNvGrpSpPr/>
            <p:nvPr/>
          </p:nvGrpSpPr>
          <p:grpSpPr>
            <a:xfrm>
              <a:off x="4259771" y="3604273"/>
              <a:ext cx="630208" cy="416793"/>
              <a:chOff x="2514600" y="3103313"/>
              <a:chExt cx="914400" cy="604745"/>
            </a:xfrm>
          </p:grpSpPr>
          <p:sp>
            <p:nvSpPr>
              <p:cNvPr id="37" name="Pentagon 93"/>
              <p:cNvSpPr/>
              <p:nvPr/>
            </p:nvSpPr>
            <p:spPr>
              <a:xfrm rot="5400000">
                <a:off x="2364628" y="3253285"/>
                <a:ext cx="604743" cy="3048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38" name="Pentagon 94"/>
              <p:cNvSpPr/>
              <p:nvPr/>
            </p:nvSpPr>
            <p:spPr>
              <a:xfrm rot="5400000">
                <a:off x="2669428" y="3253286"/>
                <a:ext cx="604743" cy="3048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39" name="Pentagon 95"/>
              <p:cNvSpPr/>
              <p:nvPr/>
            </p:nvSpPr>
            <p:spPr>
              <a:xfrm rot="5400000">
                <a:off x="2974228" y="3253287"/>
                <a:ext cx="604743" cy="30480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grpSp>
        <p:nvGrpSpPr>
          <p:cNvPr id="42" name="Group 120"/>
          <p:cNvGrpSpPr/>
          <p:nvPr/>
        </p:nvGrpSpPr>
        <p:grpSpPr>
          <a:xfrm rot="16200000" flipH="1">
            <a:off x="4253671" y="4300693"/>
            <a:ext cx="1681656" cy="484051"/>
            <a:chOff x="4889980" y="1620289"/>
            <a:chExt cx="1452400" cy="418060"/>
          </a:xfrm>
        </p:grpSpPr>
        <p:sp>
          <p:nvSpPr>
            <p:cNvPr id="43" name="Arc 121"/>
            <p:cNvSpPr/>
            <p:nvPr/>
          </p:nvSpPr>
          <p:spPr>
            <a:xfrm>
              <a:off x="5925370" y="1621338"/>
              <a:ext cx="417010" cy="417011"/>
            </a:xfrm>
            <a:prstGeom prst="arc">
              <a:avLst>
                <a:gd name="adj1" fmla="val 16003896"/>
                <a:gd name="adj2" fmla="val 5453928"/>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1219200" fontAlgn="base">
                <a:lnSpc>
                  <a:spcPct val="120000"/>
                </a:lnSpc>
                <a:spcBef>
                  <a:spcPct val="0"/>
                </a:spcBef>
                <a:spcAft>
                  <a:spcPct val="0"/>
                </a:spcAft>
              </a:pPr>
              <a:endParaRPr lang="en-US" sz="760"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cxnSp>
          <p:nvCxnSpPr>
            <p:cNvPr id="44" name="Straight Connector 122"/>
            <p:cNvCxnSpPr/>
            <p:nvPr/>
          </p:nvCxnSpPr>
          <p:spPr>
            <a:xfrm flipH="1" flipV="1">
              <a:off x="4889980" y="1620289"/>
              <a:ext cx="1236500" cy="138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123"/>
            <p:cNvCxnSpPr/>
            <p:nvPr/>
          </p:nvCxnSpPr>
          <p:spPr>
            <a:xfrm flipH="1">
              <a:off x="4889980" y="2038323"/>
              <a:ext cx="1236500" cy="2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6" name="Group 74"/>
          <p:cNvGrpSpPr/>
          <p:nvPr/>
        </p:nvGrpSpPr>
        <p:grpSpPr>
          <a:xfrm rot="16200000">
            <a:off x="6175115" y="3828278"/>
            <a:ext cx="729684" cy="486457"/>
            <a:chOff x="3200400" y="1234012"/>
            <a:chExt cx="1371600" cy="728138"/>
          </a:xfrm>
        </p:grpSpPr>
        <p:sp>
          <p:nvSpPr>
            <p:cNvPr id="47" name="Round Single Corner Rectangle 63"/>
            <p:cNvSpPr/>
            <p:nvPr/>
          </p:nvSpPr>
          <p:spPr>
            <a:xfrm>
              <a:off x="4114800" y="1234012"/>
              <a:ext cx="457200" cy="72813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48" name="Rectangle 70"/>
            <p:cNvSpPr/>
            <p:nvPr/>
          </p:nvSpPr>
          <p:spPr>
            <a:xfrm>
              <a:off x="3657600" y="1234012"/>
              <a:ext cx="457200" cy="7281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49" name="Round Single Corner Rectangle 73"/>
            <p:cNvSpPr/>
            <p:nvPr/>
          </p:nvSpPr>
          <p:spPr>
            <a:xfrm flipH="1">
              <a:off x="3200400" y="1234012"/>
              <a:ext cx="457200" cy="7281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50" name="Group 74"/>
          <p:cNvGrpSpPr/>
          <p:nvPr/>
        </p:nvGrpSpPr>
        <p:grpSpPr>
          <a:xfrm rot="16200000">
            <a:off x="7172819" y="3828278"/>
            <a:ext cx="729684" cy="486457"/>
            <a:chOff x="3200400" y="1234012"/>
            <a:chExt cx="1371600" cy="728138"/>
          </a:xfrm>
        </p:grpSpPr>
        <p:sp>
          <p:nvSpPr>
            <p:cNvPr id="51" name="Round Single Corner Rectangle 63"/>
            <p:cNvSpPr/>
            <p:nvPr/>
          </p:nvSpPr>
          <p:spPr>
            <a:xfrm>
              <a:off x="4114800" y="1234012"/>
              <a:ext cx="457200" cy="72813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52" name="Rectangle 78"/>
            <p:cNvSpPr/>
            <p:nvPr/>
          </p:nvSpPr>
          <p:spPr>
            <a:xfrm>
              <a:off x="3657600" y="1234012"/>
              <a:ext cx="457200" cy="7281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53" name="Round Single Corner Rectangle 73"/>
            <p:cNvSpPr/>
            <p:nvPr/>
          </p:nvSpPr>
          <p:spPr>
            <a:xfrm flipH="1">
              <a:off x="3200400" y="1234012"/>
              <a:ext cx="457200" cy="72813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76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54" name="Group 120"/>
          <p:cNvGrpSpPr/>
          <p:nvPr/>
        </p:nvGrpSpPr>
        <p:grpSpPr>
          <a:xfrm rot="5400000" flipH="1" flipV="1">
            <a:off x="5224175" y="3344113"/>
            <a:ext cx="1681656" cy="484051"/>
            <a:chOff x="4889980" y="1620289"/>
            <a:chExt cx="1452400" cy="418060"/>
          </a:xfrm>
        </p:grpSpPr>
        <p:sp>
          <p:nvSpPr>
            <p:cNvPr id="55" name="Arc 81"/>
            <p:cNvSpPr/>
            <p:nvPr/>
          </p:nvSpPr>
          <p:spPr>
            <a:xfrm>
              <a:off x="5925370" y="1621338"/>
              <a:ext cx="417010" cy="417011"/>
            </a:xfrm>
            <a:prstGeom prst="arc">
              <a:avLst>
                <a:gd name="adj1" fmla="val 16003896"/>
                <a:gd name="adj2" fmla="val 5453928"/>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1219200" fontAlgn="base">
                <a:lnSpc>
                  <a:spcPct val="120000"/>
                </a:lnSpc>
                <a:spcBef>
                  <a:spcPct val="0"/>
                </a:spcBef>
                <a:spcAft>
                  <a:spcPct val="0"/>
                </a:spcAft>
              </a:pPr>
              <a:endParaRPr lang="en-US" sz="760"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cxnSp>
          <p:nvCxnSpPr>
            <p:cNvPr id="56" name="Straight Connector 82"/>
            <p:cNvCxnSpPr/>
            <p:nvPr/>
          </p:nvCxnSpPr>
          <p:spPr>
            <a:xfrm flipH="1" flipV="1">
              <a:off x="4889980" y="1620289"/>
              <a:ext cx="1236500" cy="138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83"/>
            <p:cNvCxnSpPr/>
            <p:nvPr/>
          </p:nvCxnSpPr>
          <p:spPr>
            <a:xfrm flipH="1">
              <a:off x="4889980" y="2038323"/>
              <a:ext cx="1236500" cy="2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58" name="Group 120"/>
          <p:cNvGrpSpPr/>
          <p:nvPr/>
        </p:nvGrpSpPr>
        <p:grpSpPr>
          <a:xfrm rot="16200000" flipH="1">
            <a:off x="6199085" y="4300693"/>
            <a:ext cx="1681656" cy="484051"/>
            <a:chOff x="4889980" y="1620289"/>
            <a:chExt cx="1452400" cy="418060"/>
          </a:xfrm>
        </p:grpSpPr>
        <p:sp>
          <p:nvSpPr>
            <p:cNvPr id="59" name="Arc 85"/>
            <p:cNvSpPr/>
            <p:nvPr/>
          </p:nvSpPr>
          <p:spPr>
            <a:xfrm>
              <a:off x="5925370" y="1621338"/>
              <a:ext cx="417010" cy="417011"/>
            </a:xfrm>
            <a:prstGeom prst="arc">
              <a:avLst>
                <a:gd name="adj1" fmla="val 16003896"/>
                <a:gd name="adj2" fmla="val 5453928"/>
              </a:avLst>
            </a:prstGeom>
            <a:ln w="28575">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1219200" fontAlgn="base">
                <a:lnSpc>
                  <a:spcPct val="120000"/>
                </a:lnSpc>
                <a:spcBef>
                  <a:spcPct val="0"/>
                </a:spcBef>
                <a:spcAft>
                  <a:spcPct val="0"/>
                </a:spcAft>
              </a:pPr>
              <a:endParaRPr lang="en-US" sz="760"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cxnSp>
          <p:nvCxnSpPr>
            <p:cNvPr id="60" name="Straight Connector 86"/>
            <p:cNvCxnSpPr/>
            <p:nvPr/>
          </p:nvCxnSpPr>
          <p:spPr>
            <a:xfrm flipH="1" flipV="1">
              <a:off x="4889980" y="1620289"/>
              <a:ext cx="1236500" cy="138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Straight Connector 87"/>
            <p:cNvCxnSpPr/>
            <p:nvPr/>
          </p:nvCxnSpPr>
          <p:spPr>
            <a:xfrm flipH="1">
              <a:off x="4889980" y="2038323"/>
              <a:ext cx="1236500" cy="2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62" name="Group 120"/>
          <p:cNvGrpSpPr/>
          <p:nvPr/>
        </p:nvGrpSpPr>
        <p:grpSpPr>
          <a:xfrm rot="5400000" flipH="1" flipV="1">
            <a:off x="7196791" y="3344113"/>
            <a:ext cx="1681656" cy="484051"/>
            <a:chOff x="4889980" y="1620289"/>
            <a:chExt cx="1452400" cy="418060"/>
          </a:xfrm>
        </p:grpSpPr>
        <p:sp>
          <p:nvSpPr>
            <p:cNvPr id="63" name="Arc 89"/>
            <p:cNvSpPr/>
            <p:nvPr/>
          </p:nvSpPr>
          <p:spPr>
            <a:xfrm>
              <a:off x="5925370" y="1621338"/>
              <a:ext cx="417010" cy="417011"/>
            </a:xfrm>
            <a:prstGeom prst="arc">
              <a:avLst>
                <a:gd name="adj1" fmla="val 16003896"/>
                <a:gd name="adj2" fmla="val 5453928"/>
              </a:avLst>
            </a:prstGeom>
            <a:ln w="2857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1219200" fontAlgn="base">
                <a:lnSpc>
                  <a:spcPct val="120000"/>
                </a:lnSpc>
                <a:spcBef>
                  <a:spcPct val="0"/>
                </a:spcBef>
                <a:spcAft>
                  <a:spcPct val="0"/>
                </a:spcAft>
              </a:pPr>
              <a:endParaRPr lang="en-US" sz="760"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cxnSp>
          <p:nvCxnSpPr>
            <p:cNvPr id="64" name="Straight Connector 90"/>
            <p:cNvCxnSpPr/>
            <p:nvPr/>
          </p:nvCxnSpPr>
          <p:spPr>
            <a:xfrm flipH="1" flipV="1">
              <a:off x="4889980" y="1620289"/>
              <a:ext cx="1236500" cy="138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Straight Connector 91"/>
            <p:cNvCxnSpPr/>
            <p:nvPr/>
          </p:nvCxnSpPr>
          <p:spPr>
            <a:xfrm flipH="1">
              <a:off x="4889980" y="2038323"/>
              <a:ext cx="1236500" cy="2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66" name="Group 120"/>
          <p:cNvGrpSpPr/>
          <p:nvPr/>
        </p:nvGrpSpPr>
        <p:grpSpPr>
          <a:xfrm rot="5400000" flipH="1" flipV="1">
            <a:off x="3250800" y="3344113"/>
            <a:ext cx="1681656" cy="484051"/>
            <a:chOff x="4889980" y="1620289"/>
            <a:chExt cx="1452400" cy="418060"/>
          </a:xfrm>
        </p:grpSpPr>
        <p:sp>
          <p:nvSpPr>
            <p:cNvPr id="67" name="Arc 96"/>
            <p:cNvSpPr/>
            <p:nvPr/>
          </p:nvSpPr>
          <p:spPr>
            <a:xfrm>
              <a:off x="5925370" y="1621338"/>
              <a:ext cx="417010" cy="417011"/>
            </a:xfrm>
            <a:prstGeom prst="arc">
              <a:avLst>
                <a:gd name="adj1" fmla="val 16003896"/>
                <a:gd name="adj2" fmla="val 5453928"/>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1219200" fontAlgn="base">
                <a:lnSpc>
                  <a:spcPct val="120000"/>
                </a:lnSpc>
                <a:spcBef>
                  <a:spcPct val="0"/>
                </a:spcBef>
                <a:spcAft>
                  <a:spcPct val="0"/>
                </a:spcAft>
              </a:pPr>
              <a:endParaRPr lang="en-US" sz="760"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cxnSp>
          <p:nvCxnSpPr>
            <p:cNvPr id="68" name="Straight Connector 97"/>
            <p:cNvCxnSpPr/>
            <p:nvPr/>
          </p:nvCxnSpPr>
          <p:spPr>
            <a:xfrm flipH="1" flipV="1">
              <a:off x="4889980" y="1620289"/>
              <a:ext cx="1236500" cy="138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98"/>
            <p:cNvCxnSpPr/>
            <p:nvPr/>
          </p:nvCxnSpPr>
          <p:spPr>
            <a:xfrm flipH="1">
              <a:off x="4889980" y="2038323"/>
              <a:ext cx="1236500" cy="2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0" name="Group 108"/>
          <p:cNvGrpSpPr/>
          <p:nvPr/>
        </p:nvGrpSpPr>
        <p:grpSpPr>
          <a:xfrm>
            <a:off x="5651873" y="2563271"/>
            <a:ext cx="885271" cy="859927"/>
            <a:chOff x="6299532" y="3384456"/>
            <a:chExt cx="469021" cy="455593"/>
          </a:xfrm>
        </p:grpSpPr>
        <p:sp>
          <p:nvSpPr>
            <p:cNvPr id="71" name="Oval 101"/>
            <p:cNvSpPr>
              <a:spLocks noChangeAspect="1"/>
            </p:cNvSpPr>
            <p:nvPr/>
          </p:nvSpPr>
          <p:spPr>
            <a:xfrm>
              <a:off x="6299532" y="3384456"/>
              <a:ext cx="469021" cy="4555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72"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05875" tIns="52937" rIns="105875" bIns="52937" numCol="1" anchor="t" anchorCtr="0" compatLnSpc="1"/>
            <a:lstStyle/>
            <a:p>
              <a:pP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73" name="Group 111"/>
          <p:cNvGrpSpPr/>
          <p:nvPr/>
        </p:nvGrpSpPr>
        <p:grpSpPr>
          <a:xfrm>
            <a:off x="6612078" y="4774774"/>
            <a:ext cx="885271" cy="859927"/>
            <a:chOff x="630683" y="4190009"/>
            <a:chExt cx="469021" cy="455593"/>
          </a:xfrm>
        </p:grpSpPr>
        <p:sp>
          <p:nvSpPr>
            <p:cNvPr id="74" name="Oval 105"/>
            <p:cNvSpPr>
              <a:spLocks noChangeAspect="1"/>
            </p:cNvSpPr>
            <p:nvPr/>
          </p:nvSpPr>
          <p:spPr>
            <a:xfrm>
              <a:off x="630683" y="4190009"/>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75"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ln>
          </p:spPr>
          <p:txBody>
            <a:bodyPr vert="horz" wrap="square" lIns="105875" tIns="52937" rIns="105875" bIns="52937" numCol="1" anchor="t" anchorCtr="0" compatLnSpc="1"/>
            <a:lstStyle/>
            <a:p>
              <a:pP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76" name="Group 114"/>
          <p:cNvGrpSpPr/>
          <p:nvPr/>
        </p:nvGrpSpPr>
        <p:grpSpPr>
          <a:xfrm>
            <a:off x="4665185" y="4774774"/>
            <a:ext cx="885271" cy="859927"/>
            <a:chOff x="3425803" y="3384456"/>
            <a:chExt cx="469021" cy="455593"/>
          </a:xfrm>
        </p:grpSpPr>
        <p:sp>
          <p:nvSpPr>
            <p:cNvPr id="77" name="Oval 108"/>
            <p:cNvSpPr>
              <a:spLocks noChangeAspect="1"/>
            </p:cNvSpPr>
            <p:nvPr/>
          </p:nvSpPr>
          <p:spPr>
            <a:xfrm>
              <a:off x="3425803" y="3384456"/>
              <a:ext cx="469021" cy="4555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78" name="Freeform 5"/>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05875" tIns="52937" rIns="105875" bIns="52937" numCol="1" anchor="t" anchorCtr="0" compatLnSpc="1"/>
            <a:lstStyle/>
            <a:p>
              <a:pP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79" name="Group 117"/>
          <p:cNvGrpSpPr/>
          <p:nvPr/>
        </p:nvGrpSpPr>
        <p:grpSpPr>
          <a:xfrm>
            <a:off x="3678497" y="2563271"/>
            <a:ext cx="885271" cy="859927"/>
            <a:chOff x="630683" y="3383511"/>
            <a:chExt cx="469021" cy="455593"/>
          </a:xfrm>
        </p:grpSpPr>
        <p:sp>
          <p:nvSpPr>
            <p:cNvPr id="80" name="Oval 111"/>
            <p:cNvSpPr>
              <a:spLocks noChangeAspect="1"/>
            </p:cNvSpPr>
            <p:nvPr/>
          </p:nvSpPr>
          <p:spPr>
            <a:xfrm>
              <a:off x="630683" y="3383511"/>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81" name="Freeform 117"/>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05875" tIns="52937" rIns="105875" bIns="52937" numCol="1" anchor="t" anchorCtr="0" compatLnSpc="1"/>
            <a:lstStyle/>
            <a:p>
              <a:pP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grpSp>
        <p:nvGrpSpPr>
          <p:cNvPr id="82" name="Group 120"/>
          <p:cNvGrpSpPr/>
          <p:nvPr/>
        </p:nvGrpSpPr>
        <p:grpSpPr>
          <a:xfrm>
            <a:off x="7601226" y="2563271"/>
            <a:ext cx="885271" cy="859927"/>
            <a:chOff x="3428938" y="4190009"/>
            <a:chExt cx="469021" cy="455593"/>
          </a:xfrm>
        </p:grpSpPr>
        <p:sp>
          <p:nvSpPr>
            <p:cNvPr id="83" name="Oval 116"/>
            <p:cNvSpPr>
              <a:spLocks noChangeAspect="1"/>
            </p:cNvSpPr>
            <p:nvPr/>
          </p:nvSpPr>
          <p:spPr>
            <a:xfrm>
              <a:off x="3428938" y="4190009"/>
              <a:ext cx="469021" cy="4555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84"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05875" tIns="52937" rIns="105875" bIns="52937" numCol="1" anchor="t" anchorCtr="0" compatLnSpc="1"/>
            <a:lstStyle/>
            <a:p>
              <a:pPr defTabSz="1219200" fontAlgn="base">
                <a:lnSpc>
                  <a:spcPct val="120000"/>
                </a:lnSpc>
                <a:spcBef>
                  <a:spcPct val="0"/>
                </a:spcBef>
                <a:spcAft>
                  <a:spcPct val="0"/>
                </a:spcAft>
              </a:pPr>
              <a:endParaRPr lang="en-US" sz="1065" dirty="0">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sp>
        <p:nvSpPr>
          <p:cNvPr id="90" name="矩形 27"/>
          <p:cNvSpPr>
            <a:spLocks noChangeArrowheads="1"/>
          </p:cNvSpPr>
          <p:nvPr/>
        </p:nvSpPr>
        <p:spPr bwMode="auto">
          <a:xfrm>
            <a:off x="1186109" y="2175729"/>
            <a:ext cx="2600751"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anose="020B0604020202020204" pitchFamily="34" charset="0"/>
              </a:defRPr>
            </a:lvl1pPr>
            <a:lvl2pPr>
              <a:defRPr sz="1600">
                <a:solidFill>
                  <a:schemeClr val="tx1"/>
                </a:solidFill>
                <a:latin typeface="Arial" panose="020B0604020202020204" pitchFamily="34" charset="0"/>
              </a:defRPr>
            </a:lvl2pPr>
            <a:lvl3pPr>
              <a:defRPr sz="1600">
                <a:solidFill>
                  <a:schemeClr val="tx1"/>
                </a:solidFill>
                <a:latin typeface="Arial" panose="020B0604020202020204" pitchFamily="34" charset="0"/>
              </a:defRPr>
            </a:lvl3pPr>
            <a:lvl4pPr>
              <a:defRPr sz="1600">
                <a:solidFill>
                  <a:schemeClr val="tx1"/>
                </a:solidFill>
                <a:latin typeface="Arial" panose="020B0604020202020204" pitchFamily="34" charset="0"/>
              </a:defRPr>
            </a:lvl4pPr>
            <a:lvl5pPr>
              <a:defRPr sz="1600">
                <a:solidFill>
                  <a:schemeClr val="tx1"/>
                </a:solidFill>
                <a:latin typeface="Arial" panose="020B0604020202020204" pitchFamily="34" charset="0"/>
              </a:defRPr>
            </a:lvl5pPr>
            <a:lvl6pPr marL="20891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6pPr>
            <a:lvl7pPr marL="25463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7pPr>
            <a:lvl8pPr marL="30035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8pPr>
            <a:lvl9pPr marL="34607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9pPr>
          </a:lstStyle>
          <a:p>
            <a:r>
              <a:rPr lang="en-US" altLang="zh-CN" sz="2400" dirty="0">
                <a:solidFill>
                  <a:schemeClr val="accent1">
                    <a:lumMod val="75000"/>
                  </a:schemeClr>
                </a:solidFill>
                <a:latin typeface="黑体" panose="02010609060101010101" charset="-122"/>
                <a:ea typeface="黑体" panose="02010609060101010101" charset="-122"/>
                <a:sym typeface="微软雅黑" panose="020B0503020204020204" charset="-122"/>
              </a:rPr>
              <a:t>  1.</a:t>
            </a:r>
            <a:r>
              <a:rPr lang="zh-CN" altLang="en-US" sz="2400" b="1" dirty="0">
                <a:solidFill>
                  <a:schemeClr val="accent1">
                    <a:lumMod val="75000"/>
                  </a:schemeClr>
                </a:solidFill>
                <a:latin typeface="黑体" panose="02010609060101010101" charset="-122"/>
                <a:ea typeface="黑体" panose="02010609060101010101" charset="-122"/>
                <a:sym typeface="微软雅黑" panose="020B0503020204020204" charset="-122"/>
              </a:rPr>
              <a:t>采购计划</a:t>
            </a:r>
            <a:endParaRPr lang="en-US" altLang="zh-CN" sz="2400" b="1" dirty="0">
              <a:solidFill>
                <a:schemeClr val="accent1">
                  <a:lumMod val="75000"/>
                </a:schemeClr>
              </a:solidFill>
              <a:latin typeface="黑体" panose="02010609060101010101" charset="-122"/>
              <a:ea typeface="黑体" panose="02010609060101010101" charset="-122"/>
              <a:sym typeface="微软雅黑" panose="020B0503020204020204" charset="-122"/>
            </a:endParaRPr>
          </a:p>
          <a:p>
            <a:r>
              <a:rPr lang="en-US" altLang="zh-CN"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a:t>
            </a:r>
          </a:p>
          <a:p>
            <a:r>
              <a:rPr lang="zh-CN" altLang="en-US" sz="1800" b="1" dirty="0">
                <a:solidFill>
                  <a:schemeClr val="accent1">
                    <a:lumMod val="75000"/>
                  </a:schemeClr>
                </a:solidFill>
                <a:latin typeface="+mn-ea"/>
              </a:rPr>
              <a:t>由采购计划单生成订单</a:t>
            </a:r>
          </a:p>
        </p:txBody>
      </p:sp>
      <p:sp>
        <p:nvSpPr>
          <p:cNvPr id="91" name="矩形 30"/>
          <p:cNvSpPr>
            <a:spLocks noChangeArrowheads="1"/>
          </p:cNvSpPr>
          <p:nvPr/>
        </p:nvSpPr>
        <p:spPr bwMode="auto">
          <a:xfrm>
            <a:off x="1372676" y="4486868"/>
            <a:ext cx="29588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anose="020B0604020202020204" pitchFamily="34" charset="0"/>
              </a:defRPr>
            </a:lvl1pPr>
            <a:lvl2pPr>
              <a:defRPr sz="1600">
                <a:solidFill>
                  <a:schemeClr val="tx1"/>
                </a:solidFill>
                <a:latin typeface="Arial" panose="020B0604020202020204" pitchFamily="34" charset="0"/>
              </a:defRPr>
            </a:lvl2pPr>
            <a:lvl3pPr>
              <a:defRPr sz="1600">
                <a:solidFill>
                  <a:schemeClr val="tx1"/>
                </a:solidFill>
                <a:latin typeface="Arial" panose="020B0604020202020204" pitchFamily="34" charset="0"/>
              </a:defRPr>
            </a:lvl3pPr>
            <a:lvl4pPr>
              <a:defRPr sz="1600">
                <a:solidFill>
                  <a:schemeClr val="tx1"/>
                </a:solidFill>
                <a:latin typeface="Arial" panose="020B0604020202020204" pitchFamily="34" charset="0"/>
              </a:defRPr>
            </a:lvl4pPr>
            <a:lvl5pPr>
              <a:defRPr sz="1600">
                <a:solidFill>
                  <a:schemeClr val="tx1"/>
                </a:solidFill>
                <a:latin typeface="Arial" panose="020B0604020202020204" pitchFamily="34" charset="0"/>
              </a:defRPr>
            </a:lvl5pPr>
            <a:lvl6pPr marL="20891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6pPr>
            <a:lvl7pPr marL="25463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7pPr>
            <a:lvl8pPr marL="30035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8pPr>
            <a:lvl9pPr marL="34607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9pPr>
          </a:lstStyle>
          <a:p>
            <a:r>
              <a:rPr lang="en-US" altLang="zh-CN" sz="2000" dirty="0">
                <a:solidFill>
                  <a:schemeClr val="accent1">
                    <a:lumMod val="75000"/>
                  </a:schemeClr>
                </a:solidFill>
                <a:latin typeface="+mn-ea"/>
                <a:sym typeface="微软雅黑" panose="020B0503020204020204" charset="-122"/>
              </a:rPr>
              <a:t>   2. </a:t>
            </a:r>
            <a:r>
              <a:rPr lang="zh-CN" altLang="en-US" sz="2000" b="1" dirty="0">
                <a:solidFill>
                  <a:schemeClr val="accent1">
                    <a:lumMod val="75000"/>
                  </a:schemeClr>
                </a:solidFill>
                <a:latin typeface="+mn-ea"/>
                <a:sym typeface="微软雅黑" panose="020B0503020204020204" charset="-122"/>
              </a:rPr>
              <a:t>入库</a:t>
            </a:r>
            <a:endParaRPr lang="en-US" altLang="zh-CN" sz="2000" b="1" dirty="0">
              <a:solidFill>
                <a:schemeClr val="accent1">
                  <a:lumMod val="75000"/>
                </a:schemeClr>
              </a:solidFill>
              <a:latin typeface="+mn-ea"/>
              <a:sym typeface="微软雅黑" panose="020B0503020204020204" charset="-122"/>
            </a:endParaRPr>
          </a:p>
          <a:p>
            <a:r>
              <a:rPr lang="en-US" altLang="zh-CN" sz="1800" b="1" dirty="0">
                <a:solidFill>
                  <a:schemeClr val="accent1">
                    <a:lumMod val="75000"/>
                  </a:schemeClr>
                </a:solidFill>
                <a:latin typeface="+mn-ea"/>
                <a:sym typeface="微软雅黑" panose="020B0503020204020204" charset="-122"/>
              </a:rPr>
              <a:t>———————————</a:t>
            </a:r>
            <a:endParaRPr lang="en-US" altLang="zh-CN" sz="1800" b="1" dirty="0">
              <a:solidFill>
                <a:schemeClr val="accent1">
                  <a:lumMod val="75000"/>
                </a:schemeClr>
              </a:solidFill>
              <a:latin typeface="+mn-ea"/>
              <a:cs typeface="Calibri" panose="020F0502020204030204" pitchFamily="34" charset="0"/>
              <a:sym typeface="Calibri" panose="020F0502020204030204" pitchFamily="34" charset="0"/>
            </a:endParaRPr>
          </a:p>
          <a:p>
            <a:pPr indent="0" fontAlgn="auto">
              <a:lnSpc>
                <a:spcPct val="125000"/>
              </a:lnSpc>
              <a:buFont typeface="+mj-lt"/>
              <a:buNone/>
            </a:pPr>
            <a:r>
              <a:rPr lang="en-US" altLang="zh-CN" sz="1800" b="1" dirty="0">
                <a:solidFill>
                  <a:schemeClr val="accent1">
                    <a:lumMod val="75000"/>
                  </a:schemeClr>
                </a:solidFill>
                <a:latin typeface="+mn-ea"/>
              </a:rPr>
              <a:t> </a:t>
            </a:r>
            <a:r>
              <a:rPr lang="zh-CN" altLang="en-US" sz="1800" b="1" dirty="0">
                <a:solidFill>
                  <a:schemeClr val="accent1">
                    <a:lumMod val="75000"/>
                  </a:schemeClr>
                </a:solidFill>
                <a:latin typeface="+mn-ea"/>
              </a:rPr>
              <a:t>由订单生成入库单</a:t>
            </a:r>
          </a:p>
          <a:p>
            <a:pPr fontAlgn="auto">
              <a:lnSpc>
                <a:spcPct val="125000"/>
              </a:lnSpc>
            </a:pPr>
            <a:r>
              <a:rPr lang="zh-CN" altLang="en-US" sz="1800" b="1" dirty="0">
                <a:solidFill>
                  <a:schemeClr val="accent1">
                    <a:lumMod val="75000"/>
                  </a:schemeClr>
                </a:solidFill>
                <a:latin typeface="+mn-ea"/>
              </a:rPr>
              <a:t>入库审核，库存增加</a:t>
            </a:r>
          </a:p>
        </p:txBody>
      </p:sp>
      <p:sp>
        <p:nvSpPr>
          <p:cNvPr id="92" name="矩形 31"/>
          <p:cNvSpPr>
            <a:spLocks noChangeArrowheads="1"/>
          </p:cNvSpPr>
          <p:nvPr/>
        </p:nvSpPr>
        <p:spPr bwMode="auto">
          <a:xfrm>
            <a:off x="8298774" y="1029085"/>
            <a:ext cx="302151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anose="020B0604020202020204" pitchFamily="34" charset="0"/>
              </a:defRPr>
            </a:lvl1pPr>
            <a:lvl2pPr>
              <a:defRPr sz="1600">
                <a:solidFill>
                  <a:schemeClr val="tx1"/>
                </a:solidFill>
                <a:latin typeface="Arial" panose="020B0604020202020204" pitchFamily="34" charset="0"/>
              </a:defRPr>
            </a:lvl2pPr>
            <a:lvl3pPr>
              <a:defRPr sz="1600">
                <a:solidFill>
                  <a:schemeClr val="tx1"/>
                </a:solidFill>
                <a:latin typeface="Arial" panose="020B0604020202020204" pitchFamily="34" charset="0"/>
              </a:defRPr>
            </a:lvl3pPr>
            <a:lvl4pPr>
              <a:defRPr sz="1600">
                <a:solidFill>
                  <a:schemeClr val="tx1"/>
                </a:solidFill>
                <a:latin typeface="Arial" panose="020B0604020202020204" pitchFamily="34" charset="0"/>
              </a:defRPr>
            </a:lvl4pPr>
            <a:lvl5pPr>
              <a:defRPr sz="1600">
                <a:solidFill>
                  <a:schemeClr val="tx1"/>
                </a:solidFill>
                <a:latin typeface="Arial" panose="020B0604020202020204" pitchFamily="34" charset="0"/>
              </a:defRPr>
            </a:lvl5pPr>
            <a:lvl6pPr marL="20891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6pPr>
            <a:lvl7pPr marL="25463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7pPr>
            <a:lvl8pPr marL="30035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8pPr>
            <a:lvl9pPr marL="34607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9pPr>
          </a:lstStyle>
          <a:p>
            <a:r>
              <a:rPr lang="en-US" altLang="zh-CN" sz="2400" b="1" dirty="0">
                <a:solidFill>
                  <a:schemeClr val="accent1">
                    <a:lumMod val="75000"/>
                  </a:schemeClr>
                </a:solidFill>
                <a:latin typeface="黑体" panose="02010609060101010101" charset="-122"/>
                <a:ea typeface="黑体" panose="02010609060101010101" charset="-122"/>
                <a:sym typeface="微软雅黑" panose="020B0503020204020204" charset="-122"/>
              </a:rPr>
              <a:t>  3.</a:t>
            </a:r>
            <a:r>
              <a:rPr lang="zh-CN" altLang="en-US" sz="2000" b="1" dirty="0">
                <a:solidFill>
                  <a:schemeClr val="accent1">
                    <a:lumMod val="75000"/>
                  </a:schemeClr>
                </a:solidFill>
                <a:latin typeface="黑体" panose="02010609060101010101" charset="-122"/>
                <a:ea typeface="黑体" panose="02010609060101010101" charset="-122"/>
                <a:sym typeface="微软雅黑" panose="020B0503020204020204" charset="-122"/>
              </a:rPr>
              <a:t>库存</a:t>
            </a:r>
            <a:r>
              <a:rPr lang="zh-CN" altLang="en-US" sz="2000" b="1" dirty="0" smtClean="0">
                <a:solidFill>
                  <a:schemeClr val="accent1">
                    <a:lumMod val="75000"/>
                  </a:schemeClr>
                </a:solidFill>
                <a:latin typeface="黑体" panose="02010609060101010101" charset="-122"/>
                <a:ea typeface="黑体" panose="02010609060101010101" charset="-122"/>
                <a:sym typeface="微软雅黑" panose="020B0503020204020204" charset="-122"/>
              </a:rPr>
              <a:t>请求（药房）</a:t>
            </a:r>
            <a:endParaRPr lang="zh-CN" altLang="en-US" sz="2000" b="1" dirty="0">
              <a:solidFill>
                <a:schemeClr val="accent1">
                  <a:lumMod val="75000"/>
                </a:schemeClr>
              </a:solidFill>
              <a:latin typeface="黑体" panose="02010609060101010101" charset="-122"/>
              <a:ea typeface="黑体" panose="02010609060101010101" charset="-122"/>
              <a:sym typeface="微软雅黑" panose="020B0503020204020204" charset="-122"/>
            </a:endParaRPr>
          </a:p>
          <a:p>
            <a:r>
              <a:rPr lang="zh-CN" altLang="en-US" sz="2000" b="1" dirty="0">
                <a:solidFill>
                  <a:schemeClr val="accent1">
                    <a:lumMod val="75000"/>
                  </a:schemeClr>
                </a:solidFill>
                <a:latin typeface="黑体" panose="02010609060101010101" charset="-122"/>
                <a:ea typeface="黑体" panose="02010609060101010101" charset="-122"/>
                <a:sym typeface="微软雅黑" panose="020B0503020204020204" charset="-122"/>
              </a:rPr>
              <a:t>     库存</a:t>
            </a:r>
            <a:r>
              <a:rPr lang="zh-CN" altLang="en-US" sz="2000" b="1" dirty="0" smtClean="0">
                <a:solidFill>
                  <a:schemeClr val="accent1">
                    <a:lumMod val="75000"/>
                  </a:schemeClr>
                </a:solidFill>
                <a:latin typeface="黑体" panose="02010609060101010101" charset="-122"/>
                <a:ea typeface="黑体" panose="02010609060101010101" charset="-122"/>
                <a:sym typeface="微软雅黑" panose="020B0503020204020204" charset="-122"/>
              </a:rPr>
              <a:t>转移（药库）</a:t>
            </a:r>
            <a:endParaRPr lang="en-US" altLang="zh-CN" sz="2000" b="1" dirty="0">
              <a:solidFill>
                <a:schemeClr val="accent1">
                  <a:lumMod val="75000"/>
                </a:schemeClr>
              </a:solidFill>
              <a:latin typeface="黑体" panose="02010609060101010101" charset="-122"/>
              <a:ea typeface="黑体" panose="02010609060101010101" charset="-122"/>
              <a:sym typeface="微软雅黑" panose="020B0503020204020204" charset="-122"/>
            </a:endParaRPr>
          </a:p>
          <a:p>
            <a:r>
              <a:rPr lang="en-US" altLang="zh-CN"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a:t>
            </a:r>
            <a:endParaRPr lang="en-US" altLang="zh-CN" sz="18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r>
              <a:rPr lang="zh-CN" altLang="en-US" sz="1800" b="1" dirty="0">
                <a:solidFill>
                  <a:schemeClr val="accent1">
                    <a:lumMod val="75000"/>
                  </a:schemeClr>
                </a:solidFill>
              </a:rPr>
              <a:t>由调拨申请单生成调拨单</a:t>
            </a:r>
          </a:p>
        </p:txBody>
      </p:sp>
      <p:sp>
        <p:nvSpPr>
          <p:cNvPr id="93" name="矩形 32"/>
          <p:cNvSpPr>
            <a:spLocks noChangeArrowheads="1"/>
          </p:cNvSpPr>
          <p:nvPr/>
        </p:nvSpPr>
        <p:spPr bwMode="auto">
          <a:xfrm>
            <a:off x="8647903" y="4486868"/>
            <a:ext cx="3064722" cy="2085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anose="020B0604020202020204" pitchFamily="34" charset="0"/>
              </a:defRPr>
            </a:lvl1pPr>
            <a:lvl2pPr>
              <a:defRPr sz="1600">
                <a:solidFill>
                  <a:schemeClr val="tx1"/>
                </a:solidFill>
                <a:latin typeface="Arial" panose="020B0604020202020204" pitchFamily="34" charset="0"/>
              </a:defRPr>
            </a:lvl2pPr>
            <a:lvl3pPr>
              <a:defRPr sz="1600">
                <a:solidFill>
                  <a:schemeClr val="tx1"/>
                </a:solidFill>
                <a:latin typeface="Arial" panose="020B0604020202020204" pitchFamily="34" charset="0"/>
              </a:defRPr>
            </a:lvl3pPr>
            <a:lvl4pPr>
              <a:defRPr sz="1600">
                <a:solidFill>
                  <a:schemeClr val="tx1"/>
                </a:solidFill>
                <a:latin typeface="Arial" panose="020B0604020202020204" pitchFamily="34" charset="0"/>
              </a:defRPr>
            </a:lvl4pPr>
            <a:lvl5pPr>
              <a:defRPr sz="1600">
                <a:solidFill>
                  <a:schemeClr val="tx1"/>
                </a:solidFill>
                <a:latin typeface="Arial" panose="020B0604020202020204" pitchFamily="34" charset="0"/>
              </a:defRPr>
            </a:lvl5pPr>
            <a:lvl6pPr marL="20891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6pPr>
            <a:lvl7pPr marL="25463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7pPr>
            <a:lvl8pPr marL="30035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8pPr>
            <a:lvl9pPr marL="34607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9pPr>
          </a:lstStyle>
          <a:p>
            <a:r>
              <a:rPr lang="en-US" altLang="zh-CN" sz="2400" b="1" dirty="0">
                <a:solidFill>
                  <a:schemeClr val="accent1">
                    <a:lumMod val="75000"/>
                  </a:schemeClr>
                </a:solidFill>
                <a:latin typeface="+mn-ea"/>
                <a:sym typeface="微软雅黑" panose="020B0503020204020204" charset="-122"/>
              </a:rPr>
              <a:t>   </a:t>
            </a:r>
            <a:r>
              <a:rPr lang="en-US" altLang="zh-CN" sz="2000" b="1" dirty="0">
                <a:solidFill>
                  <a:schemeClr val="accent1">
                    <a:lumMod val="75000"/>
                  </a:schemeClr>
                </a:solidFill>
                <a:latin typeface="+mn-ea"/>
                <a:sym typeface="微软雅黑" panose="020B0503020204020204" charset="-122"/>
              </a:rPr>
              <a:t>4.</a:t>
            </a:r>
            <a:r>
              <a:rPr lang="zh-CN" altLang="en-US" sz="2000" b="1" dirty="0">
                <a:solidFill>
                  <a:schemeClr val="accent1">
                    <a:lumMod val="75000"/>
                  </a:schemeClr>
                </a:solidFill>
                <a:latin typeface="+mn-ea"/>
                <a:sym typeface="微软雅黑" panose="020B0503020204020204" charset="-122"/>
              </a:rPr>
              <a:t>出库</a:t>
            </a:r>
            <a:r>
              <a:rPr lang="zh-CN" altLang="en-US" sz="2000" b="1" dirty="0" smtClean="0">
                <a:solidFill>
                  <a:schemeClr val="accent1">
                    <a:lumMod val="75000"/>
                  </a:schemeClr>
                </a:solidFill>
                <a:latin typeface="+mn-ea"/>
                <a:sym typeface="微软雅黑" panose="020B0503020204020204" charset="-122"/>
              </a:rPr>
              <a:t>审核（药库）</a:t>
            </a:r>
            <a:endParaRPr lang="zh-CN" altLang="en-US" sz="2000" b="1" dirty="0">
              <a:solidFill>
                <a:schemeClr val="accent1">
                  <a:lumMod val="75000"/>
                </a:schemeClr>
              </a:solidFill>
              <a:latin typeface="+mn-ea"/>
              <a:sym typeface="微软雅黑" panose="020B0503020204020204" charset="-122"/>
            </a:endParaRPr>
          </a:p>
          <a:p>
            <a:r>
              <a:rPr lang="zh-CN" altLang="en-US" sz="2000" b="1" dirty="0">
                <a:solidFill>
                  <a:schemeClr val="accent1">
                    <a:lumMod val="75000"/>
                  </a:schemeClr>
                </a:solidFill>
                <a:latin typeface="+mn-ea"/>
                <a:sym typeface="微软雅黑" panose="020B0503020204020204" charset="-122"/>
              </a:rPr>
              <a:t>   转移入库</a:t>
            </a:r>
            <a:r>
              <a:rPr lang="zh-CN" altLang="en-US" sz="2000" b="1" dirty="0" smtClean="0">
                <a:solidFill>
                  <a:schemeClr val="accent1">
                    <a:lumMod val="75000"/>
                  </a:schemeClr>
                </a:solidFill>
                <a:latin typeface="+mn-ea"/>
                <a:sym typeface="微软雅黑" panose="020B0503020204020204" charset="-122"/>
              </a:rPr>
              <a:t>接收（药房）</a:t>
            </a:r>
            <a:endParaRPr lang="zh-CN" altLang="en-US" sz="2000" b="1" dirty="0">
              <a:solidFill>
                <a:schemeClr val="accent1">
                  <a:lumMod val="75000"/>
                </a:schemeClr>
              </a:solidFill>
              <a:latin typeface="+mn-ea"/>
              <a:sym typeface="微软雅黑" panose="020B0503020204020204" charset="-122"/>
            </a:endParaRPr>
          </a:p>
          <a:p>
            <a:r>
              <a:rPr lang="en-US" altLang="zh-CN" sz="1800" b="1" dirty="0">
                <a:solidFill>
                  <a:schemeClr val="accent1">
                    <a:lumMod val="75000"/>
                  </a:schemeClr>
                </a:solidFill>
                <a:latin typeface="+mn-ea"/>
                <a:sym typeface="微软雅黑" panose="020B0503020204020204" charset="-122"/>
              </a:rPr>
              <a:t>———————————</a:t>
            </a:r>
            <a:endParaRPr lang="en-US" altLang="zh-CN" sz="1800" b="1" dirty="0">
              <a:solidFill>
                <a:schemeClr val="accent1">
                  <a:lumMod val="75000"/>
                </a:schemeClr>
              </a:solidFill>
              <a:latin typeface="+mn-ea"/>
              <a:cs typeface="Calibri" panose="020F0502020204030204" pitchFamily="34" charset="0"/>
              <a:sym typeface="Calibri" panose="020F0502020204030204" pitchFamily="34" charset="0"/>
            </a:endParaRPr>
          </a:p>
          <a:p>
            <a:pPr fontAlgn="auto">
              <a:lnSpc>
                <a:spcPct val="125000"/>
              </a:lnSpc>
            </a:pPr>
            <a:r>
              <a:rPr lang="zh-CN" altLang="en-US" sz="1800" b="1" dirty="0">
                <a:solidFill>
                  <a:schemeClr val="accent1">
                    <a:lumMod val="75000"/>
                  </a:schemeClr>
                </a:solidFill>
                <a:latin typeface="+mn-ea"/>
              </a:rPr>
              <a:t>由调拨单形成出库单</a:t>
            </a:r>
            <a:endParaRPr lang="en-US" altLang="zh-CN" sz="1800" b="1" dirty="0">
              <a:solidFill>
                <a:schemeClr val="accent1">
                  <a:lumMod val="75000"/>
                </a:schemeClr>
              </a:solidFill>
              <a:latin typeface="+mn-ea"/>
            </a:endParaRPr>
          </a:p>
          <a:p>
            <a:pPr fontAlgn="auto">
              <a:lnSpc>
                <a:spcPct val="125000"/>
              </a:lnSpc>
            </a:pPr>
            <a:r>
              <a:rPr lang="zh-CN" altLang="en-US" sz="1800" b="1" dirty="0">
                <a:solidFill>
                  <a:schemeClr val="accent1">
                    <a:lumMod val="75000"/>
                  </a:schemeClr>
                </a:solidFill>
                <a:latin typeface="+mn-ea"/>
              </a:rPr>
              <a:t>出库审核，库存减少</a:t>
            </a:r>
          </a:p>
          <a:p>
            <a:pPr fontAlgn="auto">
              <a:lnSpc>
                <a:spcPct val="125000"/>
              </a:lnSpc>
            </a:pPr>
            <a:r>
              <a:rPr lang="zh-CN" altLang="en-US" sz="1800" b="1" dirty="0">
                <a:solidFill>
                  <a:schemeClr val="accent1">
                    <a:lumMod val="75000"/>
                  </a:schemeClr>
                </a:solidFill>
                <a:latin typeface="+mn-ea"/>
              </a:rPr>
              <a:t>入库接收，库存增加</a:t>
            </a:r>
          </a:p>
        </p:txBody>
      </p:sp>
      <p:sp>
        <p:nvSpPr>
          <p:cNvPr id="94" name="矩形 27"/>
          <p:cNvSpPr>
            <a:spLocks noChangeArrowheads="1"/>
          </p:cNvSpPr>
          <p:nvPr/>
        </p:nvSpPr>
        <p:spPr bwMode="auto">
          <a:xfrm>
            <a:off x="4733292" y="1026750"/>
            <a:ext cx="2600751"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anose="020B0604020202020204" pitchFamily="34" charset="0"/>
              </a:defRPr>
            </a:lvl1pPr>
            <a:lvl2pPr>
              <a:defRPr sz="1600">
                <a:solidFill>
                  <a:schemeClr val="tx1"/>
                </a:solidFill>
                <a:latin typeface="Arial" panose="020B0604020202020204" pitchFamily="34" charset="0"/>
              </a:defRPr>
            </a:lvl2pPr>
            <a:lvl3pPr>
              <a:defRPr sz="1600">
                <a:solidFill>
                  <a:schemeClr val="tx1"/>
                </a:solidFill>
                <a:latin typeface="Arial" panose="020B0604020202020204" pitchFamily="34" charset="0"/>
              </a:defRPr>
            </a:lvl3pPr>
            <a:lvl4pPr>
              <a:defRPr sz="1600">
                <a:solidFill>
                  <a:schemeClr val="tx1"/>
                </a:solidFill>
                <a:latin typeface="Arial" panose="020B0604020202020204" pitchFamily="34" charset="0"/>
              </a:defRPr>
            </a:lvl4pPr>
            <a:lvl5pPr>
              <a:defRPr sz="1600">
                <a:solidFill>
                  <a:schemeClr val="tx1"/>
                </a:solidFill>
                <a:latin typeface="Arial" panose="020B0604020202020204" pitchFamily="34" charset="0"/>
              </a:defRPr>
            </a:lvl5pPr>
            <a:lvl6pPr marL="20891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6pPr>
            <a:lvl7pPr marL="25463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7pPr>
            <a:lvl8pPr marL="30035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8pPr>
            <a:lvl9pPr marL="34607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9pPr>
          </a:lstStyle>
          <a:p>
            <a:r>
              <a:rPr lang="en-US" altLang="zh-CN" sz="2400" dirty="0">
                <a:solidFill>
                  <a:schemeClr val="accent1">
                    <a:lumMod val="75000"/>
                  </a:schemeClr>
                </a:solidFill>
                <a:latin typeface="黑体" panose="02010609060101010101" charset="-122"/>
                <a:ea typeface="黑体" panose="02010609060101010101" charset="-122"/>
                <a:sym typeface="微软雅黑" panose="020B0503020204020204" charset="-122"/>
              </a:rPr>
              <a:t>  </a:t>
            </a:r>
            <a:r>
              <a:rPr lang="en-US" altLang="zh-CN" sz="2000" b="1" dirty="0" smtClean="0">
                <a:solidFill>
                  <a:schemeClr val="accent1">
                    <a:lumMod val="75000"/>
                  </a:schemeClr>
                </a:solidFill>
                <a:latin typeface="黑体" panose="02010609060101010101" charset="-122"/>
                <a:ea typeface="黑体" panose="02010609060101010101" charset="-122"/>
                <a:sym typeface="微软雅黑" panose="020B0503020204020204" charset="-122"/>
              </a:rPr>
              <a:t>6.</a:t>
            </a:r>
            <a:r>
              <a:rPr lang="zh-CN" altLang="en-US" sz="2000" b="1" dirty="0">
                <a:solidFill>
                  <a:schemeClr val="accent1">
                    <a:lumMod val="75000"/>
                  </a:schemeClr>
                </a:solidFill>
                <a:latin typeface="黑体" panose="02010609060101010101" charset="-122"/>
                <a:ea typeface="黑体" panose="02010609060101010101" charset="-122"/>
                <a:sym typeface="微软雅黑" panose="020B0503020204020204" charset="-122"/>
              </a:rPr>
              <a:t>库存管理</a:t>
            </a:r>
            <a:endParaRPr lang="en-US" altLang="zh-CN" sz="2000" b="1" dirty="0">
              <a:solidFill>
                <a:schemeClr val="accent1">
                  <a:lumMod val="75000"/>
                </a:schemeClr>
              </a:solidFill>
              <a:latin typeface="黑体" panose="02010609060101010101" charset="-122"/>
              <a:ea typeface="黑体" panose="02010609060101010101" charset="-122"/>
              <a:sym typeface="微软雅黑" panose="020B0503020204020204" charset="-122"/>
            </a:endParaRPr>
          </a:p>
          <a:p>
            <a:r>
              <a:rPr lang="en-US" altLang="zh-CN"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a:t>
            </a:r>
          </a:p>
          <a:p>
            <a:r>
              <a:rPr lang="zh-CN" altLang="en-US" sz="1800" b="1" dirty="0">
                <a:solidFill>
                  <a:schemeClr val="accent1">
                    <a:lumMod val="75000"/>
                  </a:schemeClr>
                </a:solidFill>
                <a:latin typeface="+mn-ea"/>
              </a:rPr>
              <a:t>盘点月报、库存调整</a:t>
            </a:r>
          </a:p>
        </p:txBody>
      </p:sp>
      <p:sp>
        <p:nvSpPr>
          <p:cNvPr id="95" name="Rounded Rectangle 44"/>
          <p:cNvSpPr/>
          <p:nvPr/>
        </p:nvSpPr>
        <p:spPr>
          <a:xfrm>
            <a:off x="623392" y="980728"/>
            <a:ext cx="637708" cy="58283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96" name="AutoShape 48"/>
          <p:cNvSpPr/>
          <p:nvPr/>
        </p:nvSpPr>
        <p:spPr bwMode="auto">
          <a:xfrm>
            <a:off x="813989" y="115624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solidFill>
            <a:schemeClr val="bg1"/>
          </a:solidFill>
          <a:ln>
            <a:noFill/>
          </a:ln>
        </p:spPr>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97" name="TextBox 13"/>
          <p:cNvSpPr txBox="1"/>
          <p:nvPr/>
        </p:nvSpPr>
        <p:spPr>
          <a:xfrm>
            <a:off x="1487488" y="1064225"/>
            <a:ext cx="1372819" cy="442595"/>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重点流程</a:t>
            </a:r>
          </a:p>
        </p:txBody>
      </p:sp>
      <p:sp>
        <p:nvSpPr>
          <p:cNvPr id="85" name="矩形 27"/>
          <p:cNvSpPr>
            <a:spLocks noChangeArrowheads="1"/>
          </p:cNvSpPr>
          <p:nvPr/>
        </p:nvSpPr>
        <p:spPr bwMode="auto">
          <a:xfrm>
            <a:off x="4766719" y="5843270"/>
            <a:ext cx="2600751"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panose="020B0604020202020204" pitchFamily="34" charset="0"/>
              </a:defRPr>
            </a:lvl1pPr>
            <a:lvl2pPr>
              <a:defRPr sz="1600">
                <a:solidFill>
                  <a:schemeClr val="tx1"/>
                </a:solidFill>
                <a:latin typeface="Arial" panose="020B0604020202020204" pitchFamily="34" charset="0"/>
              </a:defRPr>
            </a:lvl2pPr>
            <a:lvl3pPr>
              <a:defRPr sz="1600">
                <a:solidFill>
                  <a:schemeClr val="tx1"/>
                </a:solidFill>
                <a:latin typeface="Arial" panose="020B0604020202020204" pitchFamily="34" charset="0"/>
              </a:defRPr>
            </a:lvl3pPr>
            <a:lvl4pPr>
              <a:defRPr sz="1600">
                <a:solidFill>
                  <a:schemeClr val="tx1"/>
                </a:solidFill>
                <a:latin typeface="Arial" panose="020B0604020202020204" pitchFamily="34" charset="0"/>
              </a:defRPr>
            </a:lvl4pPr>
            <a:lvl5pPr>
              <a:defRPr sz="1600">
                <a:solidFill>
                  <a:schemeClr val="tx1"/>
                </a:solidFill>
                <a:latin typeface="Arial" panose="020B0604020202020204" pitchFamily="34" charset="0"/>
              </a:defRPr>
            </a:lvl5pPr>
            <a:lvl6pPr marL="20891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6pPr>
            <a:lvl7pPr marL="25463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7pPr>
            <a:lvl8pPr marL="30035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8pPr>
            <a:lvl9pPr marL="3460750" defTabSz="815975" fontAlgn="base">
              <a:spcBef>
                <a:spcPct val="0"/>
              </a:spcBef>
              <a:spcAft>
                <a:spcPct val="0"/>
              </a:spcAft>
              <a:buFont typeface="Arial" panose="020B0604020202020204" pitchFamily="34" charset="0"/>
              <a:defRPr sz="1600">
                <a:solidFill>
                  <a:schemeClr val="tx1"/>
                </a:solidFill>
                <a:latin typeface="Arial" panose="020B0604020202020204" pitchFamily="34" charset="0"/>
              </a:defRPr>
            </a:lvl9pPr>
          </a:lstStyle>
          <a:p>
            <a:r>
              <a:rPr lang="en-US" altLang="zh-CN" sz="2400" dirty="0">
                <a:solidFill>
                  <a:schemeClr val="accent1">
                    <a:lumMod val="75000"/>
                  </a:schemeClr>
                </a:solidFill>
                <a:latin typeface="黑体" panose="02010609060101010101" charset="-122"/>
                <a:ea typeface="黑体" panose="02010609060101010101" charset="-122"/>
                <a:sym typeface="微软雅黑" panose="020B0503020204020204" charset="-122"/>
              </a:rPr>
              <a:t>  </a:t>
            </a:r>
            <a:r>
              <a:rPr lang="en-US" altLang="zh-CN" sz="2000" b="1" dirty="0" smtClean="0">
                <a:solidFill>
                  <a:schemeClr val="accent1">
                    <a:lumMod val="75000"/>
                  </a:schemeClr>
                </a:solidFill>
                <a:latin typeface="黑体" panose="02010609060101010101" charset="-122"/>
                <a:ea typeface="黑体" panose="02010609060101010101" charset="-122"/>
                <a:sym typeface="微软雅黑" panose="020B0503020204020204" charset="-122"/>
              </a:rPr>
              <a:t>5.</a:t>
            </a:r>
            <a:r>
              <a:rPr lang="zh-CN" altLang="en-US" sz="2000" b="1" dirty="0" smtClean="0">
                <a:solidFill>
                  <a:schemeClr val="accent1">
                    <a:lumMod val="75000"/>
                  </a:schemeClr>
                </a:solidFill>
                <a:latin typeface="黑体" panose="02010609060101010101" charset="-122"/>
                <a:ea typeface="黑体" panose="02010609060101010101" charset="-122"/>
                <a:sym typeface="微软雅黑" panose="020B0503020204020204" charset="-122"/>
              </a:rPr>
              <a:t>付款</a:t>
            </a:r>
            <a:endParaRPr lang="en-US" altLang="zh-CN" sz="2000" b="1" dirty="0">
              <a:solidFill>
                <a:schemeClr val="accent1">
                  <a:lumMod val="75000"/>
                </a:schemeClr>
              </a:solidFill>
              <a:latin typeface="黑体" panose="02010609060101010101" charset="-122"/>
              <a:ea typeface="黑体" panose="02010609060101010101" charset="-122"/>
              <a:sym typeface="微软雅黑" panose="020B0503020204020204" charset="-122"/>
            </a:endParaRPr>
          </a:p>
          <a:p>
            <a:r>
              <a:rPr lang="en-US" altLang="zh-CN"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a:t>
            </a:r>
          </a:p>
          <a:p>
            <a:r>
              <a:rPr lang="zh-CN" altLang="en-US" sz="1800" b="1" dirty="0" smtClean="0">
                <a:solidFill>
                  <a:schemeClr val="accent1">
                    <a:lumMod val="75000"/>
                  </a:schemeClr>
                </a:solidFill>
                <a:latin typeface="+mn-ea"/>
              </a:rPr>
              <a:t>付款、发票、退货</a:t>
            </a:r>
            <a:endParaRPr lang="zh-CN" altLang="en-US" sz="1800" b="1" dirty="0">
              <a:solidFill>
                <a:schemeClr val="accent1">
                  <a:lumMod val="7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down)">
                                      <p:cBhvr>
                                        <p:cTn id="12" dur="500"/>
                                        <p:tgtEl>
                                          <p:spTgt spid="66"/>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ppt_w</p:attrName>
                                        </p:attrNameLst>
                                      </p:cBhvr>
                                      <p:tavLst>
                                        <p:tav tm="0">
                                          <p:val>
                                            <p:fltVal val="0"/>
                                          </p:val>
                                        </p:tav>
                                        <p:tav tm="100000">
                                          <p:val>
                                            <p:strVal val="#ppt_w"/>
                                          </p:val>
                                        </p:tav>
                                      </p:tavLst>
                                    </p:anim>
                                    <p:anim calcmode="lin" valueType="num">
                                      <p:cBhvr>
                                        <p:cTn id="17" dur="500" fill="hold"/>
                                        <p:tgtEl>
                                          <p:spTgt spid="79"/>
                                        </p:tgtEl>
                                        <p:attrNameLst>
                                          <p:attrName>ppt_h</p:attrName>
                                        </p:attrNameLst>
                                      </p:cBhvr>
                                      <p:tavLst>
                                        <p:tav tm="0">
                                          <p:val>
                                            <p:fltVal val="0"/>
                                          </p:val>
                                        </p:tav>
                                        <p:tav tm="100000">
                                          <p:val>
                                            <p:strVal val="#ppt_h"/>
                                          </p:val>
                                        </p:tav>
                                      </p:tavLst>
                                    </p:anim>
                                    <p:animEffect transition="in" filter="fade">
                                      <p:cBhvr>
                                        <p:cTn id="18" dur="500"/>
                                        <p:tgtEl>
                                          <p:spTgt spid="79"/>
                                        </p:tgtEl>
                                      </p:cBhvr>
                                    </p:animEffect>
                                  </p:childTnLst>
                                </p:cTn>
                              </p:par>
                            </p:childTnLst>
                          </p:cTn>
                        </p:par>
                        <p:par>
                          <p:cTn id="19" fill="hold">
                            <p:stCondLst>
                              <p:cond delay="1500"/>
                            </p:stCondLst>
                            <p:childTnLst>
                              <p:par>
                                <p:cTn id="20" presetID="2" presetClass="entr" presetSubtype="2" accel="50000" decel="5000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1+#ppt_w/2"/>
                                          </p:val>
                                        </p:tav>
                                        <p:tav tm="100000">
                                          <p:val>
                                            <p:strVal val="#ppt_x"/>
                                          </p:val>
                                        </p:tav>
                                      </p:tavLst>
                                    </p:anim>
                                    <p:anim calcmode="lin" valueType="num">
                                      <p:cBhvr additive="base">
                                        <p:cTn id="23" dur="500" fill="hold"/>
                                        <p:tgtEl>
                                          <p:spTgt spid="2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childTnLst>
                          </p:cTn>
                        </p:par>
                        <p:par>
                          <p:cTn id="34" fill="hold">
                            <p:stCondLst>
                              <p:cond delay="3000"/>
                            </p:stCondLst>
                            <p:childTnLst>
                              <p:par>
                                <p:cTn id="35" presetID="2" presetClass="entr" presetSubtype="2" accel="50000" decel="5000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1+#ppt_w/2"/>
                                          </p:val>
                                        </p:tav>
                                        <p:tav tm="100000">
                                          <p:val>
                                            <p:strVal val="#ppt_x"/>
                                          </p:val>
                                        </p:tav>
                                      </p:tavLst>
                                    </p:anim>
                                    <p:anim calcmode="lin" valueType="num">
                                      <p:cBhvr additive="base">
                                        <p:cTn id="38" dur="500" fill="hold"/>
                                        <p:tgtEl>
                                          <p:spTgt spid="3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2" presetClass="entr" presetSubtype="4" fill="hold"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down)">
                                      <p:cBhvr>
                                        <p:cTn id="42" dur="500"/>
                                        <p:tgtEl>
                                          <p:spTgt spid="54"/>
                                        </p:tgtEl>
                                      </p:cBhvr>
                                    </p:animEffect>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p:cTn id="46" dur="500" fill="hold"/>
                                        <p:tgtEl>
                                          <p:spTgt spid="70"/>
                                        </p:tgtEl>
                                        <p:attrNameLst>
                                          <p:attrName>ppt_w</p:attrName>
                                        </p:attrNameLst>
                                      </p:cBhvr>
                                      <p:tavLst>
                                        <p:tav tm="0">
                                          <p:val>
                                            <p:fltVal val="0"/>
                                          </p:val>
                                        </p:tav>
                                        <p:tav tm="100000">
                                          <p:val>
                                            <p:strVal val="#ppt_w"/>
                                          </p:val>
                                        </p:tav>
                                      </p:tavLst>
                                    </p:anim>
                                    <p:anim calcmode="lin" valueType="num">
                                      <p:cBhvr>
                                        <p:cTn id="47" dur="500" fill="hold"/>
                                        <p:tgtEl>
                                          <p:spTgt spid="70"/>
                                        </p:tgtEl>
                                        <p:attrNameLst>
                                          <p:attrName>ppt_h</p:attrName>
                                        </p:attrNameLst>
                                      </p:cBhvr>
                                      <p:tavLst>
                                        <p:tav tm="0">
                                          <p:val>
                                            <p:fltVal val="0"/>
                                          </p:val>
                                        </p:tav>
                                        <p:tav tm="100000">
                                          <p:val>
                                            <p:strVal val="#ppt_h"/>
                                          </p:val>
                                        </p:tav>
                                      </p:tavLst>
                                    </p:anim>
                                    <p:animEffect transition="in" filter="fade">
                                      <p:cBhvr>
                                        <p:cTn id="48" dur="500"/>
                                        <p:tgtEl>
                                          <p:spTgt spid="70"/>
                                        </p:tgtEl>
                                      </p:cBhvr>
                                    </p:animEffect>
                                  </p:childTnLst>
                                </p:cTn>
                              </p:par>
                            </p:childTnLst>
                          </p:cTn>
                        </p:par>
                        <p:par>
                          <p:cTn id="49" fill="hold">
                            <p:stCondLst>
                              <p:cond delay="4500"/>
                            </p:stCondLst>
                            <p:childTnLst>
                              <p:par>
                                <p:cTn id="50" presetID="2" presetClass="entr" presetSubtype="2" accel="50000" decel="50000" fill="hold"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1+#ppt_w/2"/>
                                          </p:val>
                                        </p:tav>
                                        <p:tav tm="100000">
                                          <p:val>
                                            <p:strVal val="#ppt_x"/>
                                          </p:val>
                                        </p:tav>
                                      </p:tavLst>
                                    </p:anim>
                                    <p:anim calcmode="lin" valueType="num">
                                      <p:cBhvr additive="base">
                                        <p:cTn id="53" dur="500" fill="hold"/>
                                        <p:tgtEl>
                                          <p:spTgt spid="46"/>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73"/>
                                        </p:tgtEl>
                                        <p:attrNameLst>
                                          <p:attrName>style.visibility</p:attrName>
                                        </p:attrNameLst>
                                      </p:cBhvr>
                                      <p:to>
                                        <p:strVal val="visible"/>
                                      </p:to>
                                    </p:set>
                                    <p:anim calcmode="lin" valueType="num">
                                      <p:cBhvr>
                                        <p:cTn id="61" dur="500" fill="hold"/>
                                        <p:tgtEl>
                                          <p:spTgt spid="73"/>
                                        </p:tgtEl>
                                        <p:attrNameLst>
                                          <p:attrName>ppt_w</p:attrName>
                                        </p:attrNameLst>
                                      </p:cBhvr>
                                      <p:tavLst>
                                        <p:tav tm="0">
                                          <p:val>
                                            <p:fltVal val="0"/>
                                          </p:val>
                                        </p:tav>
                                        <p:tav tm="100000">
                                          <p:val>
                                            <p:strVal val="#ppt_w"/>
                                          </p:val>
                                        </p:tav>
                                      </p:tavLst>
                                    </p:anim>
                                    <p:anim calcmode="lin" valueType="num">
                                      <p:cBhvr>
                                        <p:cTn id="62" dur="500" fill="hold"/>
                                        <p:tgtEl>
                                          <p:spTgt spid="73"/>
                                        </p:tgtEl>
                                        <p:attrNameLst>
                                          <p:attrName>ppt_h</p:attrName>
                                        </p:attrNameLst>
                                      </p:cBhvr>
                                      <p:tavLst>
                                        <p:tav tm="0">
                                          <p:val>
                                            <p:fltVal val="0"/>
                                          </p:val>
                                        </p:tav>
                                        <p:tav tm="100000">
                                          <p:val>
                                            <p:strVal val="#ppt_h"/>
                                          </p:val>
                                        </p:tav>
                                      </p:tavLst>
                                    </p:anim>
                                    <p:animEffect transition="in" filter="fade">
                                      <p:cBhvr>
                                        <p:cTn id="63" dur="500"/>
                                        <p:tgtEl>
                                          <p:spTgt spid="73"/>
                                        </p:tgtEl>
                                      </p:cBhvr>
                                    </p:animEffect>
                                  </p:childTnLst>
                                </p:cTn>
                              </p:par>
                            </p:childTnLst>
                          </p:cTn>
                        </p:par>
                        <p:par>
                          <p:cTn id="64" fill="hold">
                            <p:stCondLst>
                              <p:cond delay="6000"/>
                            </p:stCondLst>
                            <p:childTnLst>
                              <p:par>
                                <p:cTn id="65" presetID="2" presetClass="entr" presetSubtype="2" accel="50000" decel="50000" fill="hold" nodeType="after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1+#ppt_w/2"/>
                                          </p:val>
                                        </p:tav>
                                        <p:tav tm="100000">
                                          <p:val>
                                            <p:strVal val="#ppt_x"/>
                                          </p:val>
                                        </p:tav>
                                      </p:tavLst>
                                    </p:anim>
                                    <p:anim calcmode="lin" valueType="num">
                                      <p:cBhvr additive="base">
                                        <p:cTn id="68" dur="500" fill="hold"/>
                                        <p:tgtEl>
                                          <p:spTgt spid="50"/>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2" presetClass="entr" presetSubtype="4" fill="hold" nodeType="after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wipe(down)">
                                      <p:cBhvr>
                                        <p:cTn id="72" dur="500"/>
                                        <p:tgtEl>
                                          <p:spTgt spid="62"/>
                                        </p:tgtEl>
                                      </p:cBhvr>
                                    </p:animEffect>
                                  </p:childTnLst>
                                </p:cTn>
                              </p:par>
                            </p:childTnLst>
                          </p:cTn>
                        </p:par>
                        <p:par>
                          <p:cTn id="73" fill="hold">
                            <p:stCondLst>
                              <p:cond delay="7000"/>
                            </p:stCondLst>
                            <p:childTnLst>
                              <p:par>
                                <p:cTn id="74" presetID="53" presetClass="entr" presetSubtype="16" fill="hold" nodeType="afterEffect">
                                  <p:stCondLst>
                                    <p:cond delay="0"/>
                                  </p:stCondLst>
                                  <p:childTnLst>
                                    <p:set>
                                      <p:cBhvr>
                                        <p:cTn id="75" dur="1" fill="hold">
                                          <p:stCondLst>
                                            <p:cond delay="0"/>
                                          </p:stCondLst>
                                        </p:cTn>
                                        <p:tgtEl>
                                          <p:spTgt spid="82"/>
                                        </p:tgtEl>
                                        <p:attrNameLst>
                                          <p:attrName>style.visibility</p:attrName>
                                        </p:attrNameLst>
                                      </p:cBhvr>
                                      <p:to>
                                        <p:strVal val="visible"/>
                                      </p:to>
                                    </p:set>
                                    <p:anim calcmode="lin" valueType="num">
                                      <p:cBhvr>
                                        <p:cTn id="76" dur="500" fill="hold"/>
                                        <p:tgtEl>
                                          <p:spTgt spid="82"/>
                                        </p:tgtEl>
                                        <p:attrNameLst>
                                          <p:attrName>ppt_w</p:attrName>
                                        </p:attrNameLst>
                                      </p:cBhvr>
                                      <p:tavLst>
                                        <p:tav tm="0">
                                          <p:val>
                                            <p:fltVal val="0"/>
                                          </p:val>
                                        </p:tav>
                                        <p:tav tm="100000">
                                          <p:val>
                                            <p:strVal val="#ppt_w"/>
                                          </p:val>
                                        </p:tav>
                                      </p:tavLst>
                                    </p:anim>
                                    <p:anim calcmode="lin" valueType="num">
                                      <p:cBhvr>
                                        <p:cTn id="77" dur="500" fill="hold"/>
                                        <p:tgtEl>
                                          <p:spTgt spid="82"/>
                                        </p:tgtEl>
                                        <p:attrNameLst>
                                          <p:attrName>ppt_h</p:attrName>
                                        </p:attrNameLst>
                                      </p:cBhvr>
                                      <p:tavLst>
                                        <p:tav tm="0">
                                          <p:val>
                                            <p:fltVal val="0"/>
                                          </p:val>
                                        </p:tav>
                                        <p:tav tm="100000">
                                          <p:val>
                                            <p:strVal val="#ppt_h"/>
                                          </p:val>
                                        </p:tav>
                                      </p:tavLst>
                                    </p:anim>
                                    <p:animEffect transition="in" filter="fade">
                                      <p:cBhvr>
                                        <p:cTn id="78" dur="500"/>
                                        <p:tgtEl>
                                          <p:spTgt spid="82"/>
                                        </p:tgtEl>
                                      </p:cBhvr>
                                    </p:animEffect>
                                  </p:childTnLst>
                                </p:cTn>
                              </p:par>
                            </p:childTnLst>
                          </p:cTn>
                        </p:par>
                        <p:par>
                          <p:cTn id="79" fill="hold">
                            <p:stCondLst>
                              <p:cond delay="7500"/>
                            </p:stCondLst>
                            <p:childTnLst>
                              <p:par>
                                <p:cTn id="80" presetID="2" presetClass="entr" presetSubtype="2" accel="50000" decel="50000" fill="hold" nodeType="after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additive="base">
                                        <p:cTn id="82" dur="500" fill="hold"/>
                                        <p:tgtEl>
                                          <p:spTgt spid="34"/>
                                        </p:tgtEl>
                                        <p:attrNameLst>
                                          <p:attrName>ppt_x</p:attrName>
                                        </p:attrNameLst>
                                      </p:cBhvr>
                                      <p:tavLst>
                                        <p:tav tm="0">
                                          <p:val>
                                            <p:strVal val="1+#ppt_w/2"/>
                                          </p:val>
                                        </p:tav>
                                        <p:tav tm="100000">
                                          <p:val>
                                            <p:strVal val="#ppt_x"/>
                                          </p:val>
                                        </p:tav>
                                      </p:tavLst>
                                    </p:anim>
                                    <p:anim calcmode="lin" valueType="num">
                                      <p:cBhvr additive="base">
                                        <p:cTn id="83" dur="500" fill="hold"/>
                                        <p:tgtEl>
                                          <p:spTgt spid="34"/>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90"/>
                                        </p:tgtEl>
                                        <p:attrNameLst>
                                          <p:attrName>style.visibility</p:attrName>
                                        </p:attrNameLst>
                                      </p:cBhvr>
                                      <p:to>
                                        <p:strVal val="visible"/>
                                      </p:to>
                                    </p:set>
                                    <p:animEffect filter="fade">
                                      <p:cBhvr>
                                        <p:cTn id="86" dur="1000"/>
                                        <p:tgtEl>
                                          <p:spTgt spid="90"/>
                                        </p:tgtEl>
                                      </p:cBhvr>
                                    </p:animEffect>
                                    <p:anim calcmode="lin" valueType="num">
                                      <p:cBhvr>
                                        <p:cTn id="87" dur="1000" fill="hold"/>
                                        <p:tgtEl>
                                          <p:spTgt spid="90"/>
                                        </p:tgtEl>
                                        <p:attrNameLst>
                                          <p:attrName>ppt_x</p:attrName>
                                        </p:attrNameLst>
                                      </p:cBhvr>
                                      <p:tavLst>
                                        <p:tav tm="0">
                                          <p:val>
                                            <p:strVal val="#ppt_x"/>
                                          </p:val>
                                        </p:tav>
                                        <p:tav tm="100000">
                                          <p:val>
                                            <p:strVal val="#ppt_x"/>
                                          </p:val>
                                        </p:tav>
                                      </p:tavLst>
                                    </p:anim>
                                    <p:anim calcmode="lin" valueType="num">
                                      <p:cBhvr>
                                        <p:cTn id="88" dur="1000" fill="hold"/>
                                        <p:tgtEl>
                                          <p:spTgt spid="9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91"/>
                                        </p:tgtEl>
                                        <p:attrNameLst>
                                          <p:attrName>style.visibility</p:attrName>
                                        </p:attrNameLst>
                                      </p:cBhvr>
                                      <p:to>
                                        <p:strVal val="visible"/>
                                      </p:to>
                                    </p:set>
                                    <p:animEffect filter="fade">
                                      <p:cBhvr>
                                        <p:cTn id="91" dur="1000"/>
                                        <p:tgtEl>
                                          <p:spTgt spid="91"/>
                                        </p:tgtEl>
                                      </p:cBhvr>
                                    </p:animEffect>
                                    <p:anim calcmode="lin" valueType="num">
                                      <p:cBhvr>
                                        <p:cTn id="92" dur="1000" fill="hold"/>
                                        <p:tgtEl>
                                          <p:spTgt spid="91"/>
                                        </p:tgtEl>
                                        <p:attrNameLst>
                                          <p:attrName>ppt_x</p:attrName>
                                        </p:attrNameLst>
                                      </p:cBhvr>
                                      <p:tavLst>
                                        <p:tav tm="0">
                                          <p:val>
                                            <p:strVal val="#ppt_x"/>
                                          </p:val>
                                        </p:tav>
                                        <p:tav tm="100000">
                                          <p:val>
                                            <p:strVal val="#ppt_x"/>
                                          </p:val>
                                        </p:tav>
                                      </p:tavLst>
                                    </p:anim>
                                    <p:anim calcmode="lin" valueType="num">
                                      <p:cBhvr>
                                        <p:cTn id="93" dur="1000" fill="hold"/>
                                        <p:tgtEl>
                                          <p:spTgt spid="9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filter="fade">
                                      <p:cBhvr>
                                        <p:cTn id="96" dur="1000"/>
                                        <p:tgtEl>
                                          <p:spTgt spid="92"/>
                                        </p:tgtEl>
                                      </p:cBhvr>
                                    </p:animEffect>
                                    <p:anim calcmode="lin" valueType="num">
                                      <p:cBhvr>
                                        <p:cTn id="97" dur="1000" fill="hold"/>
                                        <p:tgtEl>
                                          <p:spTgt spid="92"/>
                                        </p:tgtEl>
                                        <p:attrNameLst>
                                          <p:attrName>ppt_x</p:attrName>
                                        </p:attrNameLst>
                                      </p:cBhvr>
                                      <p:tavLst>
                                        <p:tav tm="0">
                                          <p:val>
                                            <p:strVal val="#ppt_x"/>
                                          </p:val>
                                        </p:tav>
                                        <p:tav tm="100000">
                                          <p:val>
                                            <p:strVal val="#ppt_x"/>
                                          </p:val>
                                        </p:tav>
                                      </p:tavLst>
                                    </p:anim>
                                    <p:anim calcmode="lin" valueType="num">
                                      <p:cBhvr>
                                        <p:cTn id="98" dur="1000" fill="hold"/>
                                        <p:tgtEl>
                                          <p:spTgt spid="92"/>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93"/>
                                        </p:tgtEl>
                                        <p:attrNameLst>
                                          <p:attrName>style.visibility</p:attrName>
                                        </p:attrNameLst>
                                      </p:cBhvr>
                                      <p:to>
                                        <p:strVal val="visible"/>
                                      </p:to>
                                    </p:set>
                                    <p:animEffect filter="fade">
                                      <p:cBhvr>
                                        <p:cTn id="101" dur="1000"/>
                                        <p:tgtEl>
                                          <p:spTgt spid="93"/>
                                        </p:tgtEl>
                                      </p:cBhvr>
                                    </p:animEffect>
                                    <p:anim calcmode="lin" valueType="num">
                                      <p:cBhvr>
                                        <p:cTn id="102" dur="1000" fill="hold"/>
                                        <p:tgtEl>
                                          <p:spTgt spid="93"/>
                                        </p:tgtEl>
                                        <p:attrNameLst>
                                          <p:attrName>ppt_x</p:attrName>
                                        </p:attrNameLst>
                                      </p:cBhvr>
                                      <p:tavLst>
                                        <p:tav tm="0">
                                          <p:val>
                                            <p:strVal val="#ppt_x"/>
                                          </p:val>
                                        </p:tav>
                                        <p:tav tm="100000">
                                          <p:val>
                                            <p:strVal val="#ppt_x"/>
                                          </p:val>
                                        </p:tav>
                                      </p:tavLst>
                                    </p:anim>
                                    <p:anim calcmode="lin" valueType="num">
                                      <p:cBhvr>
                                        <p:cTn id="103" dur="1000" fill="hold"/>
                                        <p:tgtEl>
                                          <p:spTgt spid="93"/>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94"/>
                                        </p:tgtEl>
                                        <p:attrNameLst>
                                          <p:attrName>style.visibility</p:attrName>
                                        </p:attrNameLst>
                                      </p:cBhvr>
                                      <p:to>
                                        <p:strVal val="visible"/>
                                      </p:to>
                                    </p:set>
                                    <p:animEffect filter="fade">
                                      <p:cBhvr>
                                        <p:cTn id="106" dur="1000"/>
                                        <p:tgtEl>
                                          <p:spTgt spid="94"/>
                                        </p:tgtEl>
                                      </p:cBhvr>
                                    </p:animEffect>
                                    <p:anim calcmode="lin" valueType="num">
                                      <p:cBhvr>
                                        <p:cTn id="107" dur="1000" fill="hold"/>
                                        <p:tgtEl>
                                          <p:spTgt spid="94"/>
                                        </p:tgtEl>
                                        <p:attrNameLst>
                                          <p:attrName>ppt_x</p:attrName>
                                        </p:attrNameLst>
                                      </p:cBhvr>
                                      <p:tavLst>
                                        <p:tav tm="0">
                                          <p:val>
                                            <p:strVal val="#ppt_x"/>
                                          </p:val>
                                        </p:tav>
                                        <p:tav tm="100000">
                                          <p:val>
                                            <p:strVal val="#ppt_x"/>
                                          </p:val>
                                        </p:tav>
                                      </p:tavLst>
                                    </p:anim>
                                    <p:anim calcmode="lin" valueType="num">
                                      <p:cBhvr>
                                        <p:cTn id="108" dur="1000" fill="hold"/>
                                        <p:tgtEl>
                                          <p:spTgt spid="94"/>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5"/>
                                        </p:tgtEl>
                                        <p:attrNameLst>
                                          <p:attrName>style.visibility</p:attrName>
                                        </p:attrNameLst>
                                      </p:cBhvr>
                                      <p:to>
                                        <p:strVal val="visible"/>
                                      </p:to>
                                    </p:set>
                                    <p:animEffect filter="fade">
                                      <p:cBhvr>
                                        <p:cTn id="111" dur="1000"/>
                                        <p:tgtEl>
                                          <p:spTgt spid="85"/>
                                        </p:tgtEl>
                                      </p:cBhvr>
                                    </p:animEffect>
                                    <p:anim calcmode="lin" valueType="num">
                                      <p:cBhvr>
                                        <p:cTn id="112" dur="1000" fill="hold"/>
                                        <p:tgtEl>
                                          <p:spTgt spid="85"/>
                                        </p:tgtEl>
                                        <p:attrNameLst>
                                          <p:attrName>ppt_x</p:attrName>
                                        </p:attrNameLst>
                                      </p:cBhvr>
                                      <p:tavLst>
                                        <p:tav tm="0">
                                          <p:val>
                                            <p:strVal val="#ppt_x"/>
                                          </p:val>
                                        </p:tav>
                                        <p:tav tm="100000">
                                          <p:val>
                                            <p:strVal val="#ppt_x"/>
                                          </p:val>
                                        </p:tav>
                                      </p:tavLst>
                                    </p:anim>
                                    <p:anim calcmode="lin" valueType="num">
                                      <p:cBhvr>
                                        <p:cTn id="11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bldLvl="0"/>
      <p:bldP spid="91" grpId="0" bldLvl="0"/>
      <p:bldP spid="92" grpId="0" bldLvl="0"/>
      <p:bldP spid="93" grpId="0" bldLvl="0"/>
      <p:bldP spid="94" grpId="0" bldLvl="0"/>
      <p:bldP spid="85" grpId="0" bldLvl="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1069073" y="486392"/>
            <a:ext cx="3067008"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5 </a:t>
            </a:r>
            <a:r>
              <a:rPr lang="zh-CN" altLang="en-US" sz="2400" dirty="0" smtClean="0">
                <a:solidFill>
                  <a:schemeClr val="accent1">
                    <a:lumMod val="75000"/>
                  </a:schemeClr>
                </a:solidFill>
                <a:latin typeface="+mj-ea"/>
                <a:ea typeface="+mj-ea"/>
              </a:rPr>
              <a:t>调价</a:t>
            </a:r>
            <a:endParaRPr lang="zh-CN" altLang="en-US" sz="2400" dirty="0">
              <a:solidFill>
                <a:schemeClr val="accent1">
                  <a:lumMod val="75000"/>
                </a:schemeClr>
              </a:solidFill>
              <a:latin typeface="+mj-ea"/>
              <a:ea typeface="+mj-ea"/>
            </a:endParaRPr>
          </a:p>
        </p:txBody>
      </p:sp>
      <p:sp>
        <p:nvSpPr>
          <p:cNvPr id="3" name="MH_Other_3"/>
          <p:cNvSpPr/>
          <p:nvPr/>
        </p:nvSpPr>
        <p:spPr>
          <a:xfrm>
            <a:off x="4919303" y="3143252"/>
            <a:ext cx="2041525" cy="2041525"/>
          </a:xfrm>
          <a:prstGeom prst="diamond">
            <a:avLst/>
          </a:prstGeom>
          <a:solidFill>
            <a:schemeClr val="accent1">
              <a:lumMod val="100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sp>
        <p:nvSpPr>
          <p:cNvPr id="4" name="MH_Other_1"/>
          <p:cNvSpPr/>
          <p:nvPr/>
        </p:nvSpPr>
        <p:spPr>
          <a:xfrm>
            <a:off x="1904323" y="3481072"/>
            <a:ext cx="1367155" cy="1365250"/>
          </a:xfrm>
          <a:prstGeom prst="diamond">
            <a:avLst/>
          </a:prstGeom>
          <a:solidFill>
            <a:schemeClr val="accent1">
              <a:lumMod val="100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sp>
        <p:nvSpPr>
          <p:cNvPr id="5" name="MH_Other_2"/>
          <p:cNvSpPr/>
          <p:nvPr/>
        </p:nvSpPr>
        <p:spPr>
          <a:xfrm>
            <a:off x="3412448" y="3481072"/>
            <a:ext cx="1365250" cy="1365250"/>
          </a:xfrm>
          <a:prstGeom prst="diamond">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sp>
        <p:nvSpPr>
          <p:cNvPr id="6" name="MH_Other_3"/>
          <p:cNvSpPr/>
          <p:nvPr/>
        </p:nvSpPr>
        <p:spPr>
          <a:xfrm>
            <a:off x="7085923" y="3481072"/>
            <a:ext cx="1365250" cy="1365250"/>
          </a:xfrm>
          <a:prstGeom prst="diamond">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sp>
        <p:nvSpPr>
          <p:cNvPr id="7" name="MH_Other_4"/>
          <p:cNvSpPr/>
          <p:nvPr/>
        </p:nvSpPr>
        <p:spPr>
          <a:xfrm>
            <a:off x="8592778" y="3481072"/>
            <a:ext cx="1366520" cy="1365250"/>
          </a:xfrm>
          <a:prstGeom prst="diamond">
            <a:avLst/>
          </a:prstGeom>
          <a:solidFill>
            <a:schemeClr val="accent1">
              <a:lumMod val="100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sp>
        <p:nvSpPr>
          <p:cNvPr id="8" name="MH_Other_5"/>
          <p:cNvSpPr/>
          <p:nvPr/>
        </p:nvSpPr>
        <p:spPr>
          <a:xfrm>
            <a:off x="3067008" y="4327527"/>
            <a:ext cx="520700" cy="518795"/>
          </a:xfrm>
          <a:prstGeom prst="diamond">
            <a:avLst/>
          </a:prstGeom>
          <a:solidFill>
            <a:schemeClr val="accent1">
              <a:lumMod val="100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sp>
        <p:nvSpPr>
          <p:cNvPr id="9" name="MH_Other_6"/>
          <p:cNvSpPr/>
          <p:nvPr/>
        </p:nvSpPr>
        <p:spPr>
          <a:xfrm>
            <a:off x="4559258" y="3481072"/>
            <a:ext cx="520700" cy="520700"/>
          </a:xfrm>
          <a:prstGeom prst="diamond">
            <a:avLst/>
          </a:prstGeom>
          <a:solidFill>
            <a:schemeClr val="accent1">
              <a:lumMod val="100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sp>
        <p:nvSpPr>
          <p:cNvPr id="10" name="MH_Other_7"/>
          <p:cNvSpPr/>
          <p:nvPr/>
        </p:nvSpPr>
        <p:spPr>
          <a:xfrm>
            <a:off x="6760803" y="4324352"/>
            <a:ext cx="520700" cy="518795"/>
          </a:xfrm>
          <a:prstGeom prst="diamond">
            <a:avLst/>
          </a:prstGeom>
          <a:solidFill>
            <a:schemeClr val="accent1">
              <a:lumMod val="100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sp>
        <p:nvSpPr>
          <p:cNvPr id="11" name="MH_Other_8"/>
          <p:cNvSpPr/>
          <p:nvPr/>
        </p:nvSpPr>
        <p:spPr>
          <a:xfrm>
            <a:off x="8264483" y="3496947"/>
            <a:ext cx="520700" cy="520700"/>
          </a:xfrm>
          <a:prstGeom prst="diamond">
            <a:avLst/>
          </a:prstGeom>
          <a:solidFill>
            <a:schemeClr val="accent1">
              <a:lumMod val="100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sp>
        <p:nvSpPr>
          <p:cNvPr id="12" name="MH_Other_11"/>
          <p:cNvSpPr/>
          <p:nvPr/>
        </p:nvSpPr>
        <p:spPr bwMode="auto">
          <a:xfrm>
            <a:off x="5633043" y="3857627"/>
            <a:ext cx="612775" cy="612775"/>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sym typeface="Arial" panose="020B0604020202020204"/>
            </a:endParaRPr>
          </a:p>
        </p:txBody>
      </p:sp>
      <p:grpSp>
        <p:nvGrpSpPr>
          <p:cNvPr id="13" name="组合 12"/>
          <p:cNvGrpSpPr/>
          <p:nvPr/>
        </p:nvGrpSpPr>
        <p:grpSpPr>
          <a:xfrm>
            <a:off x="3911661" y="3988870"/>
            <a:ext cx="319833" cy="335482"/>
            <a:chOff x="3101547" y="1556719"/>
            <a:chExt cx="319833" cy="335482"/>
          </a:xfrm>
        </p:grpSpPr>
        <p:sp>
          <p:nvSpPr>
            <p:cNvPr id="14" name="Freeform 8"/>
            <p:cNvSpPr/>
            <p:nvPr/>
          </p:nvSpPr>
          <p:spPr bwMode="auto">
            <a:xfrm>
              <a:off x="3101547" y="1556719"/>
              <a:ext cx="319833" cy="182763"/>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solidFill>
              <a:schemeClr val="bg1"/>
            </a:solidFill>
            <a:ln w="6350">
              <a:noFill/>
              <a:prstDash val="solid"/>
              <a:round/>
            </a:ln>
          </p:spPr>
          <p:txBody>
            <a:bodyPr vert="horz" wrap="square" lIns="121904" tIns="60952" rIns="121904" bIns="60952" numCol="1" anchor="t" anchorCtr="0" compatLnSpc="1"/>
            <a:lstStyle/>
            <a:p>
              <a:pPr defTabSz="914400"/>
              <a:endParaRPr lang="zh-CN" altLang="en-US">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a:endParaRPr>
            </a:p>
          </p:txBody>
        </p:sp>
        <p:sp>
          <p:nvSpPr>
            <p:cNvPr id="15" name="Freeform 9"/>
            <p:cNvSpPr/>
            <p:nvPr/>
          </p:nvSpPr>
          <p:spPr bwMode="auto">
            <a:xfrm>
              <a:off x="3101547" y="1702553"/>
              <a:ext cx="319833" cy="116417"/>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solidFill>
              <a:schemeClr val="bg1"/>
            </a:solidFill>
            <a:ln w="6350">
              <a:noFill/>
              <a:prstDash val="solid"/>
              <a:round/>
            </a:ln>
          </p:spPr>
          <p:txBody>
            <a:bodyPr vert="horz" wrap="square" lIns="121904" tIns="60952" rIns="121904" bIns="60952" numCol="1" anchor="t" anchorCtr="0" compatLnSpc="1"/>
            <a:lstStyle/>
            <a:p>
              <a:pPr defTabSz="914400"/>
              <a:endParaRPr lang="zh-CN" altLang="en-US">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a:endParaRPr>
            </a:p>
          </p:txBody>
        </p:sp>
        <p:sp>
          <p:nvSpPr>
            <p:cNvPr id="16" name="Freeform 10"/>
            <p:cNvSpPr/>
            <p:nvPr/>
          </p:nvSpPr>
          <p:spPr bwMode="auto">
            <a:xfrm>
              <a:off x="3101547" y="1776409"/>
              <a:ext cx="319833" cy="115792"/>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solidFill>
              <a:schemeClr val="bg1"/>
            </a:solidFill>
            <a:ln w="6350">
              <a:noFill/>
              <a:prstDash val="solid"/>
              <a:round/>
            </a:ln>
          </p:spPr>
          <p:txBody>
            <a:bodyPr vert="horz" wrap="square" lIns="121904" tIns="60952" rIns="121904" bIns="60952" numCol="1" anchor="t" anchorCtr="0" compatLnSpc="1"/>
            <a:lstStyle/>
            <a:p>
              <a:pPr defTabSz="914400"/>
              <a:endParaRPr lang="zh-CN" altLang="en-US">
                <a:solidFill>
                  <a:schemeClr val="accent1">
                    <a:lumMod val="75000"/>
                  </a:schemeClr>
                </a:solidFill>
                <a:latin typeface="方正黑体简体" panose="02010601030101010101" pitchFamily="2" charset="-122"/>
                <a:ea typeface="方正黑体简体" panose="02010601030101010101" pitchFamily="2" charset="-122"/>
                <a:sym typeface="Arial" panose="020B0604020202020204"/>
              </a:endParaRPr>
            </a:p>
          </p:txBody>
        </p:sp>
      </p:grpSp>
      <p:sp>
        <p:nvSpPr>
          <p:cNvPr id="17" name="Freeform 492"/>
          <p:cNvSpPr>
            <a:spLocks noEditPoints="1"/>
          </p:cNvSpPr>
          <p:nvPr/>
        </p:nvSpPr>
        <p:spPr bwMode="auto">
          <a:xfrm>
            <a:off x="7609603" y="3882903"/>
            <a:ext cx="317890" cy="430962"/>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bg1">
              <a:lumMod val="95000"/>
            </a:schemeClr>
          </a:solidFill>
          <a:ln>
            <a:noFill/>
          </a:ln>
        </p:spPr>
        <p:txBody>
          <a:bodyPr lIns="162560" tIns="81280" rIns="162560" bIns="81280"/>
          <a:lstStyle/>
          <a:p>
            <a:pPr defTabSz="914400">
              <a:defRPr/>
            </a:pPr>
            <a:endParaRPr lang="zh-CN" altLang="en-US" sz="2535">
              <a:solidFill>
                <a:schemeClr val="accent1">
                  <a:lumMod val="75000"/>
                </a:schemeClr>
              </a:solidFill>
              <a:latin typeface="方正黑体简体" panose="02010601030101010101" pitchFamily="2" charset="-122"/>
              <a:ea typeface="方正黑体简体" panose="02010601030101010101" pitchFamily="2" charset="-122"/>
              <a:cs typeface="Arial" panose="020B0604020202020204" pitchFamily="34" charset="0"/>
              <a:sym typeface="Arial" panose="020B0604020202020204"/>
            </a:endParaRPr>
          </a:p>
        </p:txBody>
      </p:sp>
      <p:sp>
        <p:nvSpPr>
          <p:cNvPr id="18" name="Rectangle 493"/>
          <p:cNvSpPr>
            <a:spLocks noChangeArrowheads="1"/>
          </p:cNvSpPr>
          <p:nvPr/>
        </p:nvSpPr>
        <p:spPr bwMode="auto">
          <a:xfrm>
            <a:off x="7703476" y="4333066"/>
            <a:ext cx="132276" cy="36270"/>
          </a:xfrm>
          <a:prstGeom prst="rect">
            <a:avLst/>
          </a:prstGeom>
          <a:solidFill>
            <a:schemeClr val="bg1">
              <a:lumMod val="95000"/>
            </a:schemeClr>
          </a:solidFill>
          <a:ln>
            <a:noFill/>
          </a:ln>
        </p:spPr>
        <p:txBody>
          <a:bodyPr lIns="162560" tIns="81280" rIns="162560" bIns="81280"/>
          <a:lstStyle/>
          <a:p>
            <a:pPr defTabSz="914400">
              <a:defRPr/>
            </a:pPr>
            <a:endParaRPr lang="zh-CN" altLang="en-US" sz="2535">
              <a:solidFill>
                <a:schemeClr val="accent1">
                  <a:lumMod val="75000"/>
                </a:schemeClr>
              </a:solidFill>
              <a:latin typeface="方正黑体简体" panose="02010601030101010101" pitchFamily="2" charset="-122"/>
              <a:ea typeface="方正黑体简体" panose="02010601030101010101" pitchFamily="2" charset="-122"/>
              <a:cs typeface="Arial" panose="020B0604020202020204" pitchFamily="34" charset="0"/>
              <a:sym typeface="Arial" panose="020B0604020202020204"/>
            </a:endParaRPr>
          </a:p>
        </p:txBody>
      </p:sp>
      <p:sp>
        <p:nvSpPr>
          <p:cNvPr id="19" name="Rectangle 494"/>
          <p:cNvSpPr>
            <a:spLocks noChangeArrowheads="1"/>
          </p:cNvSpPr>
          <p:nvPr/>
        </p:nvSpPr>
        <p:spPr bwMode="auto">
          <a:xfrm>
            <a:off x="7737612" y="4386403"/>
            <a:ext cx="66139" cy="36270"/>
          </a:xfrm>
          <a:prstGeom prst="rect">
            <a:avLst/>
          </a:prstGeom>
          <a:solidFill>
            <a:schemeClr val="bg1">
              <a:lumMod val="95000"/>
            </a:schemeClr>
          </a:solidFill>
          <a:ln>
            <a:noFill/>
          </a:ln>
        </p:spPr>
        <p:txBody>
          <a:bodyPr lIns="162560" tIns="81280" rIns="162560" bIns="81280"/>
          <a:lstStyle/>
          <a:p>
            <a:pPr defTabSz="914400">
              <a:defRPr/>
            </a:pPr>
            <a:endParaRPr lang="zh-CN" altLang="en-US" sz="2535">
              <a:solidFill>
                <a:schemeClr val="accent1">
                  <a:lumMod val="75000"/>
                </a:schemeClr>
              </a:solidFill>
              <a:latin typeface="方正黑体简体" panose="02010601030101010101" pitchFamily="2" charset="-122"/>
              <a:ea typeface="方正黑体简体" panose="02010601030101010101" pitchFamily="2" charset="-122"/>
              <a:cs typeface="Arial" panose="020B0604020202020204" pitchFamily="34" charset="0"/>
              <a:sym typeface="Arial" panose="020B0604020202020204"/>
            </a:endParaRPr>
          </a:p>
        </p:txBody>
      </p:sp>
      <p:sp>
        <p:nvSpPr>
          <p:cNvPr id="21" name="iSlíďè"/>
          <p:cNvSpPr txBox="1"/>
          <p:nvPr/>
        </p:nvSpPr>
        <p:spPr bwMode="auto">
          <a:xfrm>
            <a:off x="2097070" y="5505486"/>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2000" b="1" i="0" u="none" strike="noStrike" kern="1200" cap="none" spc="0" normalizeH="0" baseline="0" noProof="0" dirty="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rPr>
              <a:t>调价单录入</a:t>
            </a:r>
          </a:p>
        </p:txBody>
      </p:sp>
      <p:sp>
        <p:nvSpPr>
          <p:cNvPr id="23" name="iSlíďè"/>
          <p:cNvSpPr txBox="1"/>
          <p:nvPr/>
        </p:nvSpPr>
        <p:spPr bwMode="auto">
          <a:xfrm>
            <a:off x="5014844" y="5510932"/>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2000" b="1" i="0" u="none" strike="noStrike" kern="1200" cap="none" spc="0" normalizeH="0" baseline="0" noProof="0" dirty="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rPr>
              <a:t>调价单审核</a:t>
            </a:r>
          </a:p>
        </p:txBody>
      </p:sp>
      <p:sp>
        <p:nvSpPr>
          <p:cNvPr id="25" name="iSlíďè"/>
          <p:cNvSpPr txBox="1"/>
          <p:nvPr/>
        </p:nvSpPr>
        <p:spPr bwMode="auto">
          <a:xfrm>
            <a:off x="7932618" y="5505452"/>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2000" b="1" i="0" u="none" strike="noStrike" kern="1200" cap="none" spc="0" normalizeH="0" baseline="0" noProof="0" dirty="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rPr>
              <a:t>调价单立即生效</a:t>
            </a:r>
          </a:p>
        </p:txBody>
      </p:sp>
      <p:sp>
        <p:nvSpPr>
          <p:cNvPr id="28" name="Rounded Rectangle 44"/>
          <p:cNvSpPr/>
          <p:nvPr/>
        </p:nvSpPr>
        <p:spPr>
          <a:xfrm>
            <a:off x="623392" y="1189986"/>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9" name="AutoShape 48"/>
          <p:cNvSpPr/>
          <p:nvPr/>
        </p:nvSpPr>
        <p:spPr bwMode="auto">
          <a:xfrm>
            <a:off x="813989" y="1365503"/>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0" name="TextBox 13"/>
          <p:cNvSpPr txBox="1"/>
          <p:nvPr/>
        </p:nvSpPr>
        <p:spPr>
          <a:xfrm>
            <a:off x="1487488" y="1273483"/>
            <a:ext cx="2100220" cy="442595"/>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1</a:t>
            </a: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a:t>
            </a:r>
            <a:r>
              <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调价管理</a:t>
            </a:r>
          </a:p>
        </p:txBody>
      </p:sp>
      <p:sp>
        <p:nvSpPr>
          <p:cNvPr id="31" name="文本框 30"/>
          <p:cNvSpPr txBox="1"/>
          <p:nvPr/>
        </p:nvSpPr>
        <p:spPr>
          <a:xfrm>
            <a:off x="1390967" y="1847108"/>
            <a:ext cx="2840527" cy="1337945"/>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1800" b="1" dirty="0">
                <a:solidFill>
                  <a:schemeClr val="accent1">
                    <a:lumMod val="75000"/>
                  </a:schemeClr>
                </a:solidFill>
              </a:rPr>
              <a:t>调售价</a:t>
            </a:r>
            <a:endParaRPr lang="en-US" altLang="zh-CN" sz="1800" b="1" dirty="0">
              <a:solidFill>
                <a:schemeClr val="accent1">
                  <a:lumMod val="75000"/>
                </a:schemeClr>
              </a:solidFill>
            </a:endParaRPr>
          </a:p>
          <a:p>
            <a:pPr marL="342900" indent="-342900">
              <a:lnSpc>
                <a:spcPct val="150000"/>
              </a:lnSpc>
              <a:buFont typeface="Wingdings" panose="05000000000000000000" pitchFamily="2" charset="2"/>
              <a:buChar char="ü"/>
            </a:pPr>
            <a:r>
              <a:rPr lang="zh-CN" altLang="en-US" sz="1800" b="1" dirty="0">
                <a:solidFill>
                  <a:schemeClr val="accent1">
                    <a:lumMod val="75000"/>
                  </a:schemeClr>
                </a:solidFill>
              </a:rPr>
              <a:t>第二天生效（</a:t>
            </a:r>
            <a:r>
              <a:rPr lang="en-US" altLang="zh-CN" sz="1800" b="1" dirty="0">
                <a:solidFill>
                  <a:schemeClr val="accent1">
                    <a:lumMod val="75000"/>
                  </a:schemeClr>
                </a:solidFill>
              </a:rPr>
              <a:t>00:00</a:t>
            </a:r>
            <a:r>
              <a:rPr lang="zh-CN" altLang="en-US" sz="1800" b="1" dirty="0">
                <a:solidFill>
                  <a:schemeClr val="accent1">
                    <a:lumMod val="75000"/>
                  </a:schemeClr>
                </a:solidFill>
              </a:rPr>
              <a:t>）</a:t>
            </a:r>
            <a:endParaRPr lang="en-US" altLang="zh-CN" sz="1800" b="1" dirty="0">
              <a:solidFill>
                <a:schemeClr val="accent1">
                  <a:lumMod val="75000"/>
                </a:schemeClr>
              </a:solidFill>
            </a:endParaRPr>
          </a:p>
          <a:p>
            <a:pPr marL="342900" indent="-342900">
              <a:lnSpc>
                <a:spcPct val="150000"/>
              </a:lnSpc>
              <a:buFont typeface="Wingdings" panose="05000000000000000000" pitchFamily="2" charset="2"/>
              <a:buChar char="ü"/>
            </a:pPr>
            <a:r>
              <a:rPr lang="zh-CN" altLang="en-US" sz="1800" b="1" dirty="0">
                <a:solidFill>
                  <a:schemeClr val="accent1">
                    <a:lumMod val="75000"/>
                  </a:schemeClr>
                </a:solidFill>
              </a:rPr>
              <a:t>可操作立即生效</a:t>
            </a:r>
          </a:p>
        </p:txBody>
      </p:sp>
      <p:sp>
        <p:nvSpPr>
          <p:cNvPr id="32" name="文本框 31"/>
          <p:cNvSpPr txBox="1"/>
          <p:nvPr/>
        </p:nvSpPr>
        <p:spPr>
          <a:xfrm>
            <a:off x="5079958" y="6188283"/>
            <a:ext cx="1521960" cy="553085"/>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rPr>
              <a:t>价格不变化</a:t>
            </a:r>
          </a:p>
        </p:txBody>
      </p:sp>
      <p:sp>
        <p:nvSpPr>
          <p:cNvPr id="33" name="文本框 32"/>
          <p:cNvSpPr txBox="1"/>
          <p:nvPr/>
        </p:nvSpPr>
        <p:spPr>
          <a:xfrm>
            <a:off x="8264483" y="6188283"/>
            <a:ext cx="1521960" cy="553085"/>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rPr>
              <a:t> 价格生效</a:t>
            </a:r>
          </a:p>
        </p:txBody>
      </p:sp>
      <p:sp>
        <p:nvSpPr>
          <p:cNvPr id="36" name="文本框 35"/>
          <p:cNvSpPr txBox="1"/>
          <p:nvPr/>
        </p:nvSpPr>
        <p:spPr>
          <a:xfrm>
            <a:off x="5221835" y="1655447"/>
            <a:ext cx="5031553"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b="1" dirty="0">
                <a:solidFill>
                  <a:srgbClr val="FF0000"/>
                </a:solidFill>
              </a:rPr>
              <a:t> </a:t>
            </a:r>
            <a:r>
              <a:rPr lang="zh-CN" altLang="en-US" sz="2000" b="1" dirty="0" smtClean="0">
                <a:solidFill>
                  <a:srgbClr val="FF0000"/>
                </a:solidFill>
              </a:rPr>
              <a:t>可按照批次调价</a:t>
            </a:r>
            <a:endParaRPr lang="en-US" altLang="zh-CN" sz="2000" b="1" dirty="0" smtClean="0">
              <a:solidFill>
                <a:srgbClr val="FF0000"/>
              </a:solidFill>
            </a:endParaRPr>
          </a:p>
          <a:p>
            <a:pPr marL="342900" indent="-342900">
              <a:lnSpc>
                <a:spcPct val="150000"/>
              </a:lnSpc>
              <a:buFont typeface="Wingdings" panose="05000000000000000000" pitchFamily="2" charset="2"/>
              <a:buChar char="p"/>
            </a:pPr>
            <a:r>
              <a:rPr lang="zh-CN" altLang="en-US" sz="2000" b="1" dirty="0" smtClean="0">
                <a:solidFill>
                  <a:srgbClr val="FF0000"/>
                </a:solidFill>
              </a:rPr>
              <a:t>一天只有一个价格，新增药品填写售价后再调售价，将不允许立即生效</a:t>
            </a:r>
            <a:endParaRPr lang="zh-CN" altLang="en-US" sz="20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1308596" y="5274510"/>
            <a:ext cx="9395916" cy="1471465"/>
          </a:xfrm>
          <a:prstGeom prst="rect">
            <a:avLst/>
          </a:prstGeom>
          <a:ln>
            <a:noFill/>
          </a:ln>
          <a:effectLst>
            <a:outerShdw blurRad="292100" dist="139700" dir="2700000" algn="tl" rotWithShape="0">
              <a:srgbClr val="333333">
                <a:alpha val="65000"/>
              </a:srgbClr>
            </a:outerShdw>
          </a:effectLst>
        </p:spPr>
      </p:pic>
      <p:pic>
        <p:nvPicPr>
          <p:cNvPr id="26" name="图片 25"/>
          <p:cNvPicPr>
            <a:picLocks noChangeAspect="1"/>
          </p:cNvPicPr>
          <p:nvPr/>
        </p:nvPicPr>
        <p:blipFill>
          <a:blip r:embed="rId4"/>
          <a:stretch>
            <a:fillRect/>
          </a:stretch>
        </p:blipFill>
        <p:spPr>
          <a:xfrm>
            <a:off x="1372016" y="1435286"/>
            <a:ext cx="9365792" cy="1493649"/>
          </a:xfrm>
          <a:prstGeom prst="rect">
            <a:avLst/>
          </a:prstGeom>
          <a:ln>
            <a:noFill/>
          </a:ln>
          <a:effectLst>
            <a:outerShdw blurRad="292100" dist="139700" dir="2700000" algn="tl" rotWithShape="0">
              <a:srgbClr val="333333">
                <a:alpha val="65000"/>
              </a:srgbClr>
            </a:outerShdw>
          </a:effectLst>
        </p:spPr>
      </p:pic>
      <p:pic>
        <p:nvPicPr>
          <p:cNvPr id="27" name="图片 26"/>
          <p:cNvPicPr>
            <a:picLocks noChangeAspect="1"/>
          </p:cNvPicPr>
          <p:nvPr/>
        </p:nvPicPr>
        <p:blipFill>
          <a:blip r:embed="rId5"/>
          <a:stretch>
            <a:fillRect/>
          </a:stretch>
        </p:blipFill>
        <p:spPr>
          <a:xfrm>
            <a:off x="1349154" y="3212976"/>
            <a:ext cx="9388654" cy="1493649"/>
          </a:xfrm>
          <a:prstGeom prst="rect">
            <a:avLst/>
          </a:prstGeom>
          <a:ln>
            <a:noFill/>
          </a:ln>
          <a:effectLst>
            <a:outerShdw blurRad="292100" dist="139700" dir="2700000" algn="tl" rotWithShape="0">
              <a:srgbClr val="333333">
                <a:alpha val="65000"/>
              </a:srgbClr>
            </a:outerShdw>
          </a:effectLst>
        </p:spPr>
      </p:pic>
      <p:sp>
        <p:nvSpPr>
          <p:cNvPr id="37" name="文本占位符 1"/>
          <p:cNvSpPr>
            <a:spLocks noGrp="1"/>
          </p:cNvSpPr>
          <p:nvPr/>
        </p:nvSpPr>
        <p:spPr>
          <a:xfrm>
            <a:off x="1069073" y="486392"/>
            <a:ext cx="3067008"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5 </a:t>
            </a:r>
            <a:r>
              <a:rPr lang="zh-CN" altLang="en-US" sz="2400" dirty="0" smtClean="0">
                <a:solidFill>
                  <a:schemeClr val="accent1">
                    <a:lumMod val="75000"/>
                  </a:schemeClr>
                </a:solidFill>
                <a:latin typeface="+mj-ea"/>
                <a:ea typeface="+mj-ea"/>
              </a:rPr>
              <a:t>调价操作流程</a:t>
            </a:r>
            <a:endParaRPr lang="zh-CN" altLang="en-US" sz="2400" dirty="0">
              <a:solidFill>
                <a:schemeClr val="accent1">
                  <a:lumMod val="75000"/>
                </a:schemeClr>
              </a:solidFill>
              <a:latin typeface="+mj-ea"/>
              <a:ea typeface="+mj-ea"/>
            </a:endParaRPr>
          </a:p>
        </p:txBody>
      </p:sp>
    </p:spTree>
    <p:extLst>
      <p:ext uri="{BB962C8B-B14F-4D97-AF65-F5344CB8AC3E}">
        <p14:creationId xmlns:p14="http://schemas.microsoft.com/office/powerpoint/2010/main" val="21540545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44"/>
          <p:cNvSpPr/>
          <p:nvPr/>
        </p:nvSpPr>
        <p:spPr>
          <a:xfrm>
            <a:off x="623392" y="98072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9" name="AutoShape 48"/>
          <p:cNvSpPr/>
          <p:nvPr/>
        </p:nvSpPr>
        <p:spPr bwMode="auto">
          <a:xfrm>
            <a:off x="813989" y="115624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0" name="TextBox 13"/>
          <p:cNvSpPr txBox="1"/>
          <p:nvPr/>
        </p:nvSpPr>
        <p:spPr>
          <a:xfrm>
            <a:off x="1487488" y="1064225"/>
            <a:ext cx="2100220"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配置</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3" name="图片 2"/>
          <p:cNvPicPr>
            <a:picLocks noChangeAspect="1"/>
          </p:cNvPicPr>
          <p:nvPr/>
        </p:nvPicPr>
        <p:blipFill>
          <a:blip r:embed="rId3"/>
          <a:stretch>
            <a:fillRect/>
          </a:stretch>
        </p:blipFill>
        <p:spPr>
          <a:xfrm>
            <a:off x="941531" y="1844824"/>
            <a:ext cx="10463167" cy="3139712"/>
          </a:xfrm>
          <a:prstGeom prst="rect">
            <a:avLst/>
          </a:prstGeom>
          <a:ln>
            <a:noFill/>
          </a:ln>
          <a:effectLst>
            <a:outerShdw blurRad="292100" dist="139700" dir="2700000" algn="tl" rotWithShape="0">
              <a:srgbClr val="333333">
                <a:alpha val="65000"/>
              </a:srgbClr>
            </a:outerShdw>
          </a:effectLst>
        </p:spPr>
      </p:pic>
      <p:sp>
        <p:nvSpPr>
          <p:cNvPr id="10" name="文本占位符 1"/>
          <p:cNvSpPr>
            <a:spLocks noGrp="1"/>
          </p:cNvSpPr>
          <p:nvPr/>
        </p:nvSpPr>
        <p:spPr>
          <a:xfrm>
            <a:off x="1069073" y="486392"/>
            <a:ext cx="3067008"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5 </a:t>
            </a:r>
            <a:r>
              <a:rPr lang="zh-CN" altLang="en-US" sz="2400" dirty="0" smtClean="0">
                <a:solidFill>
                  <a:schemeClr val="accent1">
                    <a:lumMod val="75000"/>
                  </a:schemeClr>
                </a:solidFill>
                <a:latin typeface="+mj-ea"/>
                <a:ea typeface="+mj-ea"/>
              </a:rPr>
              <a:t>调价</a:t>
            </a:r>
            <a:endParaRPr lang="zh-CN" altLang="en-US" sz="2400" dirty="0">
              <a:solidFill>
                <a:schemeClr val="accent1">
                  <a:lumMod val="75000"/>
                </a:schemeClr>
              </a:solidFill>
              <a:latin typeface="+mj-ea"/>
              <a:ea typeface="+mj-ea"/>
            </a:endParaRPr>
          </a:p>
        </p:txBody>
      </p:sp>
    </p:spTree>
    <p:extLst>
      <p:ext uri="{BB962C8B-B14F-4D97-AF65-F5344CB8AC3E}">
        <p14:creationId xmlns:p14="http://schemas.microsoft.com/office/powerpoint/2010/main" val="23944627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6 </a:t>
            </a:r>
            <a:r>
              <a:rPr lang="zh-CN" altLang="en-US" sz="2400" dirty="0" smtClean="0">
                <a:solidFill>
                  <a:schemeClr val="accent1">
                    <a:lumMod val="75000"/>
                  </a:schemeClr>
                </a:solidFill>
                <a:latin typeface="+mj-ea"/>
                <a:ea typeface="+mj-ea"/>
              </a:rPr>
              <a:t>采购、订单入库</a:t>
            </a:r>
            <a:endParaRPr lang="zh-CN" altLang="en-US" sz="2400" dirty="0">
              <a:solidFill>
                <a:schemeClr val="accent1">
                  <a:lumMod val="75000"/>
                </a:schemeClr>
              </a:solidFill>
              <a:latin typeface="+mj-ea"/>
              <a:ea typeface="+mj-ea"/>
            </a:endParaRPr>
          </a:p>
        </p:txBody>
      </p:sp>
      <p:grpSp>
        <p:nvGrpSpPr>
          <p:cNvPr id="11" name="组合 10"/>
          <p:cNvGrpSpPr/>
          <p:nvPr/>
        </p:nvGrpSpPr>
        <p:grpSpPr>
          <a:xfrm>
            <a:off x="1353958" y="1876097"/>
            <a:ext cx="4070873" cy="3989815"/>
            <a:chOff x="1894605" y="1651687"/>
            <a:chExt cx="4434537" cy="4346240"/>
          </a:xfrm>
          <a:solidFill>
            <a:srgbClr val="DE5850"/>
          </a:solidFill>
        </p:grpSpPr>
        <p:sp>
          <p:nvSpPr>
            <p:cNvPr id="14" name="任意多边形 6"/>
            <p:cNvSpPr/>
            <p:nvPr/>
          </p:nvSpPr>
          <p:spPr>
            <a:xfrm>
              <a:off x="2848712" y="1989044"/>
              <a:ext cx="1209696" cy="1639905"/>
            </a:xfrm>
            <a:custGeom>
              <a:avLst/>
              <a:gdLst>
                <a:gd name="connsiteX0" fmla="*/ 1803400 w 1803400"/>
                <a:gd name="connsiteY0" fmla="*/ 0 h 2444750"/>
                <a:gd name="connsiteX1" fmla="*/ 1676400 w 1803400"/>
                <a:gd name="connsiteY1" fmla="*/ 1047750 h 2444750"/>
                <a:gd name="connsiteX2" fmla="*/ 1555750 w 1803400"/>
                <a:gd name="connsiteY2" fmla="*/ 895350 h 2444750"/>
                <a:gd name="connsiteX3" fmla="*/ 0 w 1803400"/>
                <a:gd name="connsiteY3" fmla="*/ 2444750 h 2444750"/>
                <a:gd name="connsiteX4" fmla="*/ 12700 w 1803400"/>
                <a:gd name="connsiteY4" fmla="*/ 1181100 h 2444750"/>
                <a:gd name="connsiteX5" fmla="*/ 908050 w 1803400"/>
                <a:gd name="connsiteY5" fmla="*/ 273050 h 2444750"/>
                <a:gd name="connsiteX6" fmla="*/ 787400 w 1803400"/>
                <a:gd name="connsiteY6" fmla="*/ 133350 h 2444750"/>
                <a:gd name="connsiteX7" fmla="*/ 1803400 w 1803400"/>
                <a:gd name="connsiteY7" fmla="*/ 0 h 24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400" h="2444750">
                  <a:moveTo>
                    <a:pt x="1803400" y="0"/>
                  </a:moveTo>
                  <a:lnTo>
                    <a:pt x="1676400" y="1047750"/>
                  </a:lnTo>
                  <a:lnTo>
                    <a:pt x="1555750" y="895350"/>
                  </a:lnTo>
                  <a:lnTo>
                    <a:pt x="0" y="2444750"/>
                  </a:lnTo>
                  <a:lnTo>
                    <a:pt x="12700" y="1181100"/>
                  </a:lnTo>
                  <a:lnTo>
                    <a:pt x="908050" y="273050"/>
                  </a:lnTo>
                  <a:lnTo>
                    <a:pt x="787400" y="133350"/>
                  </a:lnTo>
                  <a:lnTo>
                    <a:pt x="18034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15" name="任意多边形 8"/>
            <p:cNvSpPr/>
            <p:nvPr/>
          </p:nvSpPr>
          <p:spPr>
            <a:xfrm rot="5400000">
              <a:off x="4430525" y="2359913"/>
              <a:ext cx="1209696" cy="1639905"/>
            </a:xfrm>
            <a:custGeom>
              <a:avLst/>
              <a:gdLst>
                <a:gd name="connsiteX0" fmla="*/ 1803400 w 1803400"/>
                <a:gd name="connsiteY0" fmla="*/ 0 h 2444750"/>
                <a:gd name="connsiteX1" fmla="*/ 1676400 w 1803400"/>
                <a:gd name="connsiteY1" fmla="*/ 1047750 h 2444750"/>
                <a:gd name="connsiteX2" fmla="*/ 1555750 w 1803400"/>
                <a:gd name="connsiteY2" fmla="*/ 895350 h 2444750"/>
                <a:gd name="connsiteX3" fmla="*/ 0 w 1803400"/>
                <a:gd name="connsiteY3" fmla="*/ 2444750 h 2444750"/>
                <a:gd name="connsiteX4" fmla="*/ 12700 w 1803400"/>
                <a:gd name="connsiteY4" fmla="*/ 1181100 h 2444750"/>
                <a:gd name="connsiteX5" fmla="*/ 908050 w 1803400"/>
                <a:gd name="connsiteY5" fmla="*/ 273050 h 2444750"/>
                <a:gd name="connsiteX6" fmla="*/ 787400 w 1803400"/>
                <a:gd name="connsiteY6" fmla="*/ 133350 h 2444750"/>
                <a:gd name="connsiteX7" fmla="*/ 1803400 w 1803400"/>
                <a:gd name="connsiteY7" fmla="*/ 0 h 24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400" h="2444750">
                  <a:moveTo>
                    <a:pt x="1803400" y="0"/>
                  </a:moveTo>
                  <a:lnTo>
                    <a:pt x="1676400" y="1047750"/>
                  </a:lnTo>
                  <a:lnTo>
                    <a:pt x="1555750" y="895350"/>
                  </a:lnTo>
                  <a:lnTo>
                    <a:pt x="0" y="2444750"/>
                  </a:lnTo>
                  <a:lnTo>
                    <a:pt x="12700" y="1181100"/>
                  </a:lnTo>
                  <a:lnTo>
                    <a:pt x="908050" y="273050"/>
                  </a:lnTo>
                  <a:lnTo>
                    <a:pt x="787400" y="133350"/>
                  </a:lnTo>
                  <a:lnTo>
                    <a:pt x="18034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18" name="任意多边形 9"/>
            <p:cNvSpPr/>
            <p:nvPr/>
          </p:nvSpPr>
          <p:spPr>
            <a:xfrm rot="10800000">
              <a:off x="4048428" y="3959647"/>
              <a:ext cx="1209696" cy="1639905"/>
            </a:xfrm>
            <a:custGeom>
              <a:avLst/>
              <a:gdLst>
                <a:gd name="connsiteX0" fmla="*/ 1803400 w 1803400"/>
                <a:gd name="connsiteY0" fmla="*/ 0 h 2444750"/>
                <a:gd name="connsiteX1" fmla="*/ 1676400 w 1803400"/>
                <a:gd name="connsiteY1" fmla="*/ 1047750 h 2444750"/>
                <a:gd name="connsiteX2" fmla="*/ 1555750 w 1803400"/>
                <a:gd name="connsiteY2" fmla="*/ 895350 h 2444750"/>
                <a:gd name="connsiteX3" fmla="*/ 0 w 1803400"/>
                <a:gd name="connsiteY3" fmla="*/ 2444750 h 2444750"/>
                <a:gd name="connsiteX4" fmla="*/ 12700 w 1803400"/>
                <a:gd name="connsiteY4" fmla="*/ 1181100 h 2444750"/>
                <a:gd name="connsiteX5" fmla="*/ 908050 w 1803400"/>
                <a:gd name="connsiteY5" fmla="*/ 273050 h 2444750"/>
                <a:gd name="connsiteX6" fmla="*/ 787400 w 1803400"/>
                <a:gd name="connsiteY6" fmla="*/ 133350 h 2444750"/>
                <a:gd name="connsiteX7" fmla="*/ 1803400 w 1803400"/>
                <a:gd name="connsiteY7" fmla="*/ 0 h 24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400" h="2444750">
                  <a:moveTo>
                    <a:pt x="1803400" y="0"/>
                  </a:moveTo>
                  <a:lnTo>
                    <a:pt x="1676400" y="1047750"/>
                  </a:lnTo>
                  <a:lnTo>
                    <a:pt x="1555750" y="895350"/>
                  </a:lnTo>
                  <a:lnTo>
                    <a:pt x="0" y="2444750"/>
                  </a:lnTo>
                  <a:lnTo>
                    <a:pt x="12700" y="1181100"/>
                  </a:lnTo>
                  <a:lnTo>
                    <a:pt x="908050" y="273050"/>
                  </a:lnTo>
                  <a:lnTo>
                    <a:pt x="787400" y="133350"/>
                  </a:lnTo>
                  <a:lnTo>
                    <a:pt x="18034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19" name="任意多边形 10"/>
            <p:cNvSpPr/>
            <p:nvPr/>
          </p:nvSpPr>
          <p:spPr>
            <a:xfrm rot="16200000">
              <a:off x="2470430" y="3569610"/>
              <a:ext cx="1209696" cy="1639905"/>
            </a:xfrm>
            <a:custGeom>
              <a:avLst/>
              <a:gdLst>
                <a:gd name="connsiteX0" fmla="*/ 1803400 w 1803400"/>
                <a:gd name="connsiteY0" fmla="*/ 0 h 2444750"/>
                <a:gd name="connsiteX1" fmla="*/ 1676400 w 1803400"/>
                <a:gd name="connsiteY1" fmla="*/ 1047750 h 2444750"/>
                <a:gd name="connsiteX2" fmla="*/ 1555750 w 1803400"/>
                <a:gd name="connsiteY2" fmla="*/ 895350 h 2444750"/>
                <a:gd name="connsiteX3" fmla="*/ 0 w 1803400"/>
                <a:gd name="connsiteY3" fmla="*/ 2444750 h 2444750"/>
                <a:gd name="connsiteX4" fmla="*/ 12700 w 1803400"/>
                <a:gd name="connsiteY4" fmla="*/ 1181100 h 2444750"/>
                <a:gd name="connsiteX5" fmla="*/ 908050 w 1803400"/>
                <a:gd name="connsiteY5" fmla="*/ 273050 h 2444750"/>
                <a:gd name="connsiteX6" fmla="*/ 787400 w 1803400"/>
                <a:gd name="connsiteY6" fmla="*/ 133350 h 2444750"/>
                <a:gd name="connsiteX7" fmla="*/ 1803400 w 1803400"/>
                <a:gd name="connsiteY7" fmla="*/ 0 h 24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400" h="2444750">
                  <a:moveTo>
                    <a:pt x="1803400" y="0"/>
                  </a:moveTo>
                  <a:lnTo>
                    <a:pt x="1676400" y="1047750"/>
                  </a:lnTo>
                  <a:lnTo>
                    <a:pt x="1555750" y="895350"/>
                  </a:lnTo>
                  <a:lnTo>
                    <a:pt x="0" y="2444750"/>
                  </a:lnTo>
                  <a:lnTo>
                    <a:pt x="12700" y="1181100"/>
                  </a:lnTo>
                  <a:lnTo>
                    <a:pt x="908050" y="273050"/>
                  </a:lnTo>
                  <a:lnTo>
                    <a:pt x="787400" y="133350"/>
                  </a:lnTo>
                  <a:lnTo>
                    <a:pt x="18034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20" name="文本框 19"/>
            <p:cNvSpPr txBox="1"/>
            <p:nvPr/>
          </p:nvSpPr>
          <p:spPr>
            <a:xfrm>
              <a:off x="1894605" y="2821056"/>
              <a:ext cx="1039100" cy="1005441"/>
            </a:xfrm>
            <a:prstGeom prst="rect">
              <a:avLst/>
            </a:prstGeom>
            <a:noFill/>
          </p:spPr>
          <p:txBody>
            <a:bodyPr wrap="none" rtlCol="0">
              <a:spAutoFit/>
            </a:bodyPr>
            <a:lstStyle/>
            <a:p>
              <a:r>
                <a:rPr lang="en-US" altLang="zh-CN" sz="5400" b="1" dirty="0">
                  <a:solidFill>
                    <a:schemeClr val="accent1">
                      <a:lumMod val="75000"/>
                    </a:schemeClr>
                  </a:solidFill>
                  <a:latin typeface="方正黑体简体" panose="02010601030101010101" pitchFamily="2" charset="-122"/>
                  <a:ea typeface="方正黑体简体" panose="02010601030101010101" pitchFamily="2" charset="-122"/>
                </a:rPr>
                <a:t>01</a:t>
              </a:r>
            </a:p>
          </p:txBody>
        </p:sp>
        <p:sp>
          <p:nvSpPr>
            <p:cNvPr id="22" name="文本框 21"/>
            <p:cNvSpPr txBox="1"/>
            <p:nvPr/>
          </p:nvSpPr>
          <p:spPr>
            <a:xfrm>
              <a:off x="4176221" y="1651687"/>
              <a:ext cx="1039100" cy="1005441"/>
            </a:xfrm>
            <a:prstGeom prst="rect">
              <a:avLst/>
            </a:prstGeom>
            <a:noFill/>
          </p:spPr>
          <p:txBody>
            <a:bodyPr wrap="none" rtlCol="0">
              <a:spAutoFit/>
            </a:bodyPr>
            <a:lstStyle/>
            <a:p>
              <a:r>
                <a:rPr lang="en-US" altLang="zh-CN" sz="5400" b="1" dirty="0">
                  <a:solidFill>
                    <a:schemeClr val="accent1">
                      <a:lumMod val="75000"/>
                    </a:schemeClr>
                  </a:solidFill>
                  <a:latin typeface="方正黑体简体" panose="02010601030101010101" pitchFamily="2" charset="-122"/>
                  <a:ea typeface="方正黑体简体" panose="02010601030101010101" pitchFamily="2" charset="-122"/>
                </a:rPr>
                <a:t>02</a:t>
              </a:r>
            </a:p>
          </p:txBody>
        </p:sp>
        <p:sp>
          <p:nvSpPr>
            <p:cNvPr id="23" name="文本框 22"/>
            <p:cNvSpPr txBox="1"/>
            <p:nvPr/>
          </p:nvSpPr>
          <p:spPr>
            <a:xfrm>
              <a:off x="5290042" y="3927897"/>
              <a:ext cx="1039100" cy="1005441"/>
            </a:xfrm>
            <a:prstGeom prst="rect">
              <a:avLst/>
            </a:prstGeom>
            <a:noFill/>
          </p:spPr>
          <p:txBody>
            <a:bodyPr wrap="none" rtlCol="0">
              <a:spAutoFit/>
            </a:bodyPr>
            <a:lstStyle/>
            <a:p>
              <a:r>
                <a:rPr lang="en-US" altLang="zh-CN" sz="5400" b="1" dirty="0">
                  <a:solidFill>
                    <a:schemeClr val="accent1">
                      <a:lumMod val="75000"/>
                    </a:schemeClr>
                  </a:solidFill>
                  <a:latin typeface="方正黑体简体" panose="02010601030101010101" pitchFamily="2" charset="-122"/>
                  <a:ea typeface="方正黑体简体" panose="02010601030101010101" pitchFamily="2" charset="-122"/>
                </a:rPr>
                <a:t>03</a:t>
              </a:r>
            </a:p>
          </p:txBody>
        </p:sp>
        <p:sp>
          <p:nvSpPr>
            <p:cNvPr id="25" name="文本框 24"/>
            <p:cNvSpPr txBox="1"/>
            <p:nvPr/>
          </p:nvSpPr>
          <p:spPr>
            <a:xfrm>
              <a:off x="3017722" y="4992486"/>
              <a:ext cx="1039100" cy="1005441"/>
            </a:xfrm>
            <a:prstGeom prst="rect">
              <a:avLst/>
            </a:prstGeom>
            <a:noFill/>
          </p:spPr>
          <p:txBody>
            <a:bodyPr wrap="none" rtlCol="0">
              <a:spAutoFit/>
            </a:bodyPr>
            <a:lstStyle/>
            <a:p>
              <a:r>
                <a:rPr lang="en-US" altLang="zh-CN" sz="5400" b="1" dirty="0">
                  <a:solidFill>
                    <a:schemeClr val="accent1">
                      <a:lumMod val="75000"/>
                    </a:schemeClr>
                  </a:solidFill>
                  <a:latin typeface="方正黑体简体" panose="02010601030101010101" pitchFamily="2" charset="-122"/>
                  <a:ea typeface="方正黑体简体" panose="02010601030101010101" pitchFamily="2" charset="-122"/>
                </a:rPr>
                <a:t>04</a:t>
              </a:r>
            </a:p>
          </p:txBody>
        </p:sp>
        <p:sp>
          <p:nvSpPr>
            <p:cNvPr id="26" name="Freeform 6"/>
            <p:cNvSpPr>
              <a:spLocks noEditPoints="1"/>
            </p:cNvSpPr>
            <p:nvPr/>
          </p:nvSpPr>
          <p:spPr bwMode="auto">
            <a:xfrm>
              <a:off x="3624226" y="3354958"/>
              <a:ext cx="868363" cy="855662"/>
            </a:xfrm>
            <a:custGeom>
              <a:avLst/>
              <a:gdLst>
                <a:gd name="T0" fmla="*/ 3250 w 3829"/>
                <a:gd name="T1" fmla="*/ 3193 h 3774"/>
                <a:gd name="T2" fmla="*/ 3139 w 3829"/>
                <a:gd name="T3" fmla="*/ 3273 h 3774"/>
                <a:gd name="T4" fmla="*/ 3187 w 3829"/>
                <a:gd name="T5" fmla="*/ 3032 h 3774"/>
                <a:gd name="T6" fmla="*/ 3187 w 3829"/>
                <a:gd name="T7" fmla="*/ 3588 h 3774"/>
                <a:gd name="T8" fmla="*/ 3693 w 3829"/>
                <a:gd name="T9" fmla="*/ 3359 h 3774"/>
                <a:gd name="T10" fmla="*/ 463 w 3829"/>
                <a:gd name="T11" fmla="*/ 2946 h 3774"/>
                <a:gd name="T12" fmla="*/ 310 w 3829"/>
                <a:gd name="T13" fmla="*/ 3113 h 3774"/>
                <a:gd name="T14" fmla="*/ 256 w 3829"/>
                <a:gd name="T15" fmla="*/ 3071 h 3774"/>
                <a:gd name="T16" fmla="*/ 212 w 3829"/>
                <a:gd name="T17" fmla="*/ 2961 h 3774"/>
                <a:gd name="T18" fmla="*/ 367 w 3829"/>
                <a:gd name="T19" fmla="*/ 3495 h 3774"/>
                <a:gd name="T20" fmla="*/ 789 w 3829"/>
                <a:gd name="T21" fmla="*/ 3128 h 3774"/>
                <a:gd name="T22" fmla="*/ 1440 w 3829"/>
                <a:gd name="T23" fmla="*/ 1965 h 3774"/>
                <a:gd name="T24" fmla="*/ 1911 w 3829"/>
                <a:gd name="T25" fmla="*/ 2401 h 3774"/>
                <a:gd name="T26" fmla="*/ 1566 w 3829"/>
                <a:gd name="T27" fmla="*/ 2309 h 3774"/>
                <a:gd name="T28" fmla="*/ 3381 w 3829"/>
                <a:gd name="T29" fmla="*/ 1426 h 3774"/>
                <a:gd name="T30" fmla="*/ 3205 w 3829"/>
                <a:gd name="T31" fmla="*/ 1622 h 3774"/>
                <a:gd name="T32" fmla="*/ 3180 w 3829"/>
                <a:gd name="T33" fmla="*/ 1518 h 3774"/>
                <a:gd name="T34" fmla="*/ 3090 w 3829"/>
                <a:gd name="T35" fmla="*/ 1475 h 3774"/>
                <a:gd name="T36" fmla="*/ 3318 w 3829"/>
                <a:gd name="T37" fmla="*/ 1982 h 3774"/>
                <a:gd name="T38" fmla="*/ 3683 w 3829"/>
                <a:gd name="T39" fmla="*/ 1559 h 3774"/>
                <a:gd name="T40" fmla="*/ 1669 w 3829"/>
                <a:gd name="T41" fmla="*/ 1377 h 3774"/>
                <a:gd name="T42" fmla="*/ 1351 w 3829"/>
                <a:gd name="T43" fmla="*/ 2109 h 3774"/>
                <a:gd name="T44" fmla="*/ 2042 w 3829"/>
                <a:gd name="T45" fmla="*/ 2502 h 3774"/>
                <a:gd name="T46" fmla="*/ 2505 w 3829"/>
                <a:gd name="T47" fmla="*/ 1856 h 3774"/>
                <a:gd name="T48" fmla="*/ 1915 w 3829"/>
                <a:gd name="T49" fmla="*/ 1324 h 3774"/>
                <a:gd name="T50" fmla="*/ 346 w 3829"/>
                <a:gd name="T51" fmla="*/ 876 h 3774"/>
                <a:gd name="T52" fmla="*/ 234 w 3829"/>
                <a:gd name="T53" fmla="*/ 956 h 3774"/>
                <a:gd name="T54" fmla="*/ 282 w 3829"/>
                <a:gd name="T55" fmla="*/ 715 h 3774"/>
                <a:gd name="T56" fmla="*/ 282 w 3829"/>
                <a:gd name="T57" fmla="*/ 1271 h 3774"/>
                <a:gd name="T58" fmla="*/ 789 w 3829"/>
                <a:gd name="T59" fmla="*/ 1042 h 3774"/>
                <a:gd name="T60" fmla="*/ 1916 w 3829"/>
                <a:gd name="T61" fmla="*/ 233 h 3774"/>
                <a:gd name="T62" fmla="*/ 1763 w 3829"/>
                <a:gd name="T63" fmla="*/ 399 h 3774"/>
                <a:gd name="T64" fmla="*/ 1709 w 3829"/>
                <a:gd name="T65" fmla="*/ 357 h 3774"/>
                <a:gd name="T66" fmla="*/ 1665 w 3829"/>
                <a:gd name="T67" fmla="*/ 246 h 3774"/>
                <a:gd name="T68" fmla="*/ 1819 w 3829"/>
                <a:gd name="T69" fmla="*/ 780 h 3774"/>
                <a:gd name="T70" fmla="*/ 2241 w 3829"/>
                <a:gd name="T71" fmla="*/ 415 h 3774"/>
                <a:gd name="T72" fmla="*/ 2082 w 3829"/>
                <a:gd name="T73" fmla="*/ 31 h 3774"/>
                <a:gd name="T74" fmla="*/ 2324 w 3829"/>
                <a:gd name="T75" fmla="*/ 679 h 3774"/>
                <a:gd name="T76" fmla="*/ 2299 w 3829"/>
                <a:gd name="T77" fmla="*/ 1303 h 3774"/>
                <a:gd name="T78" fmla="*/ 2959 w 3829"/>
                <a:gd name="T79" fmla="*/ 1438 h 3774"/>
                <a:gd name="T80" fmla="*/ 3631 w 3829"/>
                <a:gd name="T81" fmla="*/ 1275 h 3774"/>
                <a:gd name="T82" fmla="*/ 3712 w 3829"/>
                <a:gd name="T83" fmla="*/ 1963 h 3774"/>
                <a:gd name="T84" fmla="*/ 3037 w 3829"/>
                <a:gd name="T85" fmla="*/ 1978 h 3774"/>
                <a:gd name="T86" fmla="*/ 2483 w 3829"/>
                <a:gd name="T87" fmla="*/ 2372 h 3774"/>
                <a:gd name="T88" fmla="*/ 3712 w 3829"/>
                <a:gd name="T89" fmla="*/ 3003 h 3774"/>
                <a:gd name="T90" fmla="*/ 3631 w 3829"/>
                <a:gd name="T91" fmla="*/ 3690 h 3774"/>
                <a:gd name="T92" fmla="*/ 2959 w 3829"/>
                <a:gd name="T93" fmla="*/ 3527 h 3774"/>
                <a:gd name="T94" fmla="*/ 2232 w 3829"/>
                <a:gd name="T95" fmla="*/ 2575 h 3774"/>
                <a:gd name="T96" fmla="*/ 852 w 3829"/>
                <a:gd name="T97" fmla="*/ 2928 h 3774"/>
                <a:gd name="T98" fmla="*/ 679 w 3829"/>
                <a:gd name="T99" fmla="*/ 3587 h 3774"/>
                <a:gd name="T100" fmla="*/ 31 w 3829"/>
                <a:gd name="T101" fmla="*/ 3345 h 3774"/>
                <a:gd name="T102" fmla="*/ 348 w 3829"/>
                <a:gd name="T103" fmla="*/ 2728 h 3774"/>
                <a:gd name="T104" fmla="*/ 1200 w 3829"/>
                <a:gd name="T105" fmla="*/ 2052 h 3774"/>
                <a:gd name="T106" fmla="*/ 564 w 3829"/>
                <a:gd name="T107" fmla="*/ 1445 h 3774"/>
                <a:gd name="T108" fmla="*/ 3 w 3829"/>
                <a:gd name="T109" fmla="*/ 1052 h 3774"/>
                <a:gd name="T110" fmla="*/ 462 w 3829"/>
                <a:gd name="T111" fmla="*/ 530 h 3774"/>
                <a:gd name="T112" fmla="*/ 921 w 3829"/>
                <a:gd name="T113" fmla="*/ 1043 h 3774"/>
                <a:gd name="T114" fmla="*/ 1848 w 3829"/>
                <a:gd name="T115" fmla="*/ 922 h 3774"/>
                <a:gd name="T116" fmla="*/ 1467 w 3829"/>
                <a:gd name="T117" fmla="*/ 350 h 3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29" h="3774">
                  <a:moveTo>
                    <a:pt x="3367" y="3078"/>
                  </a:moveTo>
                  <a:lnTo>
                    <a:pt x="3368" y="3078"/>
                  </a:lnTo>
                  <a:lnTo>
                    <a:pt x="3381" y="3082"/>
                  </a:lnTo>
                  <a:lnTo>
                    <a:pt x="3392" y="3089"/>
                  </a:lnTo>
                  <a:lnTo>
                    <a:pt x="3397" y="3099"/>
                  </a:lnTo>
                  <a:lnTo>
                    <a:pt x="3401" y="3112"/>
                  </a:lnTo>
                  <a:lnTo>
                    <a:pt x="3397" y="3125"/>
                  </a:lnTo>
                  <a:lnTo>
                    <a:pt x="3390" y="3135"/>
                  </a:lnTo>
                  <a:lnTo>
                    <a:pt x="3380" y="3142"/>
                  </a:lnTo>
                  <a:lnTo>
                    <a:pt x="3367" y="3145"/>
                  </a:lnTo>
                  <a:lnTo>
                    <a:pt x="3334" y="3148"/>
                  </a:lnTo>
                  <a:lnTo>
                    <a:pt x="3302" y="3157"/>
                  </a:lnTo>
                  <a:lnTo>
                    <a:pt x="3274" y="3173"/>
                  </a:lnTo>
                  <a:lnTo>
                    <a:pt x="3250" y="3193"/>
                  </a:lnTo>
                  <a:lnTo>
                    <a:pt x="3230" y="3218"/>
                  </a:lnTo>
                  <a:lnTo>
                    <a:pt x="3215" y="3246"/>
                  </a:lnTo>
                  <a:lnTo>
                    <a:pt x="3205" y="3277"/>
                  </a:lnTo>
                  <a:lnTo>
                    <a:pt x="3201" y="3310"/>
                  </a:lnTo>
                  <a:lnTo>
                    <a:pt x="3201" y="3311"/>
                  </a:lnTo>
                  <a:lnTo>
                    <a:pt x="3199" y="3324"/>
                  </a:lnTo>
                  <a:lnTo>
                    <a:pt x="3192" y="3334"/>
                  </a:lnTo>
                  <a:lnTo>
                    <a:pt x="3182" y="3341"/>
                  </a:lnTo>
                  <a:lnTo>
                    <a:pt x="3169" y="3344"/>
                  </a:lnTo>
                  <a:lnTo>
                    <a:pt x="3156" y="3341"/>
                  </a:lnTo>
                  <a:lnTo>
                    <a:pt x="3146" y="3334"/>
                  </a:lnTo>
                  <a:lnTo>
                    <a:pt x="3139" y="3323"/>
                  </a:lnTo>
                  <a:lnTo>
                    <a:pt x="3136" y="3310"/>
                  </a:lnTo>
                  <a:lnTo>
                    <a:pt x="3139" y="3273"/>
                  </a:lnTo>
                  <a:lnTo>
                    <a:pt x="3148" y="3236"/>
                  </a:lnTo>
                  <a:lnTo>
                    <a:pt x="3162" y="3204"/>
                  </a:lnTo>
                  <a:lnTo>
                    <a:pt x="3180" y="3174"/>
                  </a:lnTo>
                  <a:lnTo>
                    <a:pt x="3204" y="3147"/>
                  </a:lnTo>
                  <a:lnTo>
                    <a:pt x="3230" y="3124"/>
                  </a:lnTo>
                  <a:lnTo>
                    <a:pt x="3260" y="3104"/>
                  </a:lnTo>
                  <a:lnTo>
                    <a:pt x="3294" y="3090"/>
                  </a:lnTo>
                  <a:lnTo>
                    <a:pt x="3330" y="3082"/>
                  </a:lnTo>
                  <a:lnTo>
                    <a:pt x="3367" y="3078"/>
                  </a:lnTo>
                  <a:close/>
                  <a:moveTo>
                    <a:pt x="3367" y="2979"/>
                  </a:moveTo>
                  <a:lnTo>
                    <a:pt x="3318" y="2983"/>
                  </a:lnTo>
                  <a:lnTo>
                    <a:pt x="3271" y="2993"/>
                  </a:lnTo>
                  <a:lnTo>
                    <a:pt x="3227" y="3010"/>
                  </a:lnTo>
                  <a:lnTo>
                    <a:pt x="3187" y="3032"/>
                  </a:lnTo>
                  <a:lnTo>
                    <a:pt x="3150" y="3060"/>
                  </a:lnTo>
                  <a:lnTo>
                    <a:pt x="3118" y="3092"/>
                  </a:lnTo>
                  <a:lnTo>
                    <a:pt x="3090" y="3129"/>
                  </a:lnTo>
                  <a:lnTo>
                    <a:pt x="3068" y="3170"/>
                  </a:lnTo>
                  <a:lnTo>
                    <a:pt x="3050" y="3214"/>
                  </a:lnTo>
                  <a:lnTo>
                    <a:pt x="3040" y="3261"/>
                  </a:lnTo>
                  <a:lnTo>
                    <a:pt x="3037" y="3310"/>
                  </a:lnTo>
                  <a:lnTo>
                    <a:pt x="3040" y="3359"/>
                  </a:lnTo>
                  <a:lnTo>
                    <a:pt x="3050" y="3406"/>
                  </a:lnTo>
                  <a:lnTo>
                    <a:pt x="3068" y="3451"/>
                  </a:lnTo>
                  <a:lnTo>
                    <a:pt x="3090" y="3490"/>
                  </a:lnTo>
                  <a:lnTo>
                    <a:pt x="3118" y="3527"/>
                  </a:lnTo>
                  <a:lnTo>
                    <a:pt x="3150" y="3560"/>
                  </a:lnTo>
                  <a:lnTo>
                    <a:pt x="3187" y="3588"/>
                  </a:lnTo>
                  <a:lnTo>
                    <a:pt x="3227" y="3610"/>
                  </a:lnTo>
                  <a:lnTo>
                    <a:pt x="3271" y="3627"/>
                  </a:lnTo>
                  <a:lnTo>
                    <a:pt x="3318" y="3638"/>
                  </a:lnTo>
                  <a:lnTo>
                    <a:pt x="3367" y="3641"/>
                  </a:lnTo>
                  <a:lnTo>
                    <a:pt x="3416" y="3638"/>
                  </a:lnTo>
                  <a:lnTo>
                    <a:pt x="3462" y="3627"/>
                  </a:lnTo>
                  <a:lnTo>
                    <a:pt x="3506" y="3610"/>
                  </a:lnTo>
                  <a:lnTo>
                    <a:pt x="3547" y="3588"/>
                  </a:lnTo>
                  <a:lnTo>
                    <a:pt x="3584" y="3560"/>
                  </a:lnTo>
                  <a:lnTo>
                    <a:pt x="3617" y="3527"/>
                  </a:lnTo>
                  <a:lnTo>
                    <a:pt x="3645" y="3490"/>
                  </a:lnTo>
                  <a:lnTo>
                    <a:pt x="3667" y="3451"/>
                  </a:lnTo>
                  <a:lnTo>
                    <a:pt x="3683" y="3406"/>
                  </a:lnTo>
                  <a:lnTo>
                    <a:pt x="3693" y="3359"/>
                  </a:lnTo>
                  <a:lnTo>
                    <a:pt x="3697" y="3310"/>
                  </a:lnTo>
                  <a:lnTo>
                    <a:pt x="3693" y="3261"/>
                  </a:lnTo>
                  <a:lnTo>
                    <a:pt x="3683" y="3214"/>
                  </a:lnTo>
                  <a:lnTo>
                    <a:pt x="3667" y="3170"/>
                  </a:lnTo>
                  <a:lnTo>
                    <a:pt x="3645" y="3129"/>
                  </a:lnTo>
                  <a:lnTo>
                    <a:pt x="3617" y="3092"/>
                  </a:lnTo>
                  <a:lnTo>
                    <a:pt x="3584" y="3060"/>
                  </a:lnTo>
                  <a:lnTo>
                    <a:pt x="3547" y="3032"/>
                  </a:lnTo>
                  <a:lnTo>
                    <a:pt x="3506" y="3010"/>
                  </a:lnTo>
                  <a:lnTo>
                    <a:pt x="3462" y="2993"/>
                  </a:lnTo>
                  <a:lnTo>
                    <a:pt x="3416" y="2983"/>
                  </a:lnTo>
                  <a:lnTo>
                    <a:pt x="3367" y="2979"/>
                  </a:lnTo>
                  <a:close/>
                  <a:moveTo>
                    <a:pt x="462" y="2946"/>
                  </a:moveTo>
                  <a:lnTo>
                    <a:pt x="463" y="2946"/>
                  </a:lnTo>
                  <a:lnTo>
                    <a:pt x="476" y="2949"/>
                  </a:lnTo>
                  <a:lnTo>
                    <a:pt x="486" y="2956"/>
                  </a:lnTo>
                  <a:lnTo>
                    <a:pt x="493" y="2967"/>
                  </a:lnTo>
                  <a:lnTo>
                    <a:pt x="495" y="2979"/>
                  </a:lnTo>
                  <a:lnTo>
                    <a:pt x="493" y="2992"/>
                  </a:lnTo>
                  <a:lnTo>
                    <a:pt x="486" y="3003"/>
                  </a:lnTo>
                  <a:lnTo>
                    <a:pt x="475" y="3010"/>
                  </a:lnTo>
                  <a:lnTo>
                    <a:pt x="462" y="3012"/>
                  </a:lnTo>
                  <a:lnTo>
                    <a:pt x="429" y="3015"/>
                  </a:lnTo>
                  <a:lnTo>
                    <a:pt x="398" y="3025"/>
                  </a:lnTo>
                  <a:lnTo>
                    <a:pt x="370" y="3040"/>
                  </a:lnTo>
                  <a:lnTo>
                    <a:pt x="346" y="3061"/>
                  </a:lnTo>
                  <a:lnTo>
                    <a:pt x="325" y="3085"/>
                  </a:lnTo>
                  <a:lnTo>
                    <a:pt x="310" y="3113"/>
                  </a:lnTo>
                  <a:lnTo>
                    <a:pt x="301" y="3145"/>
                  </a:lnTo>
                  <a:lnTo>
                    <a:pt x="297" y="3177"/>
                  </a:lnTo>
                  <a:lnTo>
                    <a:pt x="297" y="3178"/>
                  </a:lnTo>
                  <a:lnTo>
                    <a:pt x="295" y="3191"/>
                  </a:lnTo>
                  <a:lnTo>
                    <a:pt x="287" y="3202"/>
                  </a:lnTo>
                  <a:lnTo>
                    <a:pt x="276" y="3209"/>
                  </a:lnTo>
                  <a:lnTo>
                    <a:pt x="263" y="3211"/>
                  </a:lnTo>
                  <a:lnTo>
                    <a:pt x="251" y="3209"/>
                  </a:lnTo>
                  <a:lnTo>
                    <a:pt x="240" y="3202"/>
                  </a:lnTo>
                  <a:lnTo>
                    <a:pt x="233" y="3191"/>
                  </a:lnTo>
                  <a:lnTo>
                    <a:pt x="231" y="3177"/>
                  </a:lnTo>
                  <a:lnTo>
                    <a:pt x="234" y="3140"/>
                  </a:lnTo>
                  <a:lnTo>
                    <a:pt x="243" y="3105"/>
                  </a:lnTo>
                  <a:lnTo>
                    <a:pt x="256" y="3071"/>
                  </a:lnTo>
                  <a:lnTo>
                    <a:pt x="276" y="3041"/>
                  </a:lnTo>
                  <a:lnTo>
                    <a:pt x="299" y="3014"/>
                  </a:lnTo>
                  <a:lnTo>
                    <a:pt x="326" y="2991"/>
                  </a:lnTo>
                  <a:lnTo>
                    <a:pt x="356" y="2972"/>
                  </a:lnTo>
                  <a:lnTo>
                    <a:pt x="389" y="2958"/>
                  </a:lnTo>
                  <a:lnTo>
                    <a:pt x="425" y="2949"/>
                  </a:lnTo>
                  <a:lnTo>
                    <a:pt x="462" y="2946"/>
                  </a:lnTo>
                  <a:close/>
                  <a:moveTo>
                    <a:pt x="462" y="2847"/>
                  </a:moveTo>
                  <a:lnTo>
                    <a:pt x="413" y="2850"/>
                  </a:lnTo>
                  <a:lnTo>
                    <a:pt x="367" y="2861"/>
                  </a:lnTo>
                  <a:lnTo>
                    <a:pt x="323" y="2877"/>
                  </a:lnTo>
                  <a:lnTo>
                    <a:pt x="282" y="2900"/>
                  </a:lnTo>
                  <a:lnTo>
                    <a:pt x="245" y="2928"/>
                  </a:lnTo>
                  <a:lnTo>
                    <a:pt x="212" y="2961"/>
                  </a:lnTo>
                  <a:lnTo>
                    <a:pt x="184" y="2997"/>
                  </a:lnTo>
                  <a:lnTo>
                    <a:pt x="162" y="3038"/>
                  </a:lnTo>
                  <a:lnTo>
                    <a:pt x="146" y="3082"/>
                  </a:lnTo>
                  <a:lnTo>
                    <a:pt x="136" y="3128"/>
                  </a:lnTo>
                  <a:lnTo>
                    <a:pt x="132" y="3177"/>
                  </a:lnTo>
                  <a:lnTo>
                    <a:pt x="136" y="3227"/>
                  </a:lnTo>
                  <a:lnTo>
                    <a:pt x="146" y="3274"/>
                  </a:lnTo>
                  <a:lnTo>
                    <a:pt x="162" y="3318"/>
                  </a:lnTo>
                  <a:lnTo>
                    <a:pt x="184" y="3359"/>
                  </a:lnTo>
                  <a:lnTo>
                    <a:pt x="212" y="3395"/>
                  </a:lnTo>
                  <a:lnTo>
                    <a:pt x="245" y="3427"/>
                  </a:lnTo>
                  <a:lnTo>
                    <a:pt x="282" y="3455"/>
                  </a:lnTo>
                  <a:lnTo>
                    <a:pt x="323" y="3478"/>
                  </a:lnTo>
                  <a:lnTo>
                    <a:pt x="367" y="3495"/>
                  </a:lnTo>
                  <a:lnTo>
                    <a:pt x="413" y="3505"/>
                  </a:lnTo>
                  <a:lnTo>
                    <a:pt x="462" y="3509"/>
                  </a:lnTo>
                  <a:lnTo>
                    <a:pt x="511" y="3505"/>
                  </a:lnTo>
                  <a:lnTo>
                    <a:pt x="558" y="3495"/>
                  </a:lnTo>
                  <a:lnTo>
                    <a:pt x="602" y="3478"/>
                  </a:lnTo>
                  <a:lnTo>
                    <a:pt x="642" y="3455"/>
                  </a:lnTo>
                  <a:lnTo>
                    <a:pt x="679" y="3427"/>
                  </a:lnTo>
                  <a:lnTo>
                    <a:pt x="711" y="3395"/>
                  </a:lnTo>
                  <a:lnTo>
                    <a:pt x="739" y="3359"/>
                  </a:lnTo>
                  <a:lnTo>
                    <a:pt x="761" y="3318"/>
                  </a:lnTo>
                  <a:lnTo>
                    <a:pt x="779" y="3274"/>
                  </a:lnTo>
                  <a:lnTo>
                    <a:pt x="789" y="3227"/>
                  </a:lnTo>
                  <a:lnTo>
                    <a:pt x="792" y="3177"/>
                  </a:lnTo>
                  <a:lnTo>
                    <a:pt x="789" y="3128"/>
                  </a:lnTo>
                  <a:lnTo>
                    <a:pt x="779" y="3082"/>
                  </a:lnTo>
                  <a:lnTo>
                    <a:pt x="761" y="3038"/>
                  </a:lnTo>
                  <a:lnTo>
                    <a:pt x="739" y="2997"/>
                  </a:lnTo>
                  <a:lnTo>
                    <a:pt x="711" y="2961"/>
                  </a:lnTo>
                  <a:lnTo>
                    <a:pt x="679" y="2928"/>
                  </a:lnTo>
                  <a:lnTo>
                    <a:pt x="642" y="2900"/>
                  </a:lnTo>
                  <a:lnTo>
                    <a:pt x="602" y="2877"/>
                  </a:lnTo>
                  <a:lnTo>
                    <a:pt x="558" y="2861"/>
                  </a:lnTo>
                  <a:lnTo>
                    <a:pt x="511" y="2850"/>
                  </a:lnTo>
                  <a:lnTo>
                    <a:pt x="462" y="2847"/>
                  </a:lnTo>
                  <a:close/>
                  <a:moveTo>
                    <a:pt x="1411" y="1950"/>
                  </a:moveTo>
                  <a:lnTo>
                    <a:pt x="1423" y="1951"/>
                  </a:lnTo>
                  <a:lnTo>
                    <a:pt x="1432" y="1956"/>
                  </a:lnTo>
                  <a:lnTo>
                    <a:pt x="1440" y="1965"/>
                  </a:lnTo>
                  <a:lnTo>
                    <a:pt x="1445" y="1975"/>
                  </a:lnTo>
                  <a:lnTo>
                    <a:pt x="1460" y="2030"/>
                  </a:lnTo>
                  <a:lnTo>
                    <a:pt x="1482" y="2082"/>
                  </a:lnTo>
                  <a:lnTo>
                    <a:pt x="1507" y="2132"/>
                  </a:lnTo>
                  <a:lnTo>
                    <a:pt x="1537" y="2178"/>
                  </a:lnTo>
                  <a:lnTo>
                    <a:pt x="1572" y="2221"/>
                  </a:lnTo>
                  <a:lnTo>
                    <a:pt x="1611" y="2260"/>
                  </a:lnTo>
                  <a:lnTo>
                    <a:pt x="1653" y="2295"/>
                  </a:lnTo>
                  <a:lnTo>
                    <a:pt x="1699" y="2326"/>
                  </a:lnTo>
                  <a:lnTo>
                    <a:pt x="1747" y="2352"/>
                  </a:lnTo>
                  <a:lnTo>
                    <a:pt x="1800" y="2373"/>
                  </a:lnTo>
                  <a:lnTo>
                    <a:pt x="1853" y="2390"/>
                  </a:lnTo>
                  <a:lnTo>
                    <a:pt x="1909" y="2401"/>
                  </a:lnTo>
                  <a:lnTo>
                    <a:pt x="1911" y="2401"/>
                  </a:lnTo>
                  <a:lnTo>
                    <a:pt x="1923" y="2406"/>
                  </a:lnTo>
                  <a:lnTo>
                    <a:pt x="1932" y="2414"/>
                  </a:lnTo>
                  <a:lnTo>
                    <a:pt x="1938" y="2426"/>
                  </a:lnTo>
                  <a:lnTo>
                    <a:pt x="1938" y="2438"/>
                  </a:lnTo>
                  <a:lnTo>
                    <a:pt x="1933" y="2451"/>
                  </a:lnTo>
                  <a:lnTo>
                    <a:pt x="1925" y="2460"/>
                  </a:lnTo>
                  <a:lnTo>
                    <a:pt x="1913" y="2466"/>
                  </a:lnTo>
                  <a:lnTo>
                    <a:pt x="1899" y="2466"/>
                  </a:lnTo>
                  <a:lnTo>
                    <a:pt x="1838" y="2455"/>
                  </a:lnTo>
                  <a:lnTo>
                    <a:pt x="1778" y="2436"/>
                  </a:lnTo>
                  <a:lnTo>
                    <a:pt x="1720" y="2412"/>
                  </a:lnTo>
                  <a:lnTo>
                    <a:pt x="1665" y="2383"/>
                  </a:lnTo>
                  <a:lnTo>
                    <a:pt x="1614" y="2349"/>
                  </a:lnTo>
                  <a:lnTo>
                    <a:pt x="1566" y="2309"/>
                  </a:lnTo>
                  <a:lnTo>
                    <a:pt x="1523" y="2265"/>
                  </a:lnTo>
                  <a:lnTo>
                    <a:pt x="1484" y="2217"/>
                  </a:lnTo>
                  <a:lnTo>
                    <a:pt x="1450" y="2165"/>
                  </a:lnTo>
                  <a:lnTo>
                    <a:pt x="1421" y="2110"/>
                  </a:lnTo>
                  <a:lnTo>
                    <a:pt x="1398" y="2052"/>
                  </a:lnTo>
                  <a:lnTo>
                    <a:pt x="1380" y="1990"/>
                  </a:lnTo>
                  <a:lnTo>
                    <a:pt x="1380" y="1983"/>
                  </a:lnTo>
                  <a:lnTo>
                    <a:pt x="1381" y="1971"/>
                  </a:lnTo>
                  <a:lnTo>
                    <a:pt x="1388" y="1960"/>
                  </a:lnTo>
                  <a:lnTo>
                    <a:pt x="1398" y="1952"/>
                  </a:lnTo>
                  <a:lnTo>
                    <a:pt x="1411" y="1950"/>
                  </a:lnTo>
                  <a:close/>
                  <a:moveTo>
                    <a:pt x="3367" y="1424"/>
                  </a:moveTo>
                  <a:lnTo>
                    <a:pt x="3368" y="1424"/>
                  </a:lnTo>
                  <a:lnTo>
                    <a:pt x="3381" y="1426"/>
                  </a:lnTo>
                  <a:lnTo>
                    <a:pt x="3392" y="1433"/>
                  </a:lnTo>
                  <a:lnTo>
                    <a:pt x="3397" y="1444"/>
                  </a:lnTo>
                  <a:lnTo>
                    <a:pt x="3401" y="1458"/>
                  </a:lnTo>
                  <a:lnTo>
                    <a:pt x="3397" y="1470"/>
                  </a:lnTo>
                  <a:lnTo>
                    <a:pt x="3390" y="1481"/>
                  </a:lnTo>
                  <a:lnTo>
                    <a:pt x="3380" y="1488"/>
                  </a:lnTo>
                  <a:lnTo>
                    <a:pt x="3367" y="1490"/>
                  </a:lnTo>
                  <a:lnTo>
                    <a:pt x="3334" y="1493"/>
                  </a:lnTo>
                  <a:lnTo>
                    <a:pt x="3302" y="1503"/>
                  </a:lnTo>
                  <a:lnTo>
                    <a:pt x="3274" y="1518"/>
                  </a:lnTo>
                  <a:lnTo>
                    <a:pt x="3250" y="1538"/>
                  </a:lnTo>
                  <a:lnTo>
                    <a:pt x="3230" y="1562"/>
                  </a:lnTo>
                  <a:lnTo>
                    <a:pt x="3215" y="1590"/>
                  </a:lnTo>
                  <a:lnTo>
                    <a:pt x="3205" y="1622"/>
                  </a:lnTo>
                  <a:lnTo>
                    <a:pt x="3201" y="1655"/>
                  </a:lnTo>
                  <a:lnTo>
                    <a:pt x="3201" y="1657"/>
                  </a:lnTo>
                  <a:lnTo>
                    <a:pt x="3199" y="1669"/>
                  </a:lnTo>
                  <a:lnTo>
                    <a:pt x="3192" y="1680"/>
                  </a:lnTo>
                  <a:lnTo>
                    <a:pt x="3182" y="1687"/>
                  </a:lnTo>
                  <a:lnTo>
                    <a:pt x="3169" y="1689"/>
                  </a:lnTo>
                  <a:lnTo>
                    <a:pt x="3156" y="1686"/>
                  </a:lnTo>
                  <a:lnTo>
                    <a:pt x="3146" y="1679"/>
                  </a:lnTo>
                  <a:lnTo>
                    <a:pt x="3139" y="1668"/>
                  </a:lnTo>
                  <a:lnTo>
                    <a:pt x="3136" y="1655"/>
                  </a:lnTo>
                  <a:lnTo>
                    <a:pt x="3139" y="1618"/>
                  </a:lnTo>
                  <a:lnTo>
                    <a:pt x="3148" y="1582"/>
                  </a:lnTo>
                  <a:lnTo>
                    <a:pt x="3162" y="1550"/>
                  </a:lnTo>
                  <a:lnTo>
                    <a:pt x="3180" y="1518"/>
                  </a:lnTo>
                  <a:lnTo>
                    <a:pt x="3204" y="1491"/>
                  </a:lnTo>
                  <a:lnTo>
                    <a:pt x="3230" y="1468"/>
                  </a:lnTo>
                  <a:lnTo>
                    <a:pt x="3260" y="1449"/>
                  </a:lnTo>
                  <a:lnTo>
                    <a:pt x="3294" y="1436"/>
                  </a:lnTo>
                  <a:lnTo>
                    <a:pt x="3330" y="1426"/>
                  </a:lnTo>
                  <a:lnTo>
                    <a:pt x="3367" y="1424"/>
                  </a:lnTo>
                  <a:close/>
                  <a:moveTo>
                    <a:pt x="3367" y="1324"/>
                  </a:moveTo>
                  <a:lnTo>
                    <a:pt x="3318" y="1327"/>
                  </a:lnTo>
                  <a:lnTo>
                    <a:pt x="3271" y="1338"/>
                  </a:lnTo>
                  <a:lnTo>
                    <a:pt x="3227" y="1355"/>
                  </a:lnTo>
                  <a:lnTo>
                    <a:pt x="3187" y="1377"/>
                  </a:lnTo>
                  <a:lnTo>
                    <a:pt x="3150" y="1405"/>
                  </a:lnTo>
                  <a:lnTo>
                    <a:pt x="3118" y="1438"/>
                  </a:lnTo>
                  <a:lnTo>
                    <a:pt x="3090" y="1475"/>
                  </a:lnTo>
                  <a:lnTo>
                    <a:pt x="3068" y="1516"/>
                  </a:lnTo>
                  <a:lnTo>
                    <a:pt x="3050" y="1559"/>
                  </a:lnTo>
                  <a:lnTo>
                    <a:pt x="3040" y="1607"/>
                  </a:lnTo>
                  <a:lnTo>
                    <a:pt x="3037" y="1655"/>
                  </a:lnTo>
                  <a:lnTo>
                    <a:pt x="3040" y="1704"/>
                  </a:lnTo>
                  <a:lnTo>
                    <a:pt x="3050" y="1751"/>
                  </a:lnTo>
                  <a:lnTo>
                    <a:pt x="3068" y="1795"/>
                  </a:lnTo>
                  <a:lnTo>
                    <a:pt x="3090" y="1836"/>
                  </a:lnTo>
                  <a:lnTo>
                    <a:pt x="3118" y="1873"/>
                  </a:lnTo>
                  <a:lnTo>
                    <a:pt x="3150" y="1906"/>
                  </a:lnTo>
                  <a:lnTo>
                    <a:pt x="3187" y="1933"/>
                  </a:lnTo>
                  <a:lnTo>
                    <a:pt x="3227" y="1956"/>
                  </a:lnTo>
                  <a:lnTo>
                    <a:pt x="3271" y="1972"/>
                  </a:lnTo>
                  <a:lnTo>
                    <a:pt x="3318" y="1982"/>
                  </a:lnTo>
                  <a:lnTo>
                    <a:pt x="3367" y="1986"/>
                  </a:lnTo>
                  <a:lnTo>
                    <a:pt x="3416" y="1982"/>
                  </a:lnTo>
                  <a:lnTo>
                    <a:pt x="3462" y="1972"/>
                  </a:lnTo>
                  <a:lnTo>
                    <a:pt x="3506" y="1956"/>
                  </a:lnTo>
                  <a:lnTo>
                    <a:pt x="3547" y="1933"/>
                  </a:lnTo>
                  <a:lnTo>
                    <a:pt x="3584" y="1906"/>
                  </a:lnTo>
                  <a:lnTo>
                    <a:pt x="3617" y="1873"/>
                  </a:lnTo>
                  <a:lnTo>
                    <a:pt x="3645" y="1836"/>
                  </a:lnTo>
                  <a:lnTo>
                    <a:pt x="3667" y="1795"/>
                  </a:lnTo>
                  <a:lnTo>
                    <a:pt x="3683" y="1751"/>
                  </a:lnTo>
                  <a:lnTo>
                    <a:pt x="3693" y="1704"/>
                  </a:lnTo>
                  <a:lnTo>
                    <a:pt x="3697" y="1655"/>
                  </a:lnTo>
                  <a:lnTo>
                    <a:pt x="3693" y="1607"/>
                  </a:lnTo>
                  <a:lnTo>
                    <a:pt x="3683" y="1559"/>
                  </a:lnTo>
                  <a:lnTo>
                    <a:pt x="3667" y="1516"/>
                  </a:lnTo>
                  <a:lnTo>
                    <a:pt x="3645" y="1475"/>
                  </a:lnTo>
                  <a:lnTo>
                    <a:pt x="3617" y="1438"/>
                  </a:lnTo>
                  <a:lnTo>
                    <a:pt x="3584" y="1405"/>
                  </a:lnTo>
                  <a:lnTo>
                    <a:pt x="3547" y="1377"/>
                  </a:lnTo>
                  <a:lnTo>
                    <a:pt x="3506" y="1355"/>
                  </a:lnTo>
                  <a:lnTo>
                    <a:pt x="3462" y="1338"/>
                  </a:lnTo>
                  <a:lnTo>
                    <a:pt x="3416" y="1327"/>
                  </a:lnTo>
                  <a:lnTo>
                    <a:pt x="3367" y="1324"/>
                  </a:lnTo>
                  <a:close/>
                  <a:moveTo>
                    <a:pt x="1915" y="1324"/>
                  </a:moveTo>
                  <a:lnTo>
                    <a:pt x="1850" y="1327"/>
                  </a:lnTo>
                  <a:lnTo>
                    <a:pt x="1787" y="1338"/>
                  </a:lnTo>
                  <a:lnTo>
                    <a:pt x="1727" y="1354"/>
                  </a:lnTo>
                  <a:lnTo>
                    <a:pt x="1669" y="1377"/>
                  </a:lnTo>
                  <a:lnTo>
                    <a:pt x="1614" y="1405"/>
                  </a:lnTo>
                  <a:lnTo>
                    <a:pt x="1563" y="1439"/>
                  </a:lnTo>
                  <a:lnTo>
                    <a:pt x="1517" y="1477"/>
                  </a:lnTo>
                  <a:lnTo>
                    <a:pt x="1474" y="1520"/>
                  </a:lnTo>
                  <a:lnTo>
                    <a:pt x="1435" y="1568"/>
                  </a:lnTo>
                  <a:lnTo>
                    <a:pt x="1402" y="1619"/>
                  </a:lnTo>
                  <a:lnTo>
                    <a:pt x="1373" y="1674"/>
                  </a:lnTo>
                  <a:lnTo>
                    <a:pt x="1351" y="1731"/>
                  </a:lnTo>
                  <a:lnTo>
                    <a:pt x="1334" y="1792"/>
                  </a:lnTo>
                  <a:lnTo>
                    <a:pt x="1324" y="1856"/>
                  </a:lnTo>
                  <a:lnTo>
                    <a:pt x="1320" y="1919"/>
                  </a:lnTo>
                  <a:lnTo>
                    <a:pt x="1324" y="1985"/>
                  </a:lnTo>
                  <a:lnTo>
                    <a:pt x="1334" y="2049"/>
                  </a:lnTo>
                  <a:lnTo>
                    <a:pt x="1351" y="2109"/>
                  </a:lnTo>
                  <a:lnTo>
                    <a:pt x="1373" y="2166"/>
                  </a:lnTo>
                  <a:lnTo>
                    <a:pt x="1402" y="2221"/>
                  </a:lnTo>
                  <a:lnTo>
                    <a:pt x="1435" y="2272"/>
                  </a:lnTo>
                  <a:lnTo>
                    <a:pt x="1474" y="2320"/>
                  </a:lnTo>
                  <a:lnTo>
                    <a:pt x="1517" y="2363"/>
                  </a:lnTo>
                  <a:lnTo>
                    <a:pt x="1563" y="2401"/>
                  </a:lnTo>
                  <a:lnTo>
                    <a:pt x="1614" y="2435"/>
                  </a:lnTo>
                  <a:lnTo>
                    <a:pt x="1669" y="2463"/>
                  </a:lnTo>
                  <a:lnTo>
                    <a:pt x="1727" y="2485"/>
                  </a:lnTo>
                  <a:lnTo>
                    <a:pt x="1787" y="2502"/>
                  </a:lnTo>
                  <a:lnTo>
                    <a:pt x="1850" y="2513"/>
                  </a:lnTo>
                  <a:lnTo>
                    <a:pt x="1915" y="2516"/>
                  </a:lnTo>
                  <a:lnTo>
                    <a:pt x="1979" y="2513"/>
                  </a:lnTo>
                  <a:lnTo>
                    <a:pt x="2042" y="2502"/>
                  </a:lnTo>
                  <a:lnTo>
                    <a:pt x="2102" y="2485"/>
                  </a:lnTo>
                  <a:lnTo>
                    <a:pt x="2160" y="2463"/>
                  </a:lnTo>
                  <a:lnTo>
                    <a:pt x="2215" y="2435"/>
                  </a:lnTo>
                  <a:lnTo>
                    <a:pt x="2266" y="2401"/>
                  </a:lnTo>
                  <a:lnTo>
                    <a:pt x="2312" y="2363"/>
                  </a:lnTo>
                  <a:lnTo>
                    <a:pt x="2355" y="2320"/>
                  </a:lnTo>
                  <a:lnTo>
                    <a:pt x="2394" y="2272"/>
                  </a:lnTo>
                  <a:lnTo>
                    <a:pt x="2427" y="2221"/>
                  </a:lnTo>
                  <a:lnTo>
                    <a:pt x="2456" y="2166"/>
                  </a:lnTo>
                  <a:lnTo>
                    <a:pt x="2478" y="2109"/>
                  </a:lnTo>
                  <a:lnTo>
                    <a:pt x="2495" y="2049"/>
                  </a:lnTo>
                  <a:lnTo>
                    <a:pt x="2505" y="1985"/>
                  </a:lnTo>
                  <a:lnTo>
                    <a:pt x="2509" y="1919"/>
                  </a:lnTo>
                  <a:lnTo>
                    <a:pt x="2505" y="1856"/>
                  </a:lnTo>
                  <a:lnTo>
                    <a:pt x="2495" y="1792"/>
                  </a:lnTo>
                  <a:lnTo>
                    <a:pt x="2478" y="1731"/>
                  </a:lnTo>
                  <a:lnTo>
                    <a:pt x="2456" y="1674"/>
                  </a:lnTo>
                  <a:lnTo>
                    <a:pt x="2427" y="1619"/>
                  </a:lnTo>
                  <a:lnTo>
                    <a:pt x="2394" y="1568"/>
                  </a:lnTo>
                  <a:lnTo>
                    <a:pt x="2355" y="1520"/>
                  </a:lnTo>
                  <a:lnTo>
                    <a:pt x="2312" y="1477"/>
                  </a:lnTo>
                  <a:lnTo>
                    <a:pt x="2266" y="1439"/>
                  </a:lnTo>
                  <a:lnTo>
                    <a:pt x="2215" y="1405"/>
                  </a:lnTo>
                  <a:lnTo>
                    <a:pt x="2160" y="1377"/>
                  </a:lnTo>
                  <a:lnTo>
                    <a:pt x="2102" y="1354"/>
                  </a:lnTo>
                  <a:lnTo>
                    <a:pt x="2042" y="1338"/>
                  </a:lnTo>
                  <a:lnTo>
                    <a:pt x="1979" y="1327"/>
                  </a:lnTo>
                  <a:lnTo>
                    <a:pt x="1915" y="1324"/>
                  </a:lnTo>
                  <a:close/>
                  <a:moveTo>
                    <a:pt x="462" y="762"/>
                  </a:moveTo>
                  <a:lnTo>
                    <a:pt x="463" y="762"/>
                  </a:lnTo>
                  <a:lnTo>
                    <a:pt x="476" y="764"/>
                  </a:lnTo>
                  <a:lnTo>
                    <a:pt x="486" y="771"/>
                  </a:lnTo>
                  <a:lnTo>
                    <a:pt x="493" y="782"/>
                  </a:lnTo>
                  <a:lnTo>
                    <a:pt x="495" y="796"/>
                  </a:lnTo>
                  <a:lnTo>
                    <a:pt x="493" y="808"/>
                  </a:lnTo>
                  <a:lnTo>
                    <a:pt x="486" y="819"/>
                  </a:lnTo>
                  <a:lnTo>
                    <a:pt x="475" y="826"/>
                  </a:lnTo>
                  <a:lnTo>
                    <a:pt x="462" y="828"/>
                  </a:lnTo>
                  <a:lnTo>
                    <a:pt x="429" y="832"/>
                  </a:lnTo>
                  <a:lnTo>
                    <a:pt x="398" y="841"/>
                  </a:lnTo>
                  <a:lnTo>
                    <a:pt x="370" y="856"/>
                  </a:lnTo>
                  <a:lnTo>
                    <a:pt x="346" y="876"/>
                  </a:lnTo>
                  <a:lnTo>
                    <a:pt x="325" y="900"/>
                  </a:lnTo>
                  <a:lnTo>
                    <a:pt x="310" y="928"/>
                  </a:lnTo>
                  <a:lnTo>
                    <a:pt x="301" y="960"/>
                  </a:lnTo>
                  <a:lnTo>
                    <a:pt x="297" y="993"/>
                  </a:lnTo>
                  <a:lnTo>
                    <a:pt x="297" y="995"/>
                  </a:lnTo>
                  <a:lnTo>
                    <a:pt x="295" y="1007"/>
                  </a:lnTo>
                  <a:lnTo>
                    <a:pt x="287" y="1018"/>
                  </a:lnTo>
                  <a:lnTo>
                    <a:pt x="276" y="1025"/>
                  </a:lnTo>
                  <a:lnTo>
                    <a:pt x="263" y="1027"/>
                  </a:lnTo>
                  <a:lnTo>
                    <a:pt x="251" y="1024"/>
                  </a:lnTo>
                  <a:lnTo>
                    <a:pt x="240" y="1017"/>
                  </a:lnTo>
                  <a:lnTo>
                    <a:pt x="233" y="1006"/>
                  </a:lnTo>
                  <a:lnTo>
                    <a:pt x="231" y="993"/>
                  </a:lnTo>
                  <a:lnTo>
                    <a:pt x="234" y="956"/>
                  </a:lnTo>
                  <a:lnTo>
                    <a:pt x="243" y="920"/>
                  </a:lnTo>
                  <a:lnTo>
                    <a:pt x="256" y="888"/>
                  </a:lnTo>
                  <a:lnTo>
                    <a:pt x="276" y="856"/>
                  </a:lnTo>
                  <a:lnTo>
                    <a:pt x="299" y="829"/>
                  </a:lnTo>
                  <a:lnTo>
                    <a:pt x="326" y="806"/>
                  </a:lnTo>
                  <a:lnTo>
                    <a:pt x="356" y="787"/>
                  </a:lnTo>
                  <a:lnTo>
                    <a:pt x="389" y="774"/>
                  </a:lnTo>
                  <a:lnTo>
                    <a:pt x="425" y="764"/>
                  </a:lnTo>
                  <a:lnTo>
                    <a:pt x="462" y="762"/>
                  </a:lnTo>
                  <a:close/>
                  <a:moveTo>
                    <a:pt x="462" y="662"/>
                  </a:moveTo>
                  <a:lnTo>
                    <a:pt x="413" y="665"/>
                  </a:lnTo>
                  <a:lnTo>
                    <a:pt x="367" y="676"/>
                  </a:lnTo>
                  <a:lnTo>
                    <a:pt x="323" y="693"/>
                  </a:lnTo>
                  <a:lnTo>
                    <a:pt x="282" y="715"/>
                  </a:lnTo>
                  <a:lnTo>
                    <a:pt x="245" y="743"/>
                  </a:lnTo>
                  <a:lnTo>
                    <a:pt x="212" y="776"/>
                  </a:lnTo>
                  <a:lnTo>
                    <a:pt x="184" y="813"/>
                  </a:lnTo>
                  <a:lnTo>
                    <a:pt x="162" y="854"/>
                  </a:lnTo>
                  <a:lnTo>
                    <a:pt x="146" y="897"/>
                  </a:lnTo>
                  <a:lnTo>
                    <a:pt x="136" y="945"/>
                  </a:lnTo>
                  <a:lnTo>
                    <a:pt x="132" y="993"/>
                  </a:lnTo>
                  <a:lnTo>
                    <a:pt x="136" y="1042"/>
                  </a:lnTo>
                  <a:lnTo>
                    <a:pt x="146" y="1089"/>
                  </a:lnTo>
                  <a:lnTo>
                    <a:pt x="162" y="1133"/>
                  </a:lnTo>
                  <a:lnTo>
                    <a:pt x="184" y="1174"/>
                  </a:lnTo>
                  <a:lnTo>
                    <a:pt x="212" y="1211"/>
                  </a:lnTo>
                  <a:lnTo>
                    <a:pt x="245" y="1244"/>
                  </a:lnTo>
                  <a:lnTo>
                    <a:pt x="282" y="1271"/>
                  </a:lnTo>
                  <a:lnTo>
                    <a:pt x="323" y="1294"/>
                  </a:lnTo>
                  <a:lnTo>
                    <a:pt x="367" y="1310"/>
                  </a:lnTo>
                  <a:lnTo>
                    <a:pt x="413" y="1320"/>
                  </a:lnTo>
                  <a:lnTo>
                    <a:pt x="462" y="1324"/>
                  </a:lnTo>
                  <a:lnTo>
                    <a:pt x="511" y="1320"/>
                  </a:lnTo>
                  <a:lnTo>
                    <a:pt x="558" y="1310"/>
                  </a:lnTo>
                  <a:lnTo>
                    <a:pt x="602" y="1294"/>
                  </a:lnTo>
                  <a:lnTo>
                    <a:pt x="642" y="1271"/>
                  </a:lnTo>
                  <a:lnTo>
                    <a:pt x="679" y="1244"/>
                  </a:lnTo>
                  <a:lnTo>
                    <a:pt x="711" y="1211"/>
                  </a:lnTo>
                  <a:lnTo>
                    <a:pt x="739" y="1174"/>
                  </a:lnTo>
                  <a:lnTo>
                    <a:pt x="761" y="1133"/>
                  </a:lnTo>
                  <a:lnTo>
                    <a:pt x="779" y="1089"/>
                  </a:lnTo>
                  <a:lnTo>
                    <a:pt x="789" y="1042"/>
                  </a:lnTo>
                  <a:lnTo>
                    <a:pt x="792" y="993"/>
                  </a:lnTo>
                  <a:lnTo>
                    <a:pt x="789" y="945"/>
                  </a:lnTo>
                  <a:lnTo>
                    <a:pt x="779" y="897"/>
                  </a:lnTo>
                  <a:lnTo>
                    <a:pt x="761" y="854"/>
                  </a:lnTo>
                  <a:lnTo>
                    <a:pt x="739" y="813"/>
                  </a:lnTo>
                  <a:lnTo>
                    <a:pt x="711" y="776"/>
                  </a:lnTo>
                  <a:lnTo>
                    <a:pt x="679" y="743"/>
                  </a:lnTo>
                  <a:lnTo>
                    <a:pt x="642" y="715"/>
                  </a:lnTo>
                  <a:lnTo>
                    <a:pt x="602" y="693"/>
                  </a:lnTo>
                  <a:lnTo>
                    <a:pt x="558" y="676"/>
                  </a:lnTo>
                  <a:lnTo>
                    <a:pt x="511" y="665"/>
                  </a:lnTo>
                  <a:lnTo>
                    <a:pt x="462" y="662"/>
                  </a:lnTo>
                  <a:close/>
                  <a:moveTo>
                    <a:pt x="1915" y="233"/>
                  </a:moveTo>
                  <a:lnTo>
                    <a:pt x="1916" y="233"/>
                  </a:lnTo>
                  <a:lnTo>
                    <a:pt x="1928" y="235"/>
                  </a:lnTo>
                  <a:lnTo>
                    <a:pt x="1939" y="242"/>
                  </a:lnTo>
                  <a:lnTo>
                    <a:pt x="1946" y="252"/>
                  </a:lnTo>
                  <a:lnTo>
                    <a:pt x="1948" y="265"/>
                  </a:lnTo>
                  <a:lnTo>
                    <a:pt x="1945" y="278"/>
                  </a:lnTo>
                  <a:lnTo>
                    <a:pt x="1938" y="288"/>
                  </a:lnTo>
                  <a:lnTo>
                    <a:pt x="1927" y="295"/>
                  </a:lnTo>
                  <a:lnTo>
                    <a:pt x="1915" y="298"/>
                  </a:lnTo>
                  <a:lnTo>
                    <a:pt x="1881" y="301"/>
                  </a:lnTo>
                  <a:lnTo>
                    <a:pt x="1850" y="312"/>
                  </a:lnTo>
                  <a:lnTo>
                    <a:pt x="1822" y="327"/>
                  </a:lnTo>
                  <a:lnTo>
                    <a:pt x="1797" y="347"/>
                  </a:lnTo>
                  <a:lnTo>
                    <a:pt x="1778" y="371"/>
                  </a:lnTo>
                  <a:lnTo>
                    <a:pt x="1763" y="399"/>
                  </a:lnTo>
                  <a:lnTo>
                    <a:pt x="1753" y="430"/>
                  </a:lnTo>
                  <a:lnTo>
                    <a:pt x="1750" y="464"/>
                  </a:lnTo>
                  <a:lnTo>
                    <a:pt x="1750" y="465"/>
                  </a:lnTo>
                  <a:lnTo>
                    <a:pt x="1746" y="478"/>
                  </a:lnTo>
                  <a:lnTo>
                    <a:pt x="1739" y="488"/>
                  </a:lnTo>
                  <a:lnTo>
                    <a:pt x="1729" y="494"/>
                  </a:lnTo>
                  <a:lnTo>
                    <a:pt x="1716" y="498"/>
                  </a:lnTo>
                  <a:lnTo>
                    <a:pt x="1703" y="494"/>
                  </a:lnTo>
                  <a:lnTo>
                    <a:pt x="1693" y="487"/>
                  </a:lnTo>
                  <a:lnTo>
                    <a:pt x="1686" y="477"/>
                  </a:lnTo>
                  <a:lnTo>
                    <a:pt x="1684" y="464"/>
                  </a:lnTo>
                  <a:lnTo>
                    <a:pt x="1686" y="427"/>
                  </a:lnTo>
                  <a:lnTo>
                    <a:pt x="1695" y="391"/>
                  </a:lnTo>
                  <a:lnTo>
                    <a:pt x="1709" y="357"/>
                  </a:lnTo>
                  <a:lnTo>
                    <a:pt x="1728" y="327"/>
                  </a:lnTo>
                  <a:lnTo>
                    <a:pt x="1751" y="300"/>
                  </a:lnTo>
                  <a:lnTo>
                    <a:pt x="1779" y="277"/>
                  </a:lnTo>
                  <a:lnTo>
                    <a:pt x="1809" y="258"/>
                  </a:lnTo>
                  <a:lnTo>
                    <a:pt x="1841" y="244"/>
                  </a:lnTo>
                  <a:lnTo>
                    <a:pt x="1877" y="235"/>
                  </a:lnTo>
                  <a:lnTo>
                    <a:pt x="1915" y="233"/>
                  </a:lnTo>
                  <a:close/>
                  <a:moveTo>
                    <a:pt x="1915" y="132"/>
                  </a:moveTo>
                  <a:lnTo>
                    <a:pt x="1866" y="136"/>
                  </a:lnTo>
                  <a:lnTo>
                    <a:pt x="1819" y="146"/>
                  </a:lnTo>
                  <a:lnTo>
                    <a:pt x="1775" y="164"/>
                  </a:lnTo>
                  <a:lnTo>
                    <a:pt x="1735" y="186"/>
                  </a:lnTo>
                  <a:lnTo>
                    <a:pt x="1698" y="214"/>
                  </a:lnTo>
                  <a:lnTo>
                    <a:pt x="1665" y="246"/>
                  </a:lnTo>
                  <a:lnTo>
                    <a:pt x="1637" y="284"/>
                  </a:lnTo>
                  <a:lnTo>
                    <a:pt x="1615" y="323"/>
                  </a:lnTo>
                  <a:lnTo>
                    <a:pt x="1599" y="367"/>
                  </a:lnTo>
                  <a:lnTo>
                    <a:pt x="1588" y="415"/>
                  </a:lnTo>
                  <a:lnTo>
                    <a:pt x="1585" y="464"/>
                  </a:lnTo>
                  <a:lnTo>
                    <a:pt x="1588" y="513"/>
                  </a:lnTo>
                  <a:lnTo>
                    <a:pt x="1599" y="559"/>
                  </a:lnTo>
                  <a:lnTo>
                    <a:pt x="1615" y="604"/>
                  </a:lnTo>
                  <a:lnTo>
                    <a:pt x="1637" y="644"/>
                  </a:lnTo>
                  <a:lnTo>
                    <a:pt x="1665" y="682"/>
                  </a:lnTo>
                  <a:lnTo>
                    <a:pt x="1698" y="714"/>
                  </a:lnTo>
                  <a:lnTo>
                    <a:pt x="1735" y="742"/>
                  </a:lnTo>
                  <a:lnTo>
                    <a:pt x="1775" y="764"/>
                  </a:lnTo>
                  <a:lnTo>
                    <a:pt x="1819" y="780"/>
                  </a:lnTo>
                  <a:lnTo>
                    <a:pt x="1866" y="791"/>
                  </a:lnTo>
                  <a:lnTo>
                    <a:pt x="1915" y="794"/>
                  </a:lnTo>
                  <a:lnTo>
                    <a:pt x="1963" y="791"/>
                  </a:lnTo>
                  <a:lnTo>
                    <a:pt x="2010" y="780"/>
                  </a:lnTo>
                  <a:lnTo>
                    <a:pt x="2054" y="764"/>
                  </a:lnTo>
                  <a:lnTo>
                    <a:pt x="2094" y="742"/>
                  </a:lnTo>
                  <a:lnTo>
                    <a:pt x="2131" y="714"/>
                  </a:lnTo>
                  <a:lnTo>
                    <a:pt x="2164" y="682"/>
                  </a:lnTo>
                  <a:lnTo>
                    <a:pt x="2192" y="644"/>
                  </a:lnTo>
                  <a:lnTo>
                    <a:pt x="2214" y="604"/>
                  </a:lnTo>
                  <a:lnTo>
                    <a:pt x="2230" y="559"/>
                  </a:lnTo>
                  <a:lnTo>
                    <a:pt x="2241" y="513"/>
                  </a:lnTo>
                  <a:lnTo>
                    <a:pt x="2244" y="464"/>
                  </a:lnTo>
                  <a:lnTo>
                    <a:pt x="2241" y="415"/>
                  </a:lnTo>
                  <a:lnTo>
                    <a:pt x="2230" y="367"/>
                  </a:lnTo>
                  <a:lnTo>
                    <a:pt x="2214" y="323"/>
                  </a:lnTo>
                  <a:lnTo>
                    <a:pt x="2192" y="284"/>
                  </a:lnTo>
                  <a:lnTo>
                    <a:pt x="2164" y="246"/>
                  </a:lnTo>
                  <a:lnTo>
                    <a:pt x="2131" y="214"/>
                  </a:lnTo>
                  <a:lnTo>
                    <a:pt x="2094" y="186"/>
                  </a:lnTo>
                  <a:lnTo>
                    <a:pt x="2054" y="164"/>
                  </a:lnTo>
                  <a:lnTo>
                    <a:pt x="2010" y="146"/>
                  </a:lnTo>
                  <a:lnTo>
                    <a:pt x="1963" y="136"/>
                  </a:lnTo>
                  <a:lnTo>
                    <a:pt x="1915" y="132"/>
                  </a:lnTo>
                  <a:close/>
                  <a:moveTo>
                    <a:pt x="1915" y="0"/>
                  </a:moveTo>
                  <a:lnTo>
                    <a:pt x="1973" y="4"/>
                  </a:lnTo>
                  <a:lnTo>
                    <a:pt x="2028" y="15"/>
                  </a:lnTo>
                  <a:lnTo>
                    <a:pt x="2082" y="31"/>
                  </a:lnTo>
                  <a:lnTo>
                    <a:pt x="2131" y="55"/>
                  </a:lnTo>
                  <a:lnTo>
                    <a:pt x="2178" y="84"/>
                  </a:lnTo>
                  <a:lnTo>
                    <a:pt x="2221" y="117"/>
                  </a:lnTo>
                  <a:lnTo>
                    <a:pt x="2260" y="156"/>
                  </a:lnTo>
                  <a:lnTo>
                    <a:pt x="2294" y="199"/>
                  </a:lnTo>
                  <a:lnTo>
                    <a:pt x="2322" y="246"/>
                  </a:lnTo>
                  <a:lnTo>
                    <a:pt x="2345" y="297"/>
                  </a:lnTo>
                  <a:lnTo>
                    <a:pt x="2362" y="350"/>
                  </a:lnTo>
                  <a:lnTo>
                    <a:pt x="2373" y="406"/>
                  </a:lnTo>
                  <a:lnTo>
                    <a:pt x="2376" y="464"/>
                  </a:lnTo>
                  <a:lnTo>
                    <a:pt x="2373" y="521"/>
                  </a:lnTo>
                  <a:lnTo>
                    <a:pt x="2362" y="576"/>
                  </a:lnTo>
                  <a:lnTo>
                    <a:pt x="2346" y="629"/>
                  </a:lnTo>
                  <a:lnTo>
                    <a:pt x="2324" y="679"/>
                  </a:lnTo>
                  <a:lnTo>
                    <a:pt x="2295" y="726"/>
                  </a:lnTo>
                  <a:lnTo>
                    <a:pt x="2263" y="768"/>
                  </a:lnTo>
                  <a:lnTo>
                    <a:pt x="2224" y="807"/>
                  </a:lnTo>
                  <a:lnTo>
                    <a:pt x="2183" y="841"/>
                  </a:lnTo>
                  <a:lnTo>
                    <a:pt x="2136" y="870"/>
                  </a:lnTo>
                  <a:lnTo>
                    <a:pt x="2087" y="893"/>
                  </a:lnTo>
                  <a:lnTo>
                    <a:pt x="2035" y="911"/>
                  </a:lnTo>
                  <a:lnTo>
                    <a:pt x="1981" y="922"/>
                  </a:lnTo>
                  <a:lnTo>
                    <a:pt x="1981" y="1195"/>
                  </a:lnTo>
                  <a:lnTo>
                    <a:pt x="2049" y="1205"/>
                  </a:lnTo>
                  <a:lnTo>
                    <a:pt x="2115" y="1220"/>
                  </a:lnTo>
                  <a:lnTo>
                    <a:pt x="2180" y="1242"/>
                  </a:lnTo>
                  <a:lnTo>
                    <a:pt x="2241" y="1270"/>
                  </a:lnTo>
                  <a:lnTo>
                    <a:pt x="2299" y="1303"/>
                  </a:lnTo>
                  <a:lnTo>
                    <a:pt x="2353" y="1341"/>
                  </a:lnTo>
                  <a:lnTo>
                    <a:pt x="2404" y="1383"/>
                  </a:lnTo>
                  <a:lnTo>
                    <a:pt x="2452" y="1431"/>
                  </a:lnTo>
                  <a:lnTo>
                    <a:pt x="2493" y="1482"/>
                  </a:lnTo>
                  <a:lnTo>
                    <a:pt x="2531" y="1537"/>
                  </a:lnTo>
                  <a:lnTo>
                    <a:pt x="2564" y="1595"/>
                  </a:lnTo>
                  <a:lnTo>
                    <a:pt x="2591" y="1657"/>
                  </a:lnTo>
                  <a:lnTo>
                    <a:pt x="2613" y="1721"/>
                  </a:lnTo>
                  <a:lnTo>
                    <a:pt x="2905" y="1672"/>
                  </a:lnTo>
                  <a:lnTo>
                    <a:pt x="2904" y="1655"/>
                  </a:lnTo>
                  <a:lnTo>
                    <a:pt x="2909" y="1597"/>
                  </a:lnTo>
                  <a:lnTo>
                    <a:pt x="2919" y="1541"/>
                  </a:lnTo>
                  <a:lnTo>
                    <a:pt x="2936" y="1488"/>
                  </a:lnTo>
                  <a:lnTo>
                    <a:pt x="2959" y="1438"/>
                  </a:lnTo>
                  <a:lnTo>
                    <a:pt x="2988" y="1391"/>
                  </a:lnTo>
                  <a:lnTo>
                    <a:pt x="3021" y="1348"/>
                  </a:lnTo>
                  <a:lnTo>
                    <a:pt x="3060" y="1309"/>
                  </a:lnTo>
                  <a:lnTo>
                    <a:pt x="3103" y="1275"/>
                  </a:lnTo>
                  <a:lnTo>
                    <a:pt x="3150" y="1246"/>
                  </a:lnTo>
                  <a:lnTo>
                    <a:pt x="3200" y="1223"/>
                  </a:lnTo>
                  <a:lnTo>
                    <a:pt x="3253" y="1206"/>
                  </a:lnTo>
                  <a:lnTo>
                    <a:pt x="3309" y="1196"/>
                  </a:lnTo>
                  <a:lnTo>
                    <a:pt x="3367" y="1192"/>
                  </a:lnTo>
                  <a:lnTo>
                    <a:pt x="3425" y="1196"/>
                  </a:lnTo>
                  <a:lnTo>
                    <a:pt x="3481" y="1206"/>
                  </a:lnTo>
                  <a:lnTo>
                    <a:pt x="3533" y="1223"/>
                  </a:lnTo>
                  <a:lnTo>
                    <a:pt x="3584" y="1246"/>
                  </a:lnTo>
                  <a:lnTo>
                    <a:pt x="3631" y="1275"/>
                  </a:lnTo>
                  <a:lnTo>
                    <a:pt x="3674" y="1309"/>
                  </a:lnTo>
                  <a:lnTo>
                    <a:pt x="3712" y="1348"/>
                  </a:lnTo>
                  <a:lnTo>
                    <a:pt x="3745" y="1391"/>
                  </a:lnTo>
                  <a:lnTo>
                    <a:pt x="3774" y="1438"/>
                  </a:lnTo>
                  <a:lnTo>
                    <a:pt x="3798" y="1488"/>
                  </a:lnTo>
                  <a:lnTo>
                    <a:pt x="3815" y="1541"/>
                  </a:lnTo>
                  <a:lnTo>
                    <a:pt x="3826" y="1597"/>
                  </a:lnTo>
                  <a:lnTo>
                    <a:pt x="3829" y="1655"/>
                  </a:lnTo>
                  <a:lnTo>
                    <a:pt x="3826" y="1714"/>
                  </a:lnTo>
                  <a:lnTo>
                    <a:pt x="3815" y="1769"/>
                  </a:lnTo>
                  <a:lnTo>
                    <a:pt x="3798" y="1823"/>
                  </a:lnTo>
                  <a:lnTo>
                    <a:pt x="3774" y="1873"/>
                  </a:lnTo>
                  <a:lnTo>
                    <a:pt x="3745" y="1919"/>
                  </a:lnTo>
                  <a:lnTo>
                    <a:pt x="3712" y="1963"/>
                  </a:lnTo>
                  <a:lnTo>
                    <a:pt x="3674" y="2001"/>
                  </a:lnTo>
                  <a:lnTo>
                    <a:pt x="3631" y="2036"/>
                  </a:lnTo>
                  <a:lnTo>
                    <a:pt x="3584" y="2064"/>
                  </a:lnTo>
                  <a:lnTo>
                    <a:pt x="3533" y="2087"/>
                  </a:lnTo>
                  <a:lnTo>
                    <a:pt x="3481" y="2104"/>
                  </a:lnTo>
                  <a:lnTo>
                    <a:pt x="3425" y="2115"/>
                  </a:lnTo>
                  <a:lnTo>
                    <a:pt x="3367" y="2118"/>
                  </a:lnTo>
                  <a:lnTo>
                    <a:pt x="3313" y="2115"/>
                  </a:lnTo>
                  <a:lnTo>
                    <a:pt x="3259" y="2106"/>
                  </a:lnTo>
                  <a:lnTo>
                    <a:pt x="3209" y="2091"/>
                  </a:lnTo>
                  <a:lnTo>
                    <a:pt x="3161" y="2070"/>
                  </a:lnTo>
                  <a:lnTo>
                    <a:pt x="3115" y="2044"/>
                  </a:lnTo>
                  <a:lnTo>
                    <a:pt x="3074" y="2014"/>
                  </a:lnTo>
                  <a:lnTo>
                    <a:pt x="3037" y="1978"/>
                  </a:lnTo>
                  <a:lnTo>
                    <a:pt x="3003" y="1939"/>
                  </a:lnTo>
                  <a:lnTo>
                    <a:pt x="2973" y="1896"/>
                  </a:lnTo>
                  <a:lnTo>
                    <a:pt x="2948" y="1851"/>
                  </a:lnTo>
                  <a:lnTo>
                    <a:pt x="2929" y="1802"/>
                  </a:lnTo>
                  <a:lnTo>
                    <a:pt x="2637" y="1851"/>
                  </a:lnTo>
                  <a:lnTo>
                    <a:pt x="2640" y="1885"/>
                  </a:lnTo>
                  <a:lnTo>
                    <a:pt x="2641" y="1919"/>
                  </a:lnTo>
                  <a:lnTo>
                    <a:pt x="2637" y="1993"/>
                  </a:lnTo>
                  <a:lnTo>
                    <a:pt x="2627" y="2063"/>
                  </a:lnTo>
                  <a:lnTo>
                    <a:pt x="2610" y="2130"/>
                  </a:lnTo>
                  <a:lnTo>
                    <a:pt x="2586" y="2196"/>
                  </a:lnTo>
                  <a:lnTo>
                    <a:pt x="2557" y="2258"/>
                  </a:lnTo>
                  <a:lnTo>
                    <a:pt x="2522" y="2317"/>
                  </a:lnTo>
                  <a:lnTo>
                    <a:pt x="2483" y="2372"/>
                  </a:lnTo>
                  <a:lnTo>
                    <a:pt x="3082" y="2946"/>
                  </a:lnTo>
                  <a:lnTo>
                    <a:pt x="3122" y="2917"/>
                  </a:lnTo>
                  <a:lnTo>
                    <a:pt x="3166" y="2892"/>
                  </a:lnTo>
                  <a:lnTo>
                    <a:pt x="3214" y="2874"/>
                  </a:lnTo>
                  <a:lnTo>
                    <a:pt x="3263" y="2858"/>
                  </a:lnTo>
                  <a:lnTo>
                    <a:pt x="3314" y="2850"/>
                  </a:lnTo>
                  <a:lnTo>
                    <a:pt x="3367" y="2847"/>
                  </a:lnTo>
                  <a:lnTo>
                    <a:pt x="3425" y="2850"/>
                  </a:lnTo>
                  <a:lnTo>
                    <a:pt x="3481" y="2861"/>
                  </a:lnTo>
                  <a:lnTo>
                    <a:pt x="3533" y="2878"/>
                  </a:lnTo>
                  <a:lnTo>
                    <a:pt x="3584" y="2901"/>
                  </a:lnTo>
                  <a:lnTo>
                    <a:pt x="3631" y="2931"/>
                  </a:lnTo>
                  <a:lnTo>
                    <a:pt x="3674" y="2964"/>
                  </a:lnTo>
                  <a:lnTo>
                    <a:pt x="3712" y="3003"/>
                  </a:lnTo>
                  <a:lnTo>
                    <a:pt x="3745" y="3046"/>
                  </a:lnTo>
                  <a:lnTo>
                    <a:pt x="3774" y="3092"/>
                  </a:lnTo>
                  <a:lnTo>
                    <a:pt x="3798" y="3143"/>
                  </a:lnTo>
                  <a:lnTo>
                    <a:pt x="3815" y="3196"/>
                  </a:lnTo>
                  <a:lnTo>
                    <a:pt x="3826" y="3252"/>
                  </a:lnTo>
                  <a:lnTo>
                    <a:pt x="3829" y="3310"/>
                  </a:lnTo>
                  <a:lnTo>
                    <a:pt x="3826" y="3368"/>
                  </a:lnTo>
                  <a:lnTo>
                    <a:pt x="3815" y="3424"/>
                  </a:lnTo>
                  <a:lnTo>
                    <a:pt x="3798" y="3477"/>
                  </a:lnTo>
                  <a:lnTo>
                    <a:pt x="3774" y="3527"/>
                  </a:lnTo>
                  <a:lnTo>
                    <a:pt x="3745" y="3575"/>
                  </a:lnTo>
                  <a:lnTo>
                    <a:pt x="3712" y="3618"/>
                  </a:lnTo>
                  <a:lnTo>
                    <a:pt x="3674" y="3656"/>
                  </a:lnTo>
                  <a:lnTo>
                    <a:pt x="3631" y="3690"/>
                  </a:lnTo>
                  <a:lnTo>
                    <a:pt x="3584" y="3719"/>
                  </a:lnTo>
                  <a:lnTo>
                    <a:pt x="3533" y="3743"/>
                  </a:lnTo>
                  <a:lnTo>
                    <a:pt x="3481" y="3759"/>
                  </a:lnTo>
                  <a:lnTo>
                    <a:pt x="3425" y="3769"/>
                  </a:lnTo>
                  <a:lnTo>
                    <a:pt x="3367" y="3774"/>
                  </a:lnTo>
                  <a:lnTo>
                    <a:pt x="3309" y="3769"/>
                  </a:lnTo>
                  <a:lnTo>
                    <a:pt x="3253" y="3759"/>
                  </a:lnTo>
                  <a:lnTo>
                    <a:pt x="3200" y="3743"/>
                  </a:lnTo>
                  <a:lnTo>
                    <a:pt x="3150" y="3719"/>
                  </a:lnTo>
                  <a:lnTo>
                    <a:pt x="3103" y="3690"/>
                  </a:lnTo>
                  <a:lnTo>
                    <a:pt x="3060" y="3656"/>
                  </a:lnTo>
                  <a:lnTo>
                    <a:pt x="3021" y="3618"/>
                  </a:lnTo>
                  <a:lnTo>
                    <a:pt x="2988" y="3575"/>
                  </a:lnTo>
                  <a:lnTo>
                    <a:pt x="2959" y="3527"/>
                  </a:lnTo>
                  <a:lnTo>
                    <a:pt x="2936" y="3477"/>
                  </a:lnTo>
                  <a:lnTo>
                    <a:pt x="2919" y="3424"/>
                  </a:lnTo>
                  <a:lnTo>
                    <a:pt x="2909" y="3368"/>
                  </a:lnTo>
                  <a:lnTo>
                    <a:pt x="2904" y="3310"/>
                  </a:lnTo>
                  <a:lnTo>
                    <a:pt x="2908" y="3261"/>
                  </a:lnTo>
                  <a:lnTo>
                    <a:pt x="2915" y="3213"/>
                  </a:lnTo>
                  <a:lnTo>
                    <a:pt x="2927" y="3167"/>
                  </a:lnTo>
                  <a:lnTo>
                    <a:pt x="2945" y="3122"/>
                  </a:lnTo>
                  <a:lnTo>
                    <a:pt x="2966" y="3081"/>
                  </a:lnTo>
                  <a:lnTo>
                    <a:pt x="2991" y="3042"/>
                  </a:lnTo>
                  <a:lnTo>
                    <a:pt x="2391" y="2469"/>
                  </a:lnTo>
                  <a:lnTo>
                    <a:pt x="2341" y="2508"/>
                  </a:lnTo>
                  <a:lnTo>
                    <a:pt x="2289" y="2543"/>
                  </a:lnTo>
                  <a:lnTo>
                    <a:pt x="2232" y="2575"/>
                  </a:lnTo>
                  <a:lnTo>
                    <a:pt x="2173" y="2600"/>
                  </a:lnTo>
                  <a:lnTo>
                    <a:pt x="2112" y="2621"/>
                  </a:lnTo>
                  <a:lnTo>
                    <a:pt x="2048" y="2636"/>
                  </a:lnTo>
                  <a:lnTo>
                    <a:pt x="1982" y="2645"/>
                  </a:lnTo>
                  <a:lnTo>
                    <a:pt x="1915" y="2648"/>
                  </a:lnTo>
                  <a:lnTo>
                    <a:pt x="1843" y="2644"/>
                  </a:lnTo>
                  <a:lnTo>
                    <a:pt x="1772" y="2634"/>
                  </a:lnTo>
                  <a:lnTo>
                    <a:pt x="1703" y="2616"/>
                  </a:lnTo>
                  <a:lnTo>
                    <a:pt x="1638" y="2593"/>
                  </a:lnTo>
                  <a:lnTo>
                    <a:pt x="1576" y="2564"/>
                  </a:lnTo>
                  <a:lnTo>
                    <a:pt x="1518" y="2529"/>
                  </a:lnTo>
                  <a:lnTo>
                    <a:pt x="1462" y="2488"/>
                  </a:lnTo>
                  <a:lnTo>
                    <a:pt x="1411" y="2444"/>
                  </a:lnTo>
                  <a:lnTo>
                    <a:pt x="852" y="2928"/>
                  </a:lnTo>
                  <a:lnTo>
                    <a:pt x="876" y="2974"/>
                  </a:lnTo>
                  <a:lnTo>
                    <a:pt x="897" y="3021"/>
                  </a:lnTo>
                  <a:lnTo>
                    <a:pt x="912" y="3071"/>
                  </a:lnTo>
                  <a:lnTo>
                    <a:pt x="921" y="3124"/>
                  </a:lnTo>
                  <a:lnTo>
                    <a:pt x="925" y="3177"/>
                  </a:lnTo>
                  <a:lnTo>
                    <a:pt x="920" y="3235"/>
                  </a:lnTo>
                  <a:lnTo>
                    <a:pt x="910" y="3291"/>
                  </a:lnTo>
                  <a:lnTo>
                    <a:pt x="893" y="3345"/>
                  </a:lnTo>
                  <a:lnTo>
                    <a:pt x="870" y="3395"/>
                  </a:lnTo>
                  <a:lnTo>
                    <a:pt x="841" y="3442"/>
                  </a:lnTo>
                  <a:lnTo>
                    <a:pt x="808" y="3485"/>
                  </a:lnTo>
                  <a:lnTo>
                    <a:pt x="769" y="3524"/>
                  </a:lnTo>
                  <a:lnTo>
                    <a:pt x="726" y="3558"/>
                  </a:lnTo>
                  <a:lnTo>
                    <a:pt x="679" y="3587"/>
                  </a:lnTo>
                  <a:lnTo>
                    <a:pt x="629" y="3610"/>
                  </a:lnTo>
                  <a:lnTo>
                    <a:pt x="576" y="3627"/>
                  </a:lnTo>
                  <a:lnTo>
                    <a:pt x="520" y="3638"/>
                  </a:lnTo>
                  <a:lnTo>
                    <a:pt x="462" y="3641"/>
                  </a:lnTo>
                  <a:lnTo>
                    <a:pt x="404" y="3638"/>
                  </a:lnTo>
                  <a:lnTo>
                    <a:pt x="348" y="3627"/>
                  </a:lnTo>
                  <a:lnTo>
                    <a:pt x="296" y="3610"/>
                  </a:lnTo>
                  <a:lnTo>
                    <a:pt x="245" y="3587"/>
                  </a:lnTo>
                  <a:lnTo>
                    <a:pt x="198" y="3558"/>
                  </a:lnTo>
                  <a:lnTo>
                    <a:pt x="155" y="3524"/>
                  </a:lnTo>
                  <a:lnTo>
                    <a:pt x="117" y="3485"/>
                  </a:lnTo>
                  <a:lnTo>
                    <a:pt x="84" y="3442"/>
                  </a:lnTo>
                  <a:lnTo>
                    <a:pt x="55" y="3395"/>
                  </a:lnTo>
                  <a:lnTo>
                    <a:pt x="31" y="3345"/>
                  </a:lnTo>
                  <a:lnTo>
                    <a:pt x="14" y="3291"/>
                  </a:lnTo>
                  <a:lnTo>
                    <a:pt x="3" y="3235"/>
                  </a:lnTo>
                  <a:lnTo>
                    <a:pt x="0" y="3177"/>
                  </a:lnTo>
                  <a:lnTo>
                    <a:pt x="3" y="3120"/>
                  </a:lnTo>
                  <a:lnTo>
                    <a:pt x="14" y="3064"/>
                  </a:lnTo>
                  <a:lnTo>
                    <a:pt x="31" y="3011"/>
                  </a:lnTo>
                  <a:lnTo>
                    <a:pt x="55" y="2961"/>
                  </a:lnTo>
                  <a:lnTo>
                    <a:pt x="84" y="2913"/>
                  </a:lnTo>
                  <a:lnTo>
                    <a:pt x="117" y="2870"/>
                  </a:lnTo>
                  <a:lnTo>
                    <a:pt x="155" y="2832"/>
                  </a:lnTo>
                  <a:lnTo>
                    <a:pt x="198" y="2798"/>
                  </a:lnTo>
                  <a:lnTo>
                    <a:pt x="245" y="2769"/>
                  </a:lnTo>
                  <a:lnTo>
                    <a:pt x="296" y="2746"/>
                  </a:lnTo>
                  <a:lnTo>
                    <a:pt x="348" y="2728"/>
                  </a:lnTo>
                  <a:lnTo>
                    <a:pt x="404" y="2718"/>
                  </a:lnTo>
                  <a:lnTo>
                    <a:pt x="462" y="2714"/>
                  </a:lnTo>
                  <a:lnTo>
                    <a:pt x="519" y="2718"/>
                  </a:lnTo>
                  <a:lnTo>
                    <a:pt x="574" y="2728"/>
                  </a:lnTo>
                  <a:lnTo>
                    <a:pt x="627" y="2744"/>
                  </a:lnTo>
                  <a:lnTo>
                    <a:pt x="675" y="2768"/>
                  </a:lnTo>
                  <a:lnTo>
                    <a:pt x="722" y="2796"/>
                  </a:lnTo>
                  <a:lnTo>
                    <a:pt x="765" y="2828"/>
                  </a:lnTo>
                  <a:lnTo>
                    <a:pt x="1324" y="2344"/>
                  </a:lnTo>
                  <a:lnTo>
                    <a:pt x="1290" y="2291"/>
                  </a:lnTo>
                  <a:lnTo>
                    <a:pt x="1260" y="2235"/>
                  </a:lnTo>
                  <a:lnTo>
                    <a:pt x="1235" y="2177"/>
                  </a:lnTo>
                  <a:lnTo>
                    <a:pt x="1215" y="2115"/>
                  </a:lnTo>
                  <a:lnTo>
                    <a:pt x="1200" y="2052"/>
                  </a:lnTo>
                  <a:lnTo>
                    <a:pt x="1192" y="1987"/>
                  </a:lnTo>
                  <a:lnTo>
                    <a:pt x="1188" y="1919"/>
                  </a:lnTo>
                  <a:lnTo>
                    <a:pt x="1192" y="1849"/>
                  </a:lnTo>
                  <a:lnTo>
                    <a:pt x="1202" y="1780"/>
                  </a:lnTo>
                  <a:lnTo>
                    <a:pt x="1218" y="1712"/>
                  </a:lnTo>
                  <a:lnTo>
                    <a:pt x="1242" y="1648"/>
                  </a:lnTo>
                  <a:lnTo>
                    <a:pt x="1269" y="1587"/>
                  </a:lnTo>
                  <a:lnTo>
                    <a:pt x="812" y="1295"/>
                  </a:lnTo>
                  <a:lnTo>
                    <a:pt x="779" y="1331"/>
                  </a:lnTo>
                  <a:lnTo>
                    <a:pt x="741" y="1362"/>
                  </a:lnTo>
                  <a:lnTo>
                    <a:pt x="701" y="1390"/>
                  </a:lnTo>
                  <a:lnTo>
                    <a:pt x="658" y="1413"/>
                  </a:lnTo>
                  <a:lnTo>
                    <a:pt x="611" y="1432"/>
                  </a:lnTo>
                  <a:lnTo>
                    <a:pt x="564" y="1445"/>
                  </a:lnTo>
                  <a:lnTo>
                    <a:pt x="514" y="1454"/>
                  </a:lnTo>
                  <a:lnTo>
                    <a:pt x="462" y="1456"/>
                  </a:lnTo>
                  <a:lnTo>
                    <a:pt x="404" y="1453"/>
                  </a:lnTo>
                  <a:lnTo>
                    <a:pt x="348" y="1442"/>
                  </a:lnTo>
                  <a:lnTo>
                    <a:pt x="296" y="1425"/>
                  </a:lnTo>
                  <a:lnTo>
                    <a:pt x="245" y="1402"/>
                  </a:lnTo>
                  <a:lnTo>
                    <a:pt x="198" y="1374"/>
                  </a:lnTo>
                  <a:lnTo>
                    <a:pt x="155" y="1339"/>
                  </a:lnTo>
                  <a:lnTo>
                    <a:pt x="117" y="1301"/>
                  </a:lnTo>
                  <a:lnTo>
                    <a:pt x="84" y="1258"/>
                  </a:lnTo>
                  <a:lnTo>
                    <a:pt x="55" y="1211"/>
                  </a:lnTo>
                  <a:lnTo>
                    <a:pt x="31" y="1161"/>
                  </a:lnTo>
                  <a:lnTo>
                    <a:pt x="14" y="1107"/>
                  </a:lnTo>
                  <a:lnTo>
                    <a:pt x="3" y="1052"/>
                  </a:lnTo>
                  <a:lnTo>
                    <a:pt x="0" y="993"/>
                  </a:lnTo>
                  <a:lnTo>
                    <a:pt x="3" y="935"/>
                  </a:lnTo>
                  <a:lnTo>
                    <a:pt x="14" y="879"/>
                  </a:lnTo>
                  <a:lnTo>
                    <a:pt x="31" y="826"/>
                  </a:lnTo>
                  <a:lnTo>
                    <a:pt x="55" y="776"/>
                  </a:lnTo>
                  <a:lnTo>
                    <a:pt x="84" y="729"/>
                  </a:lnTo>
                  <a:lnTo>
                    <a:pt x="117" y="686"/>
                  </a:lnTo>
                  <a:lnTo>
                    <a:pt x="155" y="647"/>
                  </a:lnTo>
                  <a:lnTo>
                    <a:pt x="198" y="613"/>
                  </a:lnTo>
                  <a:lnTo>
                    <a:pt x="245" y="584"/>
                  </a:lnTo>
                  <a:lnTo>
                    <a:pt x="296" y="562"/>
                  </a:lnTo>
                  <a:lnTo>
                    <a:pt x="348" y="544"/>
                  </a:lnTo>
                  <a:lnTo>
                    <a:pt x="404" y="534"/>
                  </a:lnTo>
                  <a:lnTo>
                    <a:pt x="462" y="530"/>
                  </a:lnTo>
                  <a:lnTo>
                    <a:pt x="520" y="534"/>
                  </a:lnTo>
                  <a:lnTo>
                    <a:pt x="576" y="544"/>
                  </a:lnTo>
                  <a:lnTo>
                    <a:pt x="629" y="562"/>
                  </a:lnTo>
                  <a:lnTo>
                    <a:pt x="679" y="584"/>
                  </a:lnTo>
                  <a:lnTo>
                    <a:pt x="726" y="613"/>
                  </a:lnTo>
                  <a:lnTo>
                    <a:pt x="769" y="647"/>
                  </a:lnTo>
                  <a:lnTo>
                    <a:pt x="808" y="686"/>
                  </a:lnTo>
                  <a:lnTo>
                    <a:pt x="841" y="729"/>
                  </a:lnTo>
                  <a:lnTo>
                    <a:pt x="870" y="776"/>
                  </a:lnTo>
                  <a:lnTo>
                    <a:pt x="893" y="826"/>
                  </a:lnTo>
                  <a:lnTo>
                    <a:pt x="910" y="879"/>
                  </a:lnTo>
                  <a:lnTo>
                    <a:pt x="920" y="935"/>
                  </a:lnTo>
                  <a:lnTo>
                    <a:pt x="925" y="993"/>
                  </a:lnTo>
                  <a:lnTo>
                    <a:pt x="921" y="1043"/>
                  </a:lnTo>
                  <a:lnTo>
                    <a:pt x="913" y="1092"/>
                  </a:lnTo>
                  <a:lnTo>
                    <a:pt x="900" y="1139"/>
                  </a:lnTo>
                  <a:lnTo>
                    <a:pt x="883" y="1183"/>
                  </a:lnTo>
                  <a:lnTo>
                    <a:pt x="1340" y="1475"/>
                  </a:lnTo>
                  <a:lnTo>
                    <a:pt x="1383" y="1425"/>
                  </a:lnTo>
                  <a:lnTo>
                    <a:pt x="1429" y="1380"/>
                  </a:lnTo>
                  <a:lnTo>
                    <a:pt x="1479" y="1338"/>
                  </a:lnTo>
                  <a:lnTo>
                    <a:pt x="1534" y="1301"/>
                  </a:lnTo>
                  <a:lnTo>
                    <a:pt x="1591" y="1268"/>
                  </a:lnTo>
                  <a:lnTo>
                    <a:pt x="1652" y="1241"/>
                  </a:lnTo>
                  <a:lnTo>
                    <a:pt x="1715" y="1220"/>
                  </a:lnTo>
                  <a:lnTo>
                    <a:pt x="1781" y="1204"/>
                  </a:lnTo>
                  <a:lnTo>
                    <a:pt x="1848" y="1195"/>
                  </a:lnTo>
                  <a:lnTo>
                    <a:pt x="1848" y="922"/>
                  </a:lnTo>
                  <a:lnTo>
                    <a:pt x="1794" y="911"/>
                  </a:lnTo>
                  <a:lnTo>
                    <a:pt x="1742" y="893"/>
                  </a:lnTo>
                  <a:lnTo>
                    <a:pt x="1693" y="870"/>
                  </a:lnTo>
                  <a:lnTo>
                    <a:pt x="1646" y="841"/>
                  </a:lnTo>
                  <a:lnTo>
                    <a:pt x="1605" y="807"/>
                  </a:lnTo>
                  <a:lnTo>
                    <a:pt x="1566" y="768"/>
                  </a:lnTo>
                  <a:lnTo>
                    <a:pt x="1534" y="726"/>
                  </a:lnTo>
                  <a:lnTo>
                    <a:pt x="1505" y="679"/>
                  </a:lnTo>
                  <a:lnTo>
                    <a:pt x="1483" y="629"/>
                  </a:lnTo>
                  <a:lnTo>
                    <a:pt x="1467" y="576"/>
                  </a:lnTo>
                  <a:lnTo>
                    <a:pt x="1456" y="521"/>
                  </a:lnTo>
                  <a:lnTo>
                    <a:pt x="1453" y="464"/>
                  </a:lnTo>
                  <a:lnTo>
                    <a:pt x="1456" y="406"/>
                  </a:lnTo>
                  <a:lnTo>
                    <a:pt x="1467" y="350"/>
                  </a:lnTo>
                  <a:lnTo>
                    <a:pt x="1484" y="297"/>
                  </a:lnTo>
                  <a:lnTo>
                    <a:pt x="1507" y="246"/>
                  </a:lnTo>
                  <a:lnTo>
                    <a:pt x="1535" y="199"/>
                  </a:lnTo>
                  <a:lnTo>
                    <a:pt x="1569" y="156"/>
                  </a:lnTo>
                  <a:lnTo>
                    <a:pt x="1608" y="117"/>
                  </a:lnTo>
                  <a:lnTo>
                    <a:pt x="1651" y="84"/>
                  </a:lnTo>
                  <a:lnTo>
                    <a:pt x="1698" y="55"/>
                  </a:lnTo>
                  <a:lnTo>
                    <a:pt x="1747" y="31"/>
                  </a:lnTo>
                  <a:lnTo>
                    <a:pt x="1801" y="15"/>
                  </a:lnTo>
                  <a:lnTo>
                    <a:pt x="1856" y="4"/>
                  </a:lnTo>
                  <a:lnTo>
                    <a:pt x="1913" y="0"/>
                  </a:lnTo>
                  <a:lnTo>
                    <a:pt x="1915" y="0"/>
                  </a:lnTo>
                  <a:close/>
                </a:path>
              </a:pathLst>
            </a:custGeom>
            <a:solidFill>
              <a:schemeClr val="accent2"/>
            </a:solidFill>
            <a:ln w="0">
              <a:noFill/>
              <a:prstDash val="solid"/>
              <a:round/>
            </a:ln>
          </p:spPr>
          <p:txBody>
            <a:bodyPr vert="horz" wrap="square" lIns="91419" tIns="45709" rIns="91419" bIns="45709" numCol="1" anchor="t" anchorCtr="0" compatLnSpc="1"/>
            <a:lstStyle/>
            <a:p>
              <a:endParaRPr lang="zh-CN" altLang="en-US">
                <a:solidFill>
                  <a:schemeClr val="accent1">
                    <a:lumMod val="75000"/>
                  </a:schemeClr>
                </a:solidFill>
                <a:latin typeface="方正黑体简体" panose="02010601030101010101" pitchFamily="2" charset="-122"/>
                <a:ea typeface="方正黑体简体" panose="02010601030101010101" pitchFamily="2" charset="-122"/>
              </a:endParaRPr>
            </a:p>
          </p:txBody>
        </p:sp>
      </p:grpSp>
      <p:sp>
        <p:nvSpPr>
          <p:cNvPr id="27" name="Rectangle 23"/>
          <p:cNvSpPr/>
          <p:nvPr/>
        </p:nvSpPr>
        <p:spPr>
          <a:xfrm flipH="1">
            <a:off x="6931565" y="1647588"/>
            <a:ext cx="2692826" cy="1338828"/>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1800" b="1" dirty="0">
                <a:solidFill>
                  <a:schemeClr val="accent1">
                    <a:lumMod val="75000"/>
                  </a:schemeClr>
                </a:solidFill>
              </a:rPr>
              <a:t>采购计划制单</a:t>
            </a:r>
            <a:endParaRPr lang="en-US" altLang="zh-CN" sz="1800" b="1" dirty="0">
              <a:solidFill>
                <a:schemeClr val="accent1">
                  <a:lumMod val="75000"/>
                </a:schemeClr>
              </a:solidFill>
            </a:endParaRPr>
          </a:p>
          <a:p>
            <a:pPr marL="285750" indent="-285750">
              <a:lnSpc>
                <a:spcPct val="150000"/>
              </a:lnSpc>
              <a:buFont typeface="Wingdings" panose="05000000000000000000" pitchFamily="2" charset="2"/>
              <a:buChar char="ü"/>
            </a:pPr>
            <a:r>
              <a:rPr lang="zh-CN" altLang="en-US" sz="1800" b="1" dirty="0">
                <a:solidFill>
                  <a:schemeClr val="accent1">
                    <a:lumMod val="75000"/>
                  </a:schemeClr>
                </a:solidFill>
              </a:rPr>
              <a:t>采购计划审批</a:t>
            </a:r>
            <a:endParaRPr lang="en-US" altLang="zh-CN" sz="1800" b="1" dirty="0">
              <a:solidFill>
                <a:schemeClr val="accent1">
                  <a:lumMod val="75000"/>
                </a:schemeClr>
              </a:solidFill>
            </a:endParaRPr>
          </a:p>
          <a:p>
            <a:pPr marL="285750" indent="-285750">
              <a:lnSpc>
                <a:spcPct val="150000"/>
              </a:lnSpc>
              <a:buFont typeface="Wingdings" panose="05000000000000000000" pitchFamily="2" charset="2"/>
              <a:buChar char="ü"/>
            </a:pPr>
            <a:r>
              <a:rPr lang="zh-CN" altLang="en-US" sz="1800" b="1" dirty="0">
                <a:solidFill>
                  <a:schemeClr val="accent1">
                    <a:lumMod val="75000"/>
                  </a:schemeClr>
                </a:solidFill>
              </a:rPr>
              <a:t>采购</a:t>
            </a:r>
            <a:r>
              <a:rPr lang="zh-CN" altLang="en-US" sz="1800" b="1" dirty="0" smtClean="0">
                <a:solidFill>
                  <a:schemeClr val="accent1">
                    <a:lumMod val="75000"/>
                  </a:schemeClr>
                </a:solidFill>
              </a:rPr>
              <a:t>订单（审批）</a:t>
            </a:r>
            <a:endParaRPr lang="zh-CN" altLang="en-US" sz="1800" b="1" dirty="0">
              <a:solidFill>
                <a:schemeClr val="accent1">
                  <a:lumMod val="75000"/>
                </a:schemeClr>
              </a:solidFill>
            </a:endParaRPr>
          </a:p>
        </p:txBody>
      </p:sp>
      <p:cxnSp>
        <p:nvCxnSpPr>
          <p:cNvPr id="31" name="Straight Connector 16"/>
          <p:cNvCxnSpPr/>
          <p:nvPr/>
        </p:nvCxnSpPr>
        <p:spPr>
          <a:xfrm flipH="1">
            <a:off x="5725601" y="1962793"/>
            <a:ext cx="0" cy="39186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240138" y="1195926"/>
            <a:ext cx="1872208" cy="55308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b="1" dirty="0">
                <a:solidFill>
                  <a:schemeClr val="accent1">
                    <a:lumMod val="75000"/>
                  </a:schemeClr>
                </a:solidFill>
              </a:rPr>
              <a:t> 采购订单</a:t>
            </a:r>
          </a:p>
        </p:txBody>
      </p:sp>
      <p:sp>
        <p:nvSpPr>
          <p:cNvPr id="33" name="Rectangle 23"/>
          <p:cNvSpPr/>
          <p:nvPr/>
        </p:nvSpPr>
        <p:spPr>
          <a:xfrm flipH="1">
            <a:off x="6976584" y="3523878"/>
            <a:ext cx="2468422" cy="922020"/>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1800" b="1" dirty="0">
                <a:solidFill>
                  <a:schemeClr val="accent1">
                    <a:lumMod val="75000"/>
                  </a:schemeClr>
                </a:solidFill>
              </a:rPr>
              <a:t>入库制单</a:t>
            </a:r>
            <a:r>
              <a:rPr lang="en-US" altLang="zh-CN" sz="1800" b="1" dirty="0">
                <a:solidFill>
                  <a:schemeClr val="accent1">
                    <a:lumMod val="75000"/>
                  </a:schemeClr>
                </a:solidFill>
              </a:rPr>
              <a:t>-</a:t>
            </a:r>
            <a:r>
              <a:rPr lang="zh-CN" altLang="en-US" sz="1800" b="1" dirty="0">
                <a:solidFill>
                  <a:schemeClr val="accent1">
                    <a:lumMod val="75000"/>
                  </a:schemeClr>
                </a:solidFill>
              </a:rPr>
              <a:t>依据订单</a:t>
            </a:r>
            <a:endParaRPr lang="en-US" altLang="zh-CN" sz="1800" b="1" dirty="0">
              <a:solidFill>
                <a:schemeClr val="accent1">
                  <a:lumMod val="75000"/>
                </a:schemeClr>
              </a:solidFill>
            </a:endParaRPr>
          </a:p>
          <a:p>
            <a:pPr marL="285750" indent="-285750">
              <a:lnSpc>
                <a:spcPct val="150000"/>
              </a:lnSpc>
              <a:buFont typeface="Wingdings" panose="05000000000000000000" pitchFamily="2" charset="2"/>
              <a:buChar char="ü"/>
            </a:pPr>
            <a:r>
              <a:rPr lang="zh-CN" altLang="en-US" sz="1800" b="1" dirty="0">
                <a:solidFill>
                  <a:schemeClr val="accent1">
                    <a:lumMod val="75000"/>
                  </a:schemeClr>
                </a:solidFill>
              </a:rPr>
              <a:t>入库单审核</a:t>
            </a:r>
          </a:p>
        </p:txBody>
      </p:sp>
      <p:sp>
        <p:nvSpPr>
          <p:cNvPr id="34" name="文本框 33"/>
          <p:cNvSpPr txBox="1"/>
          <p:nvPr/>
        </p:nvSpPr>
        <p:spPr>
          <a:xfrm>
            <a:off x="6307061" y="3009308"/>
            <a:ext cx="1872208" cy="55308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b="1" dirty="0">
                <a:solidFill>
                  <a:schemeClr val="accent1">
                    <a:lumMod val="75000"/>
                  </a:schemeClr>
                </a:solidFill>
              </a:rPr>
              <a:t> 入库</a:t>
            </a:r>
          </a:p>
        </p:txBody>
      </p:sp>
      <p:sp>
        <p:nvSpPr>
          <p:cNvPr id="35" name="文本框 34"/>
          <p:cNvSpPr txBox="1"/>
          <p:nvPr/>
        </p:nvSpPr>
        <p:spPr>
          <a:xfrm>
            <a:off x="9336360" y="3857273"/>
            <a:ext cx="1521960" cy="506730"/>
          </a:xfrm>
          <a:prstGeom prst="rect">
            <a:avLst/>
          </a:prstGeom>
          <a:noFill/>
        </p:spPr>
        <p:txBody>
          <a:bodyPr wrap="square" rtlCol="0">
            <a:spAutoFit/>
          </a:bodyPr>
          <a:lstStyle/>
          <a:p>
            <a:pPr>
              <a:lnSpc>
                <a:spcPct val="150000"/>
              </a:lnSpc>
            </a:pPr>
            <a:r>
              <a:rPr lang="zh-CN" altLang="en-US" sz="1800" b="1" dirty="0">
                <a:solidFill>
                  <a:schemeClr val="accent1">
                    <a:lumMod val="75000"/>
                  </a:schemeClr>
                </a:solidFill>
              </a:rPr>
              <a:t> 库存增加</a:t>
            </a:r>
          </a:p>
        </p:txBody>
      </p:sp>
      <p:sp>
        <p:nvSpPr>
          <p:cNvPr id="4" name="矩形 3"/>
          <p:cNvSpPr/>
          <p:nvPr/>
        </p:nvSpPr>
        <p:spPr>
          <a:xfrm>
            <a:off x="6312024" y="4757082"/>
            <a:ext cx="1090930" cy="39878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chemeClr val="accent1">
                    <a:lumMod val="75000"/>
                  </a:schemeClr>
                </a:solidFill>
              </a:rPr>
              <a:t> 台账</a:t>
            </a:r>
          </a:p>
        </p:txBody>
      </p:sp>
      <p:sp>
        <p:nvSpPr>
          <p:cNvPr id="5" name="矩形 4"/>
          <p:cNvSpPr/>
          <p:nvPr/>
        </p:nvSpPr>
        <p:spPr>
          <a:xfrm>
            <a:off x="6290560" y="5660422"/>
            <a:ext cx="1090930" cy="553085"/>
          </a:xfrm>
          <a:prstGeom prst="rect">
            <a:avLst/>
          </a:prstGeom>
        </p:spPr>
        <p:txBody>
          <a:bodyPr wrap="none">
            <a:spAutoFit/>
          </a:bodyPr>
          <a:lstStyle/>
          <a:p>
            <a:pPr marL="342900" indent="-342900">
              <a:lnSpc>
                <a:spcPct val="150000"/>
              </a:lnSpc>
              <a:buFont typeface="Wingdings" panose="05000000000000000000" pitchFamily="2" charset="2"/>
              <a:buChar char="p"/>
            </a:pPr>
            <a:r>
              <a:rPr lang="zh-CN" altLang="en-US" sz="2000" b="1" dirty="0">
                <a:solidFill>
                  <a:schemeClr val="accent1">
                    <a:lumMod val="75000"/>
                  </a:schemeClr>
                </a:solidFill>
              </a:rPr>
              <a:t> 库存</a:t>
            </a:r>
          </a:p>
        </p:txBody>
      </p:sp>
      <p:sp>
        <p:nvSpPr>
          <p:cNvPr id="36" name="文本框 35"/>
          <p:cNvSpPr txBox="1"/>
          <p:nvPr/>
        </p:nvSpPr>
        <p:spPr>
          <a:xfrm>
            <a:off x="6976584" y="5051216"/>
            <a:ext cx="1721742" cy="506730"/>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1800" b="1" dirty="0">
                <a:solidFill>
                  <a:schemeClr val="accent1">
                    <a:lumMod val="75000"/>
                  </a:schemeClr>
                </a:solidFill>
              </a:rPr>
              <a:t>台账查询</a:t>
            </a:r>
          </a:p>
        </p:txBody>
      </p:sp>
      <p:sp>
        <p:nvSpPr>
          <p:cNvPr id="38" name="文本框 37"/>
          <p:cNvSpPr txBox="1"/>
          <p:nvPr/>
        </p:nvSpPr>
        <p:spPr>
          <a:xfrm>
            <a:off x="6943266" y="6095082"/>
            <a:ext cx="1721742" cy="506730"/>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1800" b="1" dirty="0">
                <a:solidFill>
                  <a:schemeClr val="accent1">
                    <a:lumMod val="75000"/>
                  </a:schemeClr>
                </a:solidFill>
              </a:rPr>
              <a:t>库存查询</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250" fill="hold"/>
                                        <p:tgtEl>
                                          <p:spTgt spid="27"/>
                                        </p:tgtEl>
                                        <p:attrNameLst>
                                          <p:attrName>ppt_x</p:attrName>
                                        </p:attrNameLst>
                                      </p:cBhvr>
                                      <p:tavLst>
                                        <p:tav tm="0">
                                          <p:val>
                                            <p:strVal val="0-#ppt_w/2"/>
                                          </p:val>
                                        </p:tav>
                                        <p:tav tm="100000">
                                          <p:val>
                                            <p:strVal val="#ppt_x"/>
                                          </p:val>
                                        </p:tav>
                                      </p:tavLst>
                                    </p:anim>
                                    <p:anim calcmode="lin" valueType="num">
                                      <p:cBhvr additive="base">
                                        <p:cTn id="13" dur="25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250" fill="hold"/>
                                        <p:tgtEl>
                                          <p:spTgt spid="31"/>
                                        </p:tgtEl>
                                        <p:attrNameLst>
                                          <p:attrName>ppt_x</p:attrName>
                                        </p:attrNameLst>
                                      </p:cBhvr>
                                      <p:tavLst>
                                        <p:tav tm="0">
                                          <p:val>
                                            <p:strVal val="0-#ppt_w/2"/>
                                          </p:val>
                                        </p:tav>
                                        <p:tav tm="100000">
                                          <p:val>
                                            <p:strVal val="#ppt_x"/>
                                          </p:val>
                                        </p:tav>
                                      </p:tavLst>
                                    </p:anim>
                                    <p:anim calcmode="lin" valueType="num">
                                      <p:cBhvr additive="base">
                                        <p:cTn id="18" dur="250" fill="hold"/>
                                        <p:tgtEl>
                                          <p:spTgt spid="3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250" fill="hold"/>
                                        <p:tgtEl>
                                          <p:spTgt spid="33"/>
                                        </p:tgtEl>
                                        <p:attrNameLst>
                                          <p:attrName>ppt_x</p:attrName>
                                        </p:attrNameLst>
                                      </p:cBhvr>
                                      <p:tavLst>
                                        <p:tav tm="0">
                                          <p:val>
                                            <p:strVal val="0-#ppt_w/2"/>
                                          </p:val>
                                        </p:tav>
                                        <p:tav tm="100000">
                                          <p:val>
                                            <p:strVal val="#ppt_x"/>
                                          </p:val>
                                        </p:tav>
                                      </p:tavLst>
                                    </p:anim>
                                    <p:anim calcmode="lin" valueType="num">
                                      <p:cBhvr additive="base">
                                        <p:cTn id="23" dur="25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44"/>
          <p:cNvSpPr/>
          <p:nvPr/>
        </p:nvSpPr>
        <p:spPr>
          <a:xfrm>
            <a:off x="623392" y="1146416"/>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0" name="AutoShape 48"/>
          <p:cNvSpPr/>
          <p:nvPr/>
        </p:nvSpPr>
        <p:spPr bwMode="auto">
          <a:xfrm>
            <a:off x="813989" y="1321933"/>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1" name="TextBox 13"/>
          <p:cNvSpPr txBox="1"/>
          <p:nvPr/>
        </p:nvSpPr>
        <p:spPr>
          <a:xfrm>
            <a:off x="1487488" y="1229913"/>
            <a:ext cx="3384376" cy="44319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方法</a:t>
            </a: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1- </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采购计划</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3" name="图片 2"/>
          <p:cNvPicPr>
            <a:picLocks noChangeAspect="1"/>
          </p:cNvPicPr>
          <p:nvPr/>
        </p:nvPicPr>
        <p:blipFill>
          <a:blip r:embed="rId3"/>
          <a:stretch>
            <a:fillRect/>
          </a:stretch>
        </p:blipFill>
        <p:spPr>
          <a:xfrm>
            <a:off x="1261100" y="1882119"/>
            <a:ext cx="9815411" cy="222523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1279610" y="4293267"/>
            <a:ext cx="9914479" cy="2088061"/>
          </a:xfrm>
          <a:prstGeom prst="rect">
            <a:avLst/>
          </a:prstGeom>
          <a:ln>
            <a:noFill/>
          </a:ln>
          <a:effectLst>
            <a:outerShdw blurRad="292100" dist="139700" dir="2700000" algn="tl" rotWithShape="0">
              <a:srgbClr val="333333">
                <a:alpha val="65000"/>
              </a:srgbClr>
            </a:outerShdw>
          </a:effectLst>
        </p:spPr>
      </p:pic>
      <p:sp>
        <p:nvSpPr>
          <p:cNvPr id="28"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6 </a:t>
            </a:r>
            <a:r>
              <a:rPr lang="zh-CN" altLang="en-US" sz="2400" dirty="0" smtClean="0">
                <a:solidFill>
                  <a:schemeClr val="accent1">
                    <a:lumMod val="75000"/>
                  </a:schemeClr>
                </a:solidFill>
                <a:latin typeface="+mj-ea"/>
                <a:ea typeface="+mj-ea"/>
              </a:rPr>
              <a:t>采购、订单入库</a:t>
            </a:r>
            <a:endParaRPr lang="zh-CN" altLang="en-US" sz="2400" dirty="0">
              <a:solidFill>
                <a:schemeClr val="accent1">
                  <a:lumMod val="75000"/>
                </a:schemeClr>
              </a:solidFill>
              <a:latin typeface="+mj-ea"/>
              <a:ea typeface="+mj-ea"/>
            </a:endParaRPr>
          </a:p>
        </p:txBody>
      </p:sp>
    </p:spTree>
    <p:extLst>
      <p:ext uri="{BB962C8B-B14F-4D97-AF65-F5344CB8AC3E}">
        <p14:creationId xmlns:p14="http://schemas.microsoft.com/office/powerpoint/2010/main" val="5217678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44"/>
          <p:cNvSpPr/>
          <p:nvPr/>
        </p:nvSpPr>
        <p:spPr>
          <a:xfrm>
            <a:off x="623392" y="120189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0" name="AutoShape 48"/>
          <p:cNvSpPr/>
          <p:nvPr/>
        </p:nvSpPr>
        <p:spPr bwMode="auto">
          <a:xfrm>
            <a:off x="813989" y="137741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1" name="TextBox 13"/>
          <p:cNvSpPr txBox="1"/>
          <p:nvPr/>
        </p:nvSpPr>
        <p:spPr>
          <a:xfrm>
            <a:off x="1487488" y="1285395"/>
            <a:ext cx="2736304" cy="44319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方式</a:t>
            </a: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2- </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下订单</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8" name="图片 7"/>
          <p:cNvPicPr>
            <a:picLocks noChangeAspect="1"/>
          </p:cNvPicPr>
          <p:nvPr/>
        </p:nvPicPr>
        <p:blipFill>
          <a:blip r:embed="rId3"/>
          <a:stretch>
            <a:fillRect/>
          </a:stretch>
        </p:blipFill>
        <p:spPr>
          <a:xfrm>
            <a:off x="1703512" y="2065994"/>
            <a:ext cx="7948349" cy="2164268"/>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4"/>
          <a:stretch>
            <a:fillRect/>
          </a:stretch>
        </p:blipFill>
        <p:spPr>
          <a:xfrm>
            <a:off x="623392" y="4442258"/>
            <a:ext cx="11141405" cy="1867062"/>
          </a:xfrm>
          <a:prstGeom prst="rect">
            <a:avLst/>
          </a:prstGeom>
          <a:ln>
            <a:noFill/>
          </a:ln>
          <a:effectLst>
            <a:outerShdw blurRad="292100" dist="139700" dir="2700000" algn="tl" rotWithShape="0">
              <a:srgbClr val="333333">
                <a:alpha val="65000"/>
              </a:srgbClr>
            </a:outerShdw>
          </a:effectLst>
        </p:spPr>
      </p:pic>
      <p:sp>
        <p:nvSpPr>
          <p:cNvPr id="10"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6 </a:t>
            </a:r>
            <a:r>
              <a:rPr lang="zh-CN" altLang="en-US" sz="2400" dirty="0" smtClean="0">
                <a:solidFill>
                  <a:schemeClr val="accent1">
                    <a:lumMod val="75000"/>
                  </a:schemeClr>
                </a:solidFill>
                <a:latin typeface="+mj-ea"/>
                <a:ea typeface="+mj-ea"/>
              </a:rPr>
              <a:t>采购、订单入库</a:t>
            </a:r>
            <a:endParaRPr lang="zh-CN" altLang="en-US" sz="2400" dirty="0">
              <a:solidFill>
                <a:schemeClr val="accent1">
                  <a:lumMod val="75000"/>
                </a:schemeClr>
              </a:solidFill>
              <a:latin typeface="+mj-ea"/>
              <a:ea typeface="+mj-ea"/>
            </a:endParaRPr>
          </a:p>
        </p:txBody>
      </p:sp>
    </p:spTree>
    <p:extLst>
      <p:ext uri="{BB962C8B-B14F-4D97-AF65-F5344CB8AC3E}">
        <p14:creationId xmlns:p14="http://schemas.microsoft.com/office/powerpoint/2010/main" val="1871545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44"/>
          <p:cNvSpPr/>
          <p:nvPr/>
        </p:nvSpPr>
        <p:spPr>
          <a:xfrm>
            <a:off x="623392" y="98072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0" name="AutoShape 48"/>
          <p:cNvSpPr/>
          <p:nvPr/>
        </p:nvSpPr>
        <p:spPr bwMode="auto">
          <a:xfrm>
            <a:off x="813989" y="115624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1" name="TextBox 13"/>
          <p:cNvSpPr txBox="1"/>
          <p:nvPr/>
        </p:nvSpPr>
        <p:spPr>
          <a:xfrm>
            <a:off x="1487488" y="1064225"/>
            <a:ext cx="1851369"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入库</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3" name="图片 2"/>
          <p:cNvPicPr>
            <a:picLocks noChangeAspect="1"/>
          </p:cNvPicPr>
          <p:nvPr/>
        </p:nvPicPr>
        <p:blipFill>
          <a:blip r:embed="rId3"/>
          <a:stretch>
            <a:fillRect/>
          </a:stretch>
        </p:blipFill>
        <p:spPr>
          <a:xfrm>
            <a:off x="1936128" y="1591913"/>
            <a:ext cx="8970893" cy="1729189"/>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4"/>
          <a:stretch>
            <a:fillRect/>
          </a:stretch>
        </p:blipFill>
        <p:spPr>
          <a:xfrm>
            <a:off x="2582525" y="3336729"/>
            <a:ext cx="8324496" cy="1827644"/>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5"/>
          <a:stretch>
            <a:fillRect/>
          </a:stretch>
        </p:blipFill>
        <p:spPr>
          <a:xfrm>
            <a:off x="3350653" y="4653137"/>
            <a:ext cx="7353859" cy="2144876"/>
          </a:xfrm>
          <a:prstGeom prst="rect">
            <a:avLst/>
          </a:prstGeom>
          <a:ln>
            <a:noFill/>
          </a:ln>
          <a:effectLst>
            <a:outerShdw blurRad="292100" dist="139700" dir="2700000" algn="tl" rotWithShape="0">
              <a:srgbClr val="333333">
                <a:alpha val="65000"/>
              </a:srgbClr>
            </a:outerShdw>
          </a:effectLst>
        </p:spPr>
      </p:pic>
      <p:sp>
        <p:nvSpPr>
          <p:cNvPr id="10"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6 </a:t>
            </a:r>
            <a:r>
              <a:rPr lang="zh-CN" altLang="en-US" sz="2400" dirty="0" smtClean="0">
                <a:solidFill>
                  <a:schemeClr val="accent1">
                    <a:lumMod val="75000"/>
                  </a:schemeClr>
                </a:solidFill>
                <a:latin typeface="+mj-ea"/>
                <a:ea typeface="+mj-ea"/>
              </a:rPr>
              <a:t>采购、订单入库</a:t>
            </a:r>
            <a:endParaRPr lang="zh-CN" altLang="en-US" sz="2400" dirty="0">
              <a:solidFill>
                <a:schemeClr val="accent1">
                  <a:lumMod val="75000"/>
                </a:schemeClr>
              </a:solidFill>
              <a:latin typeface="+mj-ea"/>
              <a:ea typeface="+mj-ea"/>
            </a:endParaRPr>
          </a:p>
        </p:txBody>
      </p:sp>
    </p:spTree>
    <p:extLst>
      <p:ext uri="{BB962C8B-B14F-4D97-AF65-F5344CB8AC3E}">
        <p14:creationId xmlns:p14="http://schemas.microsoft.com/office/powerpoint/2010/main" val="20908342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44"/>
          <p:cNvSpPr/>
          <p:nvPr/>
        </p:nvSpPr>
        <p:spPr>
          <a:xfrm>
            <a:off x="623392" y="98072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0" name="AutoShape 48"/>
          <p:cNvSpPr/>
          <p:nvPr/>
        </p:nvSpPr>
        <p:spPr bwMode="auto">
          <a:xfrm>
            <a:off x="813989" y="115624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1" name="TextBox 13"/>
          <p:cNvSpPr txBox="1"/>
          <p:nvPr/>
        </p:nvSpPr>
        <p:spPr>
          <a:xfrm>
            <a:off x="1487488" y="1064225"/>
            <a:ext cx="1851369"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配置</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4" name="图片 3"/>
          <p:cNvPicPr>
            <a:picLocks noChangeAspect="1"/>
          </p:cNvPicPr>
          <p:nvPr/>
        </p:nvPicPr>
        <p:blipFill>
          <a:blip r:embed="rId3"/>
          <a:stretch>
            <a:fillRect/>
          </a:stretch>
        </p:blipFill>
        <p:spPr>
          <a:xfrm>
            <a:off x="1487488" y="1700808"/>
            <a:ext cx="8963848" cy="4339317"/>
          </a:xfrm>
          <a:prstGeom prst="rect">
            <a:avLst/>
          </a:prstGeom>
          <a:ln>
            <a:noFill/>
          </a:ln>
          <a:effectLst>
            <a:outerShdw blurRad="292100" dist="139700" dir="2700000" algn="tl" rotWithShape="0">
              <a:srgbClr val="333333">
                <a:alpha val="65000"/>
              </a:srgbClr>
            </a:outerShdw>
          </a:effectLst>
        </p:spPr>
      </p:pic>
      <p:sp>
        <p:nvSpPr>
          <p:cNvPr id="10"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6 </a:t>
            </a:r>
            <a:r>
              <a:rPr lang="zh-CN" altLang="en-US" sz="2400" dirty="0" smtClean="0">
                <a:solidFill>
                  <a:schemeClr val="accent1">
                    <a:lumMod val="75000"/>
                  </a:schemeClr>
                </a:solidFill>
                <a:latin typeface="+mj-ea"/>
                <a:ea typeface="+mj-ea"/>
              </a:rPr>
              <a:t>采购、订单入库</a:t>
            </a:r>
            <a:endParaRPr lang="zh-CN" altLang="en-US" sz="2400" dirty="0">
              <a:solidFill>
                <a:schemeClr val="accent1">
                  <a:lumMod val="75000"/>
                </a:schemeClr>
              </a:solidFill>
              <a:latin typeface="+mj-ea"/>
              <a:ea typeface="+mj-ea"/>
            </a:endParaRPr>
          </a:p>
        </p:txBody>
      </p:sp>
    </p:spTree>
    <p:extLst>
      <p:ext uri="{BB962C8B-B14F-4D97-AF65-F5344CB8AC3E}">
        <p14:creationId xmlns:p14="http://schemas.microsoft.com/office/powerpoint/2010/main" val="323529450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5"/>
          <p:cNvSpPr>
            <a:spLocks noEditPoints="1"/>
          </p:cNvSpPr>
          <p:nvPr/>
        </p:nvSpPr>
        <p:spPr bwMode="auto">
          <a:xfrm flipH="1">
            <a:off x="9865205" y="2020416"/>
            <a:ext cx="705594" cy="705594"/>
          </a:xfrm>
          <a:custGeom>
            <a:avLst/>
            <a:gdLst>
              <a:gd name="T0" fmla="*/ 138 w 280"/>
              <a:gd name="T1" fmla="*/ 265 h 280"/>
              <a:gd name="T2" fmla="*/ 13 w 280"/>
              <a:gd name="T3" fmla="*/ 140 h 280"/>
              <a:gd name="T4" fmla="*/ 138 w 280"/>
              <a:gd name="T5" fmla="*/ 15 h 280"/>
              <a:gd name="T6" fmla="*/ 263 w 280"/>
              <a:gd name="T7" fmla="*/ 140 h 280"/>
              <a:gd name="T8" fmla="*/ 138 w 280"/>
              <a:gd name="T9" fmla="*/ 265 h 280"/>
              <a:gd name="T10" fmla="*/ 140 w 280"/>
              <a:gd name="T11" fmla="*/ 0 h 280"/>
              <a:gd name="T12" fmla="*/ 0 w 280"/>
              <a:gd name="T13" fmla="*/ 140 h 280"/>
              <a:gd name="T14" fmla="*/ 140 w 280"/>
              <a:gd name="T15" fmla="*/ 280 h 280"/>
              <a:gd name="T16" fmla="*/ 280 w 280"/>
              <a:gd name="T17" fmla="*/ 140 h 280"/>
              <a:gd name="T18" fmla="*/ 14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38" y="265"/>
                </a:moveTo>
                <a:cubicBezTo>
                  <a:pt x="69" y="265"/>
                  <a:pt x="13" y="209"/>
                  <a:pt x="13" y="140"/>
                </a:cubicBezTo>
                <a:cubicBezTo>
                  <a:pt x="13" y="71"/>
                  <a:pt x="69" y="15"/>
                  <a:pt x="138" y="15"/>
                </a:cubicBezTo>
                <a:cubicBezTo>
                  <a:pt x="207" y="15"/>
                  <a:pt x="263" y="71"/>
                  <a:pt x="263" y="140"/>
                </a:cubicBezTo>
                <a:cubicBezTo>
                  <a:pt x="263" y="209"/>
                  <a:pt x="207" y="265"/>
                  <a:pt x="138" y="265"/>
                </a:cubicBezTo>
                <a:moveTo>
                  <a:pt x="140" y="0"/>
                </a:moveTo>
                <a:cubicBezTo>
                  <a:pt x="63" y="0"/>
                  <a:pt x="0" y="63"/>
                  <a:pt x="0" y="140"/>
                </a:cubicBezTo>
                <a:cubicBezTo>
                  <a:pt x="0" y="217"/>
                  <a:pt x="63" y="280"/>
                  <a:pt x="140" y="280"/>
                </a:cubicBezTo>
                <a:cubicBezTo>
                  <a:pt x="217" y="280"/>
                  <a:pt x="280" y="217"/>
                  <a:pt x="280" y="140"/>
                </a:cubicBezTo>
                <a:cubicBezTo>
                  <a:pt x="280" y="63"/>
                  <a:pt x="217" y="0"/>
                  <a:pt x="140"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28" name="Freeform 6"/>
          <p:cNvSpPr>
            <a:spLocks noEditPoints="1"/>
          </p:cNvSpPr>
          <p:nvPr/>
        </p:nvSpPr>
        <p:spPr bwMode="auto">
          <a:xfrm flipH="1">
            <a:off x="8633624" y="1999890"/>
            <a:ext cx="1144344" cy="1144344"/>
          </a:xfrm>
          <a:custGeom>
            <a:avLst/>
            <a:gdLst>
              <a:gd name="T0" fmla="*/ 438 w 454"/>
              <a:gd name="T1" fmla="*/ 165 h 454"/>
              <a:gd name="T2" fmla="*/ 396 w 454"/>
              <a:gd name="T3" fmla="*/ 167 h 454"/>
              <a:gd name="T4" fmla="*/ 378 w 454"/>
              <a:gd name="T5" fmla="*/ 131 h 454"/>
              <a:gd name="T6" fmla="*/ 348 w 454"/>
              <a:gd name="T7" fmla="*/ 96 h 454"/>
              <a:gd name="T8" fmla="*/ 366 w 454"/>
              <a:gd name="T9" fmla="*/ 58 h 454"/>
              <a:gd name="T10" fmla="*/ 363 w 454"/>
              <a:gd name="T11" fmla="*/ 47 h 454"/>
              <a:gd name="T12" fmla="*/ 339 w 454"/>
              <a:gd name="T13" fmla="*/ 31 h 454"/>
              <a:gd name="T14" fmla="*/ 328 w 454"/>
              <a:gd name="T15" fmla="*/ 33 h 454"/>
              <a:gd name="T16" fmla="*/ 299 w 454"/>
              <a:gd name="T17" fmla="*/ 66 h 454"/>
              <a:gd name="T18" fmla="*/ 224 w 454"/>
              <a:gd name="T19" fmla="*/ 51 h 454"/>
              <a:gd name="T20" fmla="*/ 212 w 454"/>
              <a:gd name="T21" fmla="*/ 7 h 454"/>
              <a:gd name="T22" fmla="*/ 202 w 454"/>
              <a:gd name="T23" fmla="*/ 1 h 454"/>
              <a:gd name="T24" fmla="*/ 174 w 454"/>
              <a:gd name="T25" fmla="*/ 5 h 454"/>
              <a:gd name="T26" fmla="*/ 166 w 454"/>
              <a:gd name="T27" fmla="*/ 14 h 454"/>
              <a:gd name="T28" fmla="*/ 167 w 454"/>
              <a:gd name="T29" fmla="*/ 62 h 454"/>
              <a:gd name="T30" fmla="*/ 167 w 454"/>
              <a:gd name="T31" fmla="*/ 62 h 454"/>
              <a:gd name="T32" fmla="*/ 132 w 454"/>
              <a:gd name="T33" fmla="*/ 80 h 454"/>
              <a:gd name="T34" fmla="*/ 103 w 454"/>
              <a:gd name="T35" fmla="*/ 104 h 454"/>
              <a:gd name="T36" fmla="*/ 102 w 454"/>
              <a:gd name="T37" fmla="*/ 103 h 454"/>
              <a:gd name="T38" fmla="*/ 59 w 454"/>
              <a:gd name="T39" fmla="*/ 83 h 454"/>
              <a:gd name="T40" fmla="*/ 47 w 454"/>
              <a:gd name="T41" fmla="*/ 86 h 454"/>
              <a:gd name="T42" fmla="*/ 32 w 454"/>
              <a:gd name="T43" fmla="*/ 111 h 454"/>
              <a:gd name="T44" fmla="*/ 34 w 454"/>
              <a:gd name="T45" fmla="*/ 122 h 454"/>
              <a:gd name="T46" fmla="*/ 70 w 454"/>
              <a:gd name="T47" fmla="*/ 151 h 454"/>
              <a:gd name="T48" fmla="*/ 51 w 454"/>
              <a:gd name="T49" fmla="*/ 230 h 454"/>
              <a:gd name="T50" fmla="*/ 7 w 454"/>
              <a:gd name="T51" fmla="*/ 243 h 454"/>
              <a:gd name="T52" fmla="*/ 1 w 454"/>
              <a:gd name="T53" fmla="*/ 253 h 454"/>
              <a:gd name="T54" fmla="*/ 6 w 454"/>
              <a:gd name="T55" fmla="*/ 282 h 454"/>
              <a:gd name="T56" fmla="*/ 15 w 454"/>
              <a:gd name="T57" fmla="*/ 289 h 454"/>
              <a:gd name="T58" fmla="*/ 61 w 454"/>
              <a:gd name="T59" fmla="*/ 287 h 454"/>
              <a:gd name="T60" fmla="*/ 81 w 454"/>
              <a:gd name="T61" fmla="*/ 327 h 454"/>
              <a:gd name="T62" fmla="*/ 105 w 454"/>
              <a:gd name="T63" fmla="*/ 357 h 454"/>
              <a:gd name="T64" fmla="*/ 85 w 454"/>
              <a:gd name="T65" fmla="*/ 397 h 454"/>
              <a:gd name="T66" fmla="*/ 88 w 454"/>
              <a:gd name="T67" fmla="*/ 409 h 454"/>
              <a:gd name="T68" fmla="*/ 112 w 454"/>
              <a:gd name="T69" fmla="*/ 425 h 454"/>
              <a:gd name="T70" fmla="*/ 124 w 454"/>
              <a:gd name="T71" fmla="*/ 423 h 454"/>
              <a:gd name="T72" fmla="*/ 152 w 454"/>
              <a:gd name="T73" fmla="*/ 390 h 454"/>
              <a:gd name="T74" fmla="*/ 234 w 454"/>
              <a:gd name="T75" fmla="*/ 407 h 454"/>
              <a:gd name="T76" fmla="*/ 246 w 454"/>
              <a:gd name="T77" fmla="*/ 447 h 454"/>
              <a:gd name="T78" fmla="*/ 257 w 454"/>
              <a:gd name="T79" fmla="*/ 453 h 454"/>
              <a:gd name="T80" fmla="*/ 285 w 454"/>
              <a:gd name="T81" fmla="*/ 448 h 454"/>
              <a:gd name="T82" fmla="*/ 292 w 454"/>
              <a:gd name="T83" fmla="*/ 438 h 454"/>
              <a:gd name="T84" fmla="*/ 290 w 454"/>
              <a:gd name="T85" fmla="*/ 397 h 454"/>
              <a:gd name="T86" fmla="*/ 327 w 454"/>
              <a:gd name="T87" fmla="*/ 378 h 454"/>
              <a:gd name="T88" fmla="*/ 357 w 454"/>
              <a:gd name="T89" fmla="*/ 353 h 454"/>
              <a:gd name="T90" fmla="*/ 394 w 454"/>
              <a:gd name="T91" fmla="*/ 372 h 454"/>
              <a:gd name="T92" fmla="*/ 405 w 454"/>
              <a:gd name="T93" fmla="*/ 369 h 454"/>
              <a:gd name="T94" fmla="*/ 421 w 454"/>
              <a:gd name="T95" fmla="*/ 345 h 454"/>
              <a:gd name="T96" fmla="*/ 419 w 454"/>
              <a:gd name="T97" fmla="*/ 333 h 454"/>
              <a:gd name="T98" fmla="*/ 389 w 454"/>
              <a:gd name="T99" fmla="*/ 307 h 454"/>
              <a:gd name="T100" fmla="*/ 407 w 454"/>
              <a:gd name="T101" fmla="*/ 223 h 454"/>
              <a:gd name="T102" fmla="*/ 446 w 454"/>
              <a:gd name="T103" fmla="*/ 211 h 454"/>
              <a:gd name="T104" fmla="*/ 453 w 454"/>
              <a:gd name="T105" fmla="*/ 201 h 454"/>
              <a:gd name="T106" fmla="*/ 447 w 454"/>
              <a:gd name="T107" fmla="*/ 173 h 454"/>
              <a:gd name="T108" fmla="*/ 438 w 454"/>
              <a:gd name="T109" fmla="*/ 165 h 454"/>
              <a:gd name="T110" fmla="*/ 299 w 454"/>
              <a:gd name="T111" fmla="*/ 334 h 454"/>
              <a:gd name="T112" fmla="*/ 124 w 454"/>
              <a:gd name="T113" fmla="*/ 298 h 454"/>
              <a:gd name="T114" fmla="*/ 160 w 454"/>
              <a:gd name="T115" fmla="*/ 124 h 454"/>
              <a:gd name="T116" fmla="*/ 335 w 454"/>
              <a:gd name="T117" fmla="*/ 160 h 454"/>
              <a:gd name="T118" fmla="*/ 299 w 454"/>
              <a:gd name="T119" fmla="*/ 3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4" h="454">
                <a:moveTo>
                  <a:pt x="438" y="165"/>
                </a:moveTo>
                <a:cubicBezTo>
                  <a:pt x="396" y="167"/>
                  <a:pt x="396" y="167"/>
                  <a:pt x="396" y="167"/>
                </a:cubicBezTo>
                <a:cubicBezTo>
                  <a:pt x="392" y="155"/>
                  <a:pt x="386" y="143"/>
                  <a:pt x="378" y="131"/>
                </a:cubicBezTo>
                <a:cubicBezTo>
                  <a:pt x="369" y="118"/>
                  <a:pt x="359" y="106"/>
                  <a:pt x="348" y="96"/>
                </a:cubicBezTo>
                <a:cubicBezTo>
                  <a:pt x="366" y="58"/>
                  <a:pt x="366" y="58"/>
                  <a:pt x="366" y="58"/>
                </a:cubicBezTo>
                <a:cubicBezTo>
                  <a:pt x="368" y="54"/>
                  <a:pt x="367" y="49"/>
                  <a:pt x="363" y="47"/>
                </a:cubicBezTo>
                <a:cubicBezTo>
                  <a:pt x="339" y="31"/>
                  <a:pt x="339" y="31"/>
                  <a:pt x="339" y="31"/>
                </a:cubicBezTo>
                <a:cubicBezTo>
                  <a:pt x="336" y="28"/>
                  <a:pt x="331" y="29"/>
                  <a:pt x="328" y="33"/>
                </a:cubicBezTo>
                <a:cubicBezTo>
                  <a:pt x="299" y="66"/>
                  <a:pt x="299" y="66"/>
                  <a:pt x="299" y="66"/>
                </a:cubicBezTo>
                <a:cubicBezTo>
                  <a:pt x="276" y="55"/>
                  <a:pt x="250" y="51"/>
                  <a:pt x="224" y="51"/>
                </a:cubicBezTo>
                <a:cubicBezTo>
                  <a:pt x="212" y="7"/>
                  <a:pt x="212" y="7"/>
                  <a:pt x="212" y="7"/>
                </a:cubicBezTo>
                <a:cubicBezTo>
                  <a:pt x="211" y="3"/>
                  <a:pt x="206" y="0"/>
                  <a:pt x="202" y="1"/>
                </a:cubicBezTo>
                <a:cubicBezTo>
                  <a:pt x="174" y="5"/>
                  <a:pt x="174" y="5"/>
                  <a:pt x="174" y="5"/>
                </a:cubicBezTo>
                <a:cubicBezTo>
                  <a:pt x="169" y="5"/>
                  <a:pt x="166" y="9"/>
                  <a:pt x="166" y="14"/>
                </a:cubicBezTo>
                <a:cubicBezTo>
                  <a:pt x="167" y="62"/>
                  <a:pt x="167" y="62"/>
                  <a:pt x="167" y="62"/>
                </a:cubicBezTo>
                <a:cubicBezTo>
                  <a:pt x="167" y="62"/>
                  <a:pt x="167" y="62"/>
                  <a:pt x="167" y="62"/>
                </a:cubicBezTo>
                <a:cubicBezTo>
                  <a:pt x="155" y="67"/>
                  <a:pt x="143" y="73"/>
                  <a:pt x="132" y="80"/>
                </a:cubicBezTo>
                <a:cubicBezTo>
                  <a:pt x="121" y="87"/>
                  <a:pt x="112" y="95"/>
                  <a:pt x="103" y="104"/>
                </a:cubicBezTo>
                <a:cubicBezTo>
                  <a:pt x="102" y="103"/>
                  <a:pt x="102" y="103"/>
                  <a:pt x="102" y="103"/>
                </a:cubicBezTo>
                <a:cubicBezTo>
                  <a:pt x="59" y="83"/>
                  <a:pt x="59" y="83"/>
                  <a:pt x="59" y="83"/>
                </a:cubicBezTo>
                <a:cubicBezTo>
                  <a:pt x="55" y="81"/>
                  <a:pt x="49" y="82"/>
                  <a:pt x="47" y="86"/>
                </a:cubicBezTo>
                <a:cubicBezTo>
                  <a:pt x="32" y="111"/>
                  <a:pt x="32" y="111"/>
                  <a:pt x="32" y="111"/>
                </a:cubicBezTo>
                <a:cubicBezTo>
                  <a:pt x="30" y="114"/>
                  <a:pt x="31" y="119"/>
                  <a:pt x="34" y="122"/>
                </a:cubicBezTo>
                <a:cubicBezTo>
                  <a:pt x="70" y="151"/>
                  <a:pt x="70" y="151"/>
                  <a:pt x="70" y="151"/>
                </a:cubicBezTo>
                <a:cubicBezTo>
                  <a:pt x="58" y="175"/>
                  <a:pt x="51" y="202"/>
                  <a:pt x="51" y="230"/>
                </a:cubicBezTo>
                <a:cubicBezTo>
                  <a:pt x="7" y="243"/>
                  <a:pt x="7" y="243"/>
                  <a:pt x="7" y="243"/>
                </a:cubicBezTo>
                <a:cubicBezTo>
                  <a:pt x="3" y="245"/>
                  <a:pt x="0" y="249"/>
                  <a:pt x="1" y="253"/>
                </a:cubicBezTo>
                <a:cubicBezTo>
                  <a:pt x="6" y="282"/>
                  <a:pt x="6" y="282"/>
                  <a:pt x="6" y="282"/>
                </a:cubicBezTo>
                <a:cubicBezTo>
                  <a:pt x="6" y="286"/>
                  <a:pt x="11" y="289"/>
                  <a:pt x="15" y="289"/>
                </a:cubicBezTo>
                <a:cubicBezTo>
                  <a:pt x="61" y="287"/>
                  <a:pt x="61" y="287"/>
                  <a:pt x="61" y="287"/>
                </a:cubicBezTo>
                <a:cubicBezTo>
                  <a:pt x="66" y="301"/>
                  <a:pt x="72" y="314"/>
                  <a:pt x="81" y="327"/>
                </a:cubicBezTo>
                <a:cubicBezTo>
                  <a:pt x="88" y="338"/>
                  <a:pt x="96" y="348"/>
                  <a:pt x="105" y="357"/>
                </a:cubicBezTo>
                <a:cubicBezTo>
                  <a:pt x="85" y="397"/>
                  <a:pt x="85" y="397"/>
                  <a:pt x="85" y="397"/>
                </a:cubicBezTo>
                <a:cubicBezTo>
                  <a:pt x="83" y="402"/>
                  <a:pt x="84" y="407"/>
                  <a:pt x="88" y="409"/>
                </a:cubicBezTo>
                <a:cubicBezTo>
                  <a:pt x="112" y="425"/>
                  <a:pt x="112" y="425"/>
                  <a:pt x="112" y="425"/>
                </a:cubicBezTo>
                <a:cubicBezTo>
                  <a:pt x="116" y="427"/>
                  <a:pt x="121" y="426"/>
                  <a:pt x="124" y="423"/>
                </a:cubicBezTo>
                <a:cubicBezTo>
                  <a:pt x="152" y="390"/>
                  <a:pt x="152" y="390"/>
                  <a:pt x="152" y="390"/>
                </a:cubicBezTo>
                <a:cubicBezTo>
                  <a:pt x="178" y="402"/>
                  <a:pt x="206" y="408"/>
                  <a:pt x="234" y="407"/>
                </a:cubicBezTo>
                <a:cubicBezTo>
                  <a:pt x="246" y="447"/>
                  <a:pt x="246" y="447"/>
                  <a:pt x="246" y="447"/>
                </a:cubicBezTo>
                <a:cubicBezTo>
                  <a:pt x="248" y="451"/>
                  <a:pt x="252" y="454"/>
                  <a:pt x="257" y="453"/>
                </a:cubicBezTo>
                <a:cubicBezTo>
                  <a:pt x="285" y="448"/>
                  <a:pt x="285" y="448"/>
                  <a:pt x="285" y="448"/>
                </a:cubicBezTo>
                <a:cubicBezTo>
                  <a:pt x="289" y="447"/>
                  <a:pt x="292" y="443"/>
                  <a:pt x="292" y="438"/>
                </a:cubicBezTo>
                <a:cubicBezTo>
                  <a:pt x="290" y="397"/>
                  <a:pt x="290" y="397"/>
                  <a:pt x="290" y="397"/>
                </a:cubicBezTo>
                <a:cubicBezTo>
                  <a:pt x="303" y="392"/>
                  <a:pt x="315" y="386"/>
                  <a:pt x="327" y="378"/>
                </a:cubicBezTo>
                <a:cubicBezTo>
                  <a:pt x="338" y="371"/>
                  <a:pt x="348" y="362"/>
                  <a:pt x="357" y="353"/>
                </a:cubicBezTo>
                <a:cubicBezTo>
                  <a:pt x="394" y="372"/>
                  <a:pt x="394" y="372"/>
                  <a:pt x="394" y="372"/>
                </a:cubicBezTo>
                <a:cubicBezTo>
                  <a:pt x="398" y="374"/>
                  <a:pt x="403" y="372"/>
                  <a:pt x="405" y="369"/>
                </a:cubicBezTo>
                <a:cubicBezTo>
                  <a:pt x="421" y="345"/>
                  <a:pt x="421" y="345"/>
                  <a:pt x="421" y="345"/>
                </a:cubicBezTo>
                <a:cubicBezTo>
                  <a:pt x="424" y="341"/>
                  <a:pt x="423" y="336"/>
                  <a:pt x="419" y="333"/>
                </a:cubicBezTo>
                <a:cubicBezTo>
                  <a:pt x="389" y="307"/>
                  <a:pt x="389" y="307"/>
                  <a:pt x="389" y="307"/>
                </a:cubicBezTo>
                <a:cubicBezTo>
                  <a:pt x="402" y="281"/>
                  <a:pt x="408" y="252"/>
                  <a:pt x="407" y="223"/>
                </a:cubicBezTo>
                <a:cubicBezTo>
                  <a:pt x="446" y="211"/>
                  <a:pt x="446" y="211"/>
                  <a:pt x="446" y="211"/>
                </a:cubicBezTo>
                <a:cubicBezTo>
                  <a:pt x="451" y="210"/>
                  <a:pt x="454" y="205"/>
                  <a:pt x="453" y="201"/>
                </a:cubicBezTo>
                <a:cubicBezTo>
                  <a:pt x="447" y="173"/>
                  <a:pt x="447" y="173"/>
                  <a:pt x="447" y="173"/>
                </a:cubicBezTo>
                <a:cubicBezTo>
                  <a:pt x="447" y="168"/>
                  <a:pt x="443" y="165"/>
                  <a:pt x="438" y="165"/>
                </a:cubicBezTo>
                <a:close/>
                <a:moveTo>
                  <a:pt x="299" y="334"/>
                </a:moveTo>
                <a:cubicBezTo>
                  <a:pt x="240" y="373"/>
                  <a:pt x="162" y="357"/>
                  <a:pt x="124" y="298"/>
                </a:cubicBezTo>
                <a:cubicBezTo>
                  <a:pt x="86" y="240"/>
                  <a:pt x="102" y="162"/>
                  <a:pt x="160" y="124"/>
                </a:cubicBezTo>
                <a:cubicBezTo>
                  <a:pt x="218" y="86"/>
                  <a:pt x="297" y="102"/>
                  <a:pt x="335" y="160"/>
                </a:cubicBezTo>
                <a:cubicBezTo>
                  <a:pt x="373" y="218"/>
                  <a:pt x="357" y="296"/>
                  <a:pt x="299" y="33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29" name="Freeform 9"/>
          <p:cNvSpPr>
            <a:spLocks noEditPoints="1"/>
          </p:cNvSpPr>
          <p:nvPr/>
        </p:nvSpPr>
        <p:spPr bwMode="auto">
          <a:xfrm flipH="1">
            <a:off x="9425172" y="2734989"/>
            <a:ext cx="1077634" cy="1081482"/>
          </a:xfrm>
          <a:custGeom>
            <a:avLst/>
            <a:gdLst>
              <a:gd name="T0" fmla="*/ 413 w 428"/>
              <a:gd name="T1" fmla="*/ 157 h 429"/>
              <a:gd name="T2" fmla="*/ 374 w 428"/>
              <a:gd name="T3" fmla="*/ 159 h 429"/>
              <a:gd name="T4" fmla="*/ 357 w 428"/>
              <a:gd name="T5" fmla="*/ 125 h 429"/>
              <a:gd name="T6" fmla="*/ 328 w 428"/>
              <a:gd name="T7" fmla="*/ 91 h 429"/>
              <a:gd name="T8" fmla="*/ 346 w 428"/>
              <a:gd name="T9" fmla="*/ 56 h 429"/>
              <a:gd name="T10" fmla="*/ 343 w 428"/>
              <a:gd name="T11" fmla="*/ 45 h 429"/>
              <a:gd name="T12" fmla="*/ 320 w 428"/>
              <a:gd name="T13" fmla="*/ 30 h 429"/>
              <a:gd name="T14" fmla="*/ 309 w 428"/>
              <a:gd name="T15" fmla="*/ 32 h 429"/>
              <a:gd name="T16" fmla="*/ 282 w 428"/>
              <a:gd name="T17" fmla="*/ 63 h 429"/>
              <a:gd name="T18" fmla="*/ 212 w 428"/>
              <a:gd name="T19" fmla="*/ 49 h 429"/>
              <a:gd name="T20" fmla="*/ 200 w 428"/>
              <a:gd name="T21" fmla="*/ 7 h 429"/>
              <a:gd name="T22" fmla="*/ 191 w 428"/>
              <a:gd name="T23" fmla="*/ 1 h 429"/>
              <a:gd name="T24" fmla="*/ 164 w 428"/>
              <a:gd name="T25" fmla="*/ 5 h 429"/>
              <a:gd name="T26" fmla="*/ 157 w 428"/>
              <a:gd name="T27" fmla="*/ 14 h 429"/>
              <a:gd name="T28" fmla="*/ 158 w 428"/>
              <a:gd name="T29" fmla="*/ 59 h 429"/>
              <a:gd name="T30" fmla="*/ 158 w 428"/>
              <a:gd name="T31" fmla="*/ 60 h 429"/>
              <a:gd name="T32" fmla="*/ 124 w 428"/>
              <a:gd name="T33" fmla="*/ 77 h 429"/>
              <a:gd name="T34" fmla="*/ 97 w 428"/>
              <a:gd name="T35" fmla="*/ 99 h 429"/>
              <a:gd name="T36" fmla="*/ 97 w 428"/>
              <a:gd name="T37" fmla="*/ 98 h 429"/>
              <a:gd name="T38" fmla="*/ 56 w 428"/>
              <a:gd name="T39" fmla="*/ 79 h 429"/>
              <a:gd name="T40" fmla="*/ 45 w 428"/>
              <a:gd name="T41" fmla="*/ 82 h 429"/>
              <a:gd name="T42" fmla="*/ 30 w 428"/>
              <a:gd name="T43" fmla="*/ 105 h 429"/>
              <a:gd name="T44" fmla="*/ 32 w 428"/>
              <a:gd name="T45" fmla="*/ 116 h 429"/>
              <a:gd name="T46" fmla="*/ 66 w 428"/>
              <a:gd name="T47" fmla="*/ 143 h 429"/>
              <a:gd name="T48" fmla="*/ 48 w 428"/>
              <a:gd name="T49" fmla="*/ 217 h 429"/>
              <a:gd name="T50" fmla="*/ 7 w 428"/>
              <a:gd name="T51" fmla="*/ 230 h 429"/>
              <a:gd name="T52" fmla="*/ 1 w 428"/>
              <a:gd name="T53" fmla="*/ 240 h 429"/>
              <a:gd name="T54" fmla="*/ 6 w 428"/>
              <a:gd name="T55" fmla="*/ 266 h 429"/>
              <a:gd name="T56" fmla="*/ 14 w 428"/>
              <a:gd name="T57" fmla="*/ 273 h 429"/>
              <a:gd name="T58" fmla="*/ 57 w 428"/>
              <a:gd name="T59" fmla="*/ 271 h 429"/>
              <a:gd name="T60" fmla="*/ 76 w 428"/>
              <a:gd name="T61" fmla="*/ 309 h 429"/>
              <a:gd name="T62" fmla="*/ 99 w 428"/>
              <a:gd name="T63" fmla="*/ 337 h 429"/>
              <a:gd name="T64" fmla="*/ 80 w 428"/>
              <a:gd name="T65" fmla="*/ 375 h 429"/>
              <a:gd name="T66" fmla="*/ 83 w 428"/>
              <a:gd name="T67" fmla="*/ 386 h 429"/>
              <a:gd name="T68" fmla="*/ 106 w 428"/>
              <a:gd name="T69" fmla="*/ 401 h 429"/>
              <a:gd name="T70" fmla="*/ 117 w 428"/>
              <a:gd name="T71" fmla="*/ 400 h 429"/>
              <a:gd name="T72" fmla="*/ 144 w 428"/>
              <a:gd name="T73" fmla="*/ 368 h 429"/>
              <a:gd name="T74" fmla="*/ 221 w 428"/>
              <a:gd name="T75" fmla="*/ 385 h 429"/>
              <a:gd name="T76" fmla="*/ 232 w 428"/>
              <a:gd name="T77" fmla="*/ 422 h 429"/>
              <a:gd name="T78" fmla="*/ 242 w 428"/>
              <a:gd name="T79" fmla="*/ 428 h 429"/>
              <a:gd name="T80" fmla="*/ 269 w 428"/>
              <a:gd name="T81" fmla="*/ 423 h 429"/>
              <a:gd name="T82" fmla="*/ 276 w 428"/>
              <a:gd name="T83" fmla="*/ 414 h 429"/>
              <a:gd name="T84" fmla="*/ 273 w 428"/>
              <a:gd name="T85" fmla="*/ 375 h 429"/>
              <a:gd name="T86" fmla="*/ 309 w 428"/>
              <a:gd name="T87" fmla="*/ 357 h 429"/>
              <a:gd name="T88" fmla="*/ 337 w 428"/>
              <a:gd name="T89" fmla="*/ 334 h 429"/>
              <a:gd name="T90" fmla="*/ 371 w 428"/>
              <a:gd name="T91" fmla="*/ 351 h 429"/>
              <a:gd name="T92" fmla="*/ 382 w 428"/>
              <a:gd name="T93" fmla="*/ 349 h 429"/>
              <a:gd name="T94" fmla="*/ 397 w 428"/>
              <a:gd name="T95" fmla="*/ 326 h 429"/>
              <a:gd name="T96" fmla="*/ 396 w 428"/>
              <a:gd name="T97" fmla="*/ 315 h 429"/>
              <a:gd name="T98" fmla="*/ 367 w 428"/>
              <a:gd name="T99" fmla="*/ 290 h 429"/>
              <a:gd name="T100" fmla="*/ 384 w 428"/>
              <a:gd name="T101" fmla="*/ 211 h 429"/>
              <a:gd name="T102" fmla="*/ 421 w 428"/>
              <a:gd name="T103" fmla="*/ 200 h 429"/>
              <a:gd name="T104" fmla="*/ 427 w 428"/>
              <a:gd name="T105" fmla="*/ 190 h 429"/>
              <a:gd name="T106" fmla="*/ 422 w 428"/>
              <a:gd name="T107" fmla="*/ 163 h 429"/>
              <a:gd name="T108" fmla="*/ 413 w 428"/>
              <a:gd name="T109" fmla="*/ 157 h 429"/>
              <a:gd name="T110" fmla="*/ 282 w 428"/>
              <a:gd name="T111" fmla="*/ 316 h 429"/>
              <a:gd name="T112" fmla="*/ 117 w 428"/>
              <a:gd name="T113" fmla="*/ 282 h 429"/>
              <a:gd name="T114" fmla="*/ 151 w 428"/>
              <a:gd name="T115" fmla="*/ 118 h 429"/>
              <a:gd name="T116" fmla="*/ 316 w 428"/>
              <a:gd name="T117" fmla="*/ 152 h 429"/>
              <a:gd name="T118" fmla="*/ 282 w 428"/>
              <a:gd name="T119" fmla="*/ 3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8" h="429">
                <a:moveTo>
                  <a:pt x="413" y="157"/>
                </a:moveTo>
                <a:cubicBezTo>
                  <a:pt x="374" y="159"/>
                  <a:pt x="374" y="159"/>
                  <a:pt x="374" y="159"/>
                </a:cubicBezTo>
                <a:cubicBezTo>
                  <a:pt x="370" y="147"/>
                  <a:pt x="364" y="136"/>
                  <a:pt x="357" y="125"/>
                </a:cubicBezTo>
                <a:cubicBezTo>
                  <a:pt x="348" y="112"/>
                  <a:pt x="339" y="101"/>
                  <a:pt x="328" y="91"/>
                </a:cubicBezTo>
                <a:cubicBezTo>
                  <a:pt x="346" y="56"/>
                  <a:pt x="346" y="56"/>
                  <a:pt x="346" y="56"/>
                </a:cubicBezTo>
                <a:cubicBezTo>
                  <a:pt x="348" y="52"/>
                  <a:pt x="346" y="47"/>
                  <a:pt x="343" y="45"/>
                </a:cubicBezTo>
                <a:cubicBezTo>
                  <a:pt x="320" y="30"/>
                  <a:pt x="320" y="30"/>
                  <a:pt x="320" y="30"/>
                </a:cubicBezTo>
                <a:cubicBezTo>
                  <a:pt x="317" y="27"/>
                  <a:pt x="312" y="28"/>
                  <a:pt x="309" y="32"/>
                </a:cubicBezTo>
                <a:cubicBezTo>
                  <a:pt x="282" y="63"/>
                  <a:pt x="282" y="63"/>
                  <a:pt x="282" y="63"/>
                </a:cubicBezTo>
                <a:cubicBezTo>
                  <a:pt x="260" y="53"/>
                  <a:pt x="236" y="48"/>
                  <a:pt x="212" y="49"/>
                </a:cubicBezTo>
                <a:cubicBezTo>
                  <a:pt x="200" y="7"/>
                  <a:pt x="200" y="7"/>
                  <a:pt x="200" y="7"/>
                </a:cubicBezTo>
                <a:cubicBezTo>
                  <a:pt x="199" y="3"/>
                  <a:pt x="195" y="0"/>
                  <a:pt x="191" y="1"/>
                </a:cubicBezTo>
                <a:cubicBezTo>
                  <a:pt x="164" y="5"/>
                  <a:pt x="164" y="5"/>
                  <a:pt x="164" y="5"/>
                </a:cubicBezTo>
                <a:cubicBezTo>
                  <a:pt x="160" y="6"/>
                  <a:pt x="156" y="10"/>
                  <a:pt x="157" y="14"/>
                </a:cubicBezTo>
                <a:cubicBezTo>
                  <a:pt x="158" y="59"/>
                  <a:pt x="158" y="59"/>
                  <a:pt x="158" y="59"/>
                </a:cubicBezTo>
                <a:cubicBezTo>
                  <a:pt x="158" y="60"/>
                  <a:pt x="158" y="60"/>
                  <a:pt x="158" y="60"/>
                </a:cubicBezTo>
                <a:cubicBezTo>
                  <a:pt x="146" y="64"/>
                  <a:pt x="135" y="70"/>
                  <a:pt x="124" y="77"/>
                </a:cubicBezTo>
                <a:cubicBezTo>
                  <a:pt x="114" y="83"/>
                  <a:pt x="105" y="90"/>
                  <a:pt x="97" y="99"/>
                </a:cubicBezTo>
                <a:cubicBezTo>
                  <a:pt x="97" y="98"/>
                  <a:pt x="97" y="98"/>
                  <a:pt x="97" y="98"/>
                </a:cubicBezTo>
                <a:cubicBezTo>
                  <a:pt x="56" y="79"/>
                  <a:pt x="56" y="79"/>
                  <a:pt x="56" y="79"/>
                </a:cubicBezTo>
                <a:cubicBezTo>
                  <a:pt x="51" y="77"/>
                  <a:pt x="47" y="79"/>
                  <a:pt x="45" y="82"/>
                </a:cubicBezTo>
                <a:cubicBezTo>
                  <a:pt x="30" y="105"/>
                  <a:pt x="30" y="105"/>
                  <a:pt x="30" y="105"/>
                </a:cubicBezTo>
                <a:cubicBezTo>
                  <a:pt x="28" y="108"/>
                  <a:pt x="29" y="113"/>
                  <a:pt x="32" y="116"/>
                </a:cubicBezTo>
                <a:cubicBezTo>
                  <a:pt x="66" y="143"/>
                  <a:pt x="66" y="143"/>
                  <a:pt x="66" y="143"/>
                </a:cubicBezTo>
                <a:cubicBezTo>
                  <a:pt x="54" y="166"/>
                  <a:pt x="48" y="192"/>
                  <a:pt x="48" y="217"/>
                </a:cubicBezTo>
                <a:cubicBezTo>
                  <a:pt x="7" y="230"/>
                  <a:pt x="7" y="230"/>
                  <a:pt x="7" y="230"/>
                </a:cubicBezTo>
                <a:cubicBezTo>
                  <a:pt x="3" y="232"/>
                  <a:pt x="0" y="236"/>
                  <a:pt x="1" y="240"/>
                </a:cubicBezTo>
                <a:cubicBezTo>
                  <a:pt x="6" y="266"/>
                  <a:pt x="6" y="266"/>
                  <a:pt x="6" y="266"/>
                </a:cubicBezTo>
                <a:cubicBezTo>
                  <a:pt x="6" y="270"/>
                  <a:pt x="10" y="274"/>
                  <a:pt x="14" y="273"/>
                </a:cubicBezTo>
                <a:cubicBezTo>
                  <a:pt x="57" y="271"/>
                  <a:pt x="57" y="271"/>
                  <a:pt x="57" y="271"/>
                </a:cubicBezTo>
                <a:cubicBezTo>
                  <a:pt x="62" y="284"/>
                  <a:pt x="68" y="297"/>
                  <a:pt x="76" y="309"/>
                </a:cubicBezTo>
                <a:cubicBezTo>
                  <a:pt x="83" y="320"/>
                  <a:pt x="91" y="329"/>
                  <a:pt x="99" y="337"/>
                </a:cubicBezTo>
                <a:cubicBezTo>
                  <a:pt x="80" y="375"/>
                  <a:pt x="80" y="375"/>
                  <a:pt x="80" y="375"/>
                </a:cubicBezTo>
                <a:cubicBezTo>
                  <a:pt x="78" y="380"/>
                  <a:pt x="80" y="384"/>
                  <a:pt x="83" y="386"/>
                </a:cubicBezTo>
                <a:cubicBezTo>
                  <a:pt x="106" y="401"/>
                  <a:pt x="106" y="401"/>
                  <a:pt x="106" y="401"/>
                </a:cubicBezTo>
                <a:cubicBezTo>
                  <a:pt x="109" y="404"/>
                  <a:pt x="114" y="403"/>
                  <a:pt x="117" y="400"/>
                </a:cubicBezTo>
                <a:cubicBezTo>
                  <a:pt x="144" y="368"/>
                  <a:pt x="144" y="368"/>
                  <a:pt x="144" y="368"/>
                </a:cubicBezTo>
                <a:cubicBezTo>
                  <a:pt x="168" y="380"/>
                  <a:pt x="194" y="386"/>
                  <a:pt x="221" y="385"/>
                </a:cubicBezTo>
                <a:cubicBezTo>
                  <a:pt x="232" y="422"/>
                  <a:pt x="232" y="422"/>
                  <a:pt x="232" y="422"/>
                </a:cubicBezTo>
                <a:cubicBezTo>
                  <a:pt x="234" y="426"/>
                  <a:pt x="238" y="429"/>
                  <a:pt x="242" y="428"/>
                </a:cubicBezTo>
                <a:cubicBezTo>
                  <a:pt x="269" y="423"/>
                  <a:pt x="269" y="423"/>
                  <a:pt x="269" y="423"/>
                </a:cubicBezTo>
                <a:cubicBezTo>
                  <a:pt x="273" y="423"/>
                  <a:pt x="276" y="419"/>
                  <a:pt x="276" y="414"/>
                </a:cubicBezTo>
                <a:cubicBezTo>
                  <a:pt x="273" y="375"/>
                  <a:pt x="273" y="375"/>
                  <a:pt x="273" y="375"/>
                </a:cubicBezTo>
                <a:cubicBezTo>
                  <a:pt x="286" y="371"/>
                  <a:pt x="297" y="365"/>
                  <a:pt x="309" y="357"/>
                </a:cubicBezTo>
                <a:cubicBezTo>
                  <a:pt x="319" y="350"/>
                  <a:pt x="328" y="343"/>
                  <a:pt x="337" y="334"/>
                </a:cubicBezTo>
                <a:cubicBezTo>
                  <a:pt x="371" y="351"/>
                  <a:pt x="371" y="351"/>
                  <a:pt x="371" y="351"/>
                </a:cubicBezTo>
                <a:cubicBezTo>
                  <a:pt x="375" y="353"/>
                  <a:pt x="380" y="352"/>
                  <a:pt x="382" y="349"/>
                </a:cubicBezTo>
                <a:cubicBezTo>
                  <a:pt x="397" y="326"/>
                  <a:pt x="397" y="326"/>
                  <a:pt x="397" y="326"/>
                </a:cubicBezTo>
                <a:cubicBezTo>
                  <a:pt x="400" y="323"/>
                  <a:pt x="399" y="318"/>
                  <a:pt x="396" y="315"/>
                </a:cubicBezTo>
                <a:cubicBezTo>
                  <a:pt x="367" y="290"/>
                  <a:pt x="367" y="290"/>
                  <a:pt x="367" y="290"/>
                </a:cubicBezTo>
                <a:cubicBezTo>
                  <a:pt x="379" y="266"/>
                  <a:pt x="385" y="239"/>
                  <a:pt x="384" y="211"/>
                </a:cubicBezTo>
                <a:cubicBezTo>
                  <a:pt x="421" y="200"/>
                  <a:pt x="421" y="200"/>
                  <a:pt x="421" y="200"/>
                </a:cubicBezTo>
                <a:cubicBezTo>
                  <a:pt x="425" y="199"/>
                  <a:pt x="428" y="194"/>
                  <a:pt x="427" y="190"/>
                </a:cubicBezTo>
                <a:cubicBezTo>
                  <a:pt x="422" y="163"/>
                  <a:pt x="422" y="163"/>
                  <a:pt x="422" y="163"/>
                </a:cubicBezTo>
                <a:cubicBezTo>
                  <a:pt x="422" y="160"/>
                  <a:pt x="418" y="156"/>
                  <a:pt x="413" y="157"/>
                </a:cubicBezTo>
                <a:close/>
                <a:moveTo>
                  <a:pt x="282" y="316"/>
                </a:moveTo>
                <a:cubicBezTo>
                  <a:pt x="227" y="352"/>
                  <a:pt x="153" y="337"/>
                  <a:pt x="117" y="282"/>
                </a:cubicBezTo>
                <a:cubicBezTo>
                  <a:pt x="81" y="227"/>
                  <a:pt x="96" y="154"/>
                  <a:pt x="151" y="118"/>
                </a:cubicBezTo>
                <a:cubicBezTo>
                  <a:pt x="206" y="82"/>
                  <a:pt x="280" y="97"/>
                  <a:pt x="316" y="152"/>
                </a:cubicBezTo>
                <a:cubicBezTo>
                  <a:pt x="352" y="207"/>
                  <a:pt x="337" y="280"/>
                  <a:pt x="282" y="316"/>
                </a:cubicBezTo>
                <a:close/>
              </a:path>
            </a:pathLst>
          </a:custGeom>
          <a:solidFill>
            <a:schemeClr val="accent1"/>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30" name="Freeform 10"/>
          <p:cNvSpPr>
            <a:spLocks noEditPoints="1"/>
          </p:cNvSpPr>
          <p:nvPr/>
        </p:nvSpPr>
        <p:spPr bwMode="auto">
          <a:xfrm flipH="1">
            <a:off x="9431585" y="3848544"/>
            <a:ext cx="1102009" cy="1103291"/>
          </a:xfrm>
          <a:custGeom>
            <a:avLst/>
            <a:gdLst>
              <a:gd name="T0" fmla="*/ 428 w 437"/>
              <a:gd name="T1" fmla="*/ 197 h 438"/>
              <a:gd name="T2" fmla="*/ 385 w 437"/>
              <a:gd name="T3" fmla="*/ 178 h 438"/>
              <a:gd name="T4" fmla="*/ 424 w 437"/>
              <a:gd name="T5" fmla="*/ 146 h 438"/>
              <a:gd name="T6" fmla="*/ 402 w 437"/>
              <a:gd name="T7" fmla="*/ 116 h 438"/>
              <a:gd name="T8" fmla="*/ 355 w 437"/>
              <a:gd name="T9" fmla="*/ 116 h 438"/>
              <a:gd name="T10" fmla="*/ 380 w 437"/>
              <a:gd name="T11" fmla="*/ 73 h 438"/>
              <a:gd name="T12" fmla="*/ 349 w 437"/>
              <a:gd name="T13" fmla="*/ 53 h 438"/>
              <a:gd name="T14" fmla="*/ 305 w 437"/>
              <a:gd name="T15" fmla="*/ 73 h 438"/>
              <a:gd name="T16" fmla="*/ 313 w 437"/>
              <a:gd name="T17" fmla="*/ 23 h 438"/>
              <a:gd name="T18" fmla="*/ 277 w 437"/>
              <a:gd name="T19" fmla="*/ 15 h 438"/>
              <a:gd name="T20" fmla="*/ 252 w 437"/>
              <a:gd name="T21" fmla="*/ 54 h 438"/>
              <a:gd name="T22" fmla="*/ 244 w 437"/>
              <a:gd name="T23" fmla="*/ 8 h 438"/>
              <a:gd name="T24" fmla="*/ 208 w 437"/>
              <a:gd name="T25" fmla="*/ 0 h 438"/>
              <a:gd name="T26" fmla="*/ 194 w 437"/>
              <a:gd name="T27" fmla="*/ 54 h 438"/>
              <a:gd name="T28" fmla="*/ 185 w 437"/>
              <a:gd name="T29" fmla="*/ 54 h 438"/>
              <a:gd name="T30" fmla="*/ 150 w 437"/>
              <a:gd name="T31" fmla="*/ 11 h 438"/>
              <a:gd name="T32" fmla="*/ 120 w 437"/>
              <a:gd name="T33" fmla="*/ 33 h 438"/>
              <a:gd name="T34" fmla="*/ 126 w 437"/>
              <a:gd name="T35" fmla="*/ 81 h 438"/>
              <a:gd name="T36" fmla="*/ 88 w 437"/>
              <a:gd name="T37" fmla="*/ 53 h 438"/>
              <a:gd name="T38" fmla="*/ 57 w 437"/>
              <a:gd name="T39" fmla="*/ 73 h 438"/>
              <a:gd name="T40" fmla="*/ 85 w 437"/>
              <a:gd name="T41" fmla="*/ 120 h 438"/>
              <a:gd name="T42" fmla="*/ 79 w 437"/>
              <a:gd name="T43" fmla="*/ 128 h 438"/>
              <a:gd name="T44" fmla="*/ 24 w 437"/>
              <a:gd name="T45" fmla="*/ 120 h 438"/>
              <a:gd name="T46" fmla="*/ 17 w 437"/>
              <a:gd name="T47" fmla="*/ 157 h 438"/>
              <a:gd name="T48" fmla="*/ 57 w 437"/>
              <a:gd name="T49" fmla="*/ 180 h 438"/>
              <a:gd name="T50" fmla="*/ 54 w 437"/>
              <a:gd name="T51" fmla="*/ 191 h 438"/>
              <a:gd name="T52" fmla="*/ 1 w 437"/>
              <a:gd name="T53" fmla="*/ 205 h 438"/>
              <a:gd name="T54" fmla="*/ 8 w 437"/>
              <a:gd name="T55" fmla="*/ 241 h 438"/>
              <a:gd name="T56" fmla="*/ 54 w 437"/>
              <a:gd name="T57" fmla="*/ 247 h 438"/>
              <a:gd name="T58" fmla="*/ 55 w 437"/>
              <a:gd name="T59" fmla="*/ 257 h 438"/>
              <a:gd name="T60" fmla="*/ 12 w 437"/>
              <a:gd name="T61" fmla="*/ 291 h 438"/>
              <a:gd name="T62" fmla="*/ 33 w 437"/>
              <a:gd name="T63" fmla="*/ 321 h 438"/>
              <a:gd name="T64" fmla="*/ 83 w 437"/>
              <a:gd name="T65" fmla="*/ 318 h 438"/>
              <a:gd name="T66" fmla="*/ 56 w 437"/>
              <a:gd name="T67" fmla="*/ 364 h 438"/>
              <a:gd name="T68" fmla="*/ 87 w 437"/>
              <a:gd name="T69" fmla="*/ 384 h 438"/>
              <a:gd name="T70" fmla="*/ 131 w 437"/>
              <a:gd name="T71" fmla="*/ 363 h 438"/>
              <a:gd name="T72" fmla="*/ 124 w 437"/>
              <a:gd name="T73" fmla="*/ 415 h 438"/>
              <a:gd name="T74" fmla="*/ 160 w 437"/>
              <a:gd name="T75" fmla="*/ 422 h 438"/>
              <a:gd name="T76" fmla="*/ 194 w 437"/>
              <a:gd name="T77" fmla="*/ 387 h 438"/>
              <a:gd name="T78" fmla="*/ 207 w 437"/>
              <a:gd name="T79" fmla="*/ 438 h 438"/>
              <a:gd name="T80" fmla="*/ 244 w 437"/>
              <a:gd name="T81" fmla="*/ 430 h 438"/>
              <a:gd name="T82" fmla="*/ 255 w 437"/>
              <a:gd name="T83" fmla="*/ 386 h 438"/>
              <a:gd name="T84" fmla="*/ 287 w 437"/>
              <a:gd name="T85" fmla="*/ 426 h 438"/>
              <a:gd name="T86" fmla="*/ 318 w 437"/>
              <a:gd name="T87" fmla="*/ 405 h 438"/>
              <a:gd name="T88" fmla="*/ 317 w 437"/>
              <a:gd name="T89" fmla="*/ 359 h 438"/>
              <a:gd name="T90" fmla="*/ 361 w 437"/>
              <a:gd name="T91" fmla="*/ 384 h 438"/>
              <a:gd name="T92" fmla="*/ 381 w 437"/>
              <a:gd name="T93" fmla="*/ 353 h 438"/>
              <a:gd name="T94" fmla="*/ 364 w 437"/>
              <a:gd name="T95" fmla="*/ 310 h 438"/>
              <a:gd name="T96" fmla="*/ 414 w 437"/>
              <a:gd name="T97" fmla="*/ 317 h 438"/>
              <a:gd name="T98" fmla="*/ 421 w 437"/>
              <a:gd name="T99" fmla="*/ 281 h 438"/>
              <a:gd name="T100" fmla="*/ 388 w 437"/>
              <a:gd name="T101" fmla="*/ 247 h 438"/>
              <a:gd name="T102" fmla="*/ 436 w 437"/>
              <a:gd name="T103" fmla="*/ 233 h 438"/>
              <a:gd name="T104" fmla="*/ 218 w 437"/>
              <a:gd name="T105" fmla="*/ 340 h 438"/>
              <a:gd name="T106" fmla="*/ 219 w 437"/>
              <a:gd name="T107" fmla="*/ 99 h 438"/>
              <a:gd name="T108" fmla="*/ 218 w 437"/>
              <a:gd name="T109" fmla="*/ 34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7" h="438">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chemeClr val="accent1"/>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37" name="Freeform 10"/>
          <p:cNvSpPr>
            <a:spLocks noEditPoints="1"/>
          </p:cNvSpPr>
          <p:nvPr/>
        </p:nvSpPr>
        <p:spPr bwMode="auto">
          <a:xfrm flipH="1">
            <a:off x="7520068" y="4252656"/>
            <a:ext cx="1037864" cy="1037864"/>
          </a:xfrm>
          <a:custGeom>
            <a:avLst/>
            <a:gdLst>
              <a:gd name="T0" fmla="*/ 361 w 412"/>
              <a:gd name="T1" fmla="*/ 332 h 412"/>
              <a:gd name="T2" fmla="*/ 338 w 412"/>
              <a:gd name="T3" fmla="*/ 302 h 412"/>
              <a:gd name="T4" fmla="*/ 356 w 412"/>
              <a:gd name="T5" fmla="*/ 270 h 412"/>
              <a:gd name="T6" fmla="*/ 366 w 412"/>
              <a:gd name="T7" fmla="*/ 229 h 412"/>
              <a:gd name="T8" fmla="*/ 404 w 412"/>
              <a:gd name="T9" fmla="*/ 224 h 412"/>
              <a:gd name="T10" fmla="*/ 411 w 412"/>
              <a:gd name="T11" fmla="*/ 216 h 412"/>
              <a:gd name="T12" fmla="*/ 411 w 412"/>
              <a:gd name="T13" fmla="*/ 190 h 412"/>
              <a:gd name="T14" fmla="*/ 403 w 412"/>
              <a:gd name="T15" fmla="*/ 182 h 412"/>
              <a:gd name="T16" fmla="*/ 364 w 412"/>
              <a:gd name="T17" fmla="*/ 178 h 412"/>
              <a:gd name="T18" fmla="*/ 337 w 412"/>
              <a:gd name="T19" fmla="*/ 115 h 412"/>
              <a:gd name="T20" fmla="*/ 363 w 412"/>
              <a:gd name="T21" fmla="*/ 83 h 412"/>
              <a:gd name="T22" fmla="*/ 363 w 412"/>
              <a:gd name="T23" fmla="*/ 72 h 412"/>
              <a:gd name="T24" fmla="*/ 345 w 412"/>
              <a:gd name="T25" fmla="*/ 53 h 412"/>
              <a:gd name="T26" fmla="*/ 334 w 412"/>
              <a:gd name="T27" fmla="*/ 52 h 412"/>
              <a:gd name="T28" fmla="*/ 299 w 412"/>
              <a:gd name="T29" fmla="*/ 78 h 412"/>
              <a:gd name="T30" fmla="*/ 299 w 412"/>
              <a:gd name="T31" fmla="*/ 78 h 412"/>
              <a:gd name="T32" fmla="*/ 267 w 412"/>
              <a:gd name="T33" fmla="*/ 61 h 412"/>
              <a:gd name="T34" fmla="*/ 235 w 412"/>
              <a:gd name="T35" fmla="*/ 51 h 412"/>
              <a:gd name="T36" fmla="*/ 235 w 412"/>
              <a:gd name="T37" fmla="*/ 51 h 412"/>
              <a:gd name="T38" fmla="*/ 228 w 412"/>
              <a:gd name="T39" fmla="*/ 8 h 412"/>
              <a:gd name="T40" fmla="*/ 220 w 412"/>
              <a:gd name="T41" fmla="*/ 1 h 412"/>
              <a:gd name="T42" fmla="*/ 194 w 412"/>
              <a:gd name="T43" fmla="*/ 2 h 412"/>
              <a:gd name="T44" fmla="*/ 186 w 412"/>
              <a:gd name="T45" fmla="*/ 10 h 412"/>
              <a:gd name="T46" fmla="*/ 183 w 412"/>
              <a:gd name="T47" fmla="*/ 51 h 412"/>
              <a:gd name="T48" fmla="*/ 115 w 412"/>
              <a:gd name="T49" fmla="*/ 77 h 412"/>
              <a:gd name="T50" fmla="*/ 82 w 412"/>
              <a:gd name="T51" fmla="*/ 52 h 412"/>
              <a:gd name="T52" fmla="*/ 72 w 412"/>
              <a:gd name="T53" fmla="*/ 52 h 412"/>
              <a:gd name="T54" fmla="*/ 53 w 412"/>
              <a:gd name="T55" fmla="*/ 70 h 412"/>
              <a:gd name="T56" fmla="*/ 53 w 412"/>
              <a:gd name="T57" fmla="*/ 81 h 412"/>
              <a:gd name="T58" fmla="*/ 78 w 412"/>
              <a:gd name="T59" fmla="*/ 114 h 412"/>
              <a:gd name="T60" fmla="*/ 58 w 412"/>
              <a:gd name="T61" fmla="*/ 149 h 412"/>
              <a:gd name="T62" fmla="*/ 48 w 412"/>
              <a:gd name="T63" fmla="*/ 183 h 412"/>
              <a:gd name="T64" fmla="*/ 8 w 412"/>
              <a:gd name="T65" fmla="*/ 189 h 412"/>
              <a:gd name="T66" fmla="*/ 1 w 412"/>
              <a:gd name="T67" fmla="*/ 197 h 412"/>
              <a:gd name="T68" fmla="*/ 1 w 412"/>
              <a:gd name="T69" fmla="*/ 223 h 412"/>
              <a:gd name="T70" fmla="*/ 9 w 412"/>
              <a:gd name="T71" fmla="*/ 230 h 412"/>
              <a:gd name="T72" fmla="*/ 48 w 412"/>
              <a:gd name="T73" fmla="*/ 235 h 412"/>
              <a:gd name="T74" fmla="*/ 77 w 412"/>
              <a:gd name="T75" fmla="*/ 304 h 412"/>
              <a:gd name="T76" fmla="*/ 54 w 412"/>
              <a:gd name="T77" fmla="*/ 334 h 412"/>
              <a:gd name="T78" fmla="*/ 54 w 412"/>
              <a:gd name="T79" fmla="*/ 345 h 412"/>
              <a:gd name="T80" fmla="*/ 73 w 412"/>
              <a:gd name="T81" fmla="*/ 363 h 412"/>
              <a:gd name="T82" fmla="*/ 83 w 412"/>
              <a:gd name="T83" fmla="*/ 364 h 412"/>
              <a:gd name="T84" fmla="*/ 113 w 412"/>
              <a:gd name="T85" fmla="*/ 341 h 412"/>
              <a:gd name="T86" fmla="*/ 146 w 412"/>
              <a:gd name="T87" fmla="*/ 359 h 412"/>
              <a:gd name="T88" fmla="*/ 180 w 412"/>
              <a:gd name="T89" fmla="*/ 368 h 412"/>
              <a:gd name="T90" fmla="*/ 185 w 412"/>
              <a:gd name="T91" fmla="*/ 405 h 412"/>
              <a:gd name="T92" fmla="*/ 193 w 412"/>
              <a:gd name="T93" fmla="*/ 412 h 412"/>
              <a:gd name="T94" fmla="*/ 219 w 412"/>
              <a:gd name="T95" fmla="*/ 412 h 412"/>
              <a:gd name="T96" fmla="*/ 227 w 412"/>
              <a:gd name="T97" fmla="*/ 404 h 412"/>
              <a:gd name="T98" fmla="*/ 231 w 412"/>
              <a:gd name="T99" fmla="*/ 369 h 412"/>
              <a:gd name="T100" fmla="*/ 303 w 412"/>
              <a:gd name="T101" fmla="*/ 339 h 412"/>
              <a:gd name="T102" fmla="*/ 331 w 412"/>
              <a:gd name="T103" fmla="*/ 362 h 412"/>
              <a:gd name="T104" fmla="*/ 342 w 412"/>
              <a:gd name="T105" fmla="*/ 361 h 412"/>
              <a:gd name="T106" fmla="*/ 361 w 412"/>
              <a:gd name="T107" fmla="*/ 343 h 412"/>
              <a:gd name="T108" fmla="*/ 361 w 412"/>
              <a:gd name="T109" fmla="*/ 332 h 412"/>
              <a:gd name="T110" fmla="*/ 164 w 412"/>
              <a:gd name="T111" fmla="*/ 315 h 412"/>
              <a:gd name="T112" fmla="*/ 101 w 412"/>
              <a:gd name="T113" fmla="*/ 167 h 412"/>
              <a:gd name="T114" fmla="*/ 250 w 412"/>
              <a:gd name="T115" fmla="*/ 104 h 412"/>
              <a:gd name="T116" fmla="*/ 312 w 412"/>
              <a:gd name="T117" fmla="*/ 253 h 412"/>
              <a:gd name="T118" fmla="*/ 164 w 412"/>
              <a:gd name="T119" fmla="*/ 31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 h="412">
                <a:moveTo>
                  <a:pt x="361" y="332"/>
                </a:moveTo>
                <a:cubicBezTo>
                  <a:pt x="338" y="302"/>
                  <a:pt x="338" y="302"/>
                  <a:pt x="338" y="302"/>
                </a:cubicBezTo>
                <a:cubicBezTo>
                  <a:pt x="345" y="292"/>
                  <a:pt x="351" y="282"/>
                  <a:pt x="356" y="270"/>
                </a:cubicBezTo>
                <a:cubicBezTo>
                  <a:pt x="361" y="257"/>
                  <a:pt x="365" y="243"/>
                  <a:pt x="366" y="229"/>
                </a:cubicBezTo>
                <a:cubicBezTo>
                  <a:pt x="404" y="224"/>
                  <a:pt x="404" y="224"/>
                  <a:pt x="404" y="224"/>
                </a:cubicBezTo>
                <a:cubicBezTo>
                  <a:pt x="408" y="223"/>
                  <a:pt x="412" y="220"/>
                  <a:pt x="411" y="216"/>
                </a:cubicBezTo>
                <a:cubicBezTo>
                  <a:pt x="411" y="190"/>
                  <a:pt x="411" y="190"/>
                  <a:pt x="411" y="190"/>
                </a:cubicBezTo>
                <a:cubicBezTo>
                  <a:pt x="411" y="186"/>
                  <a:pt x="408" y="182"/>
                  <a:pt x="403" y="182"/>
                </a:cubicBezTo>
                <a:cubicBezTo>
                  <a:pt x="364" y="178"/>
                  <a:pt x="364" y="178"/>
                  <a:pt x="364" y="178"/>
                </a:cubicBezTo>
                <a:cubicBezTo>
                  <a:pt x="360" y="155"/>
                  <a:pt x="350" y="133"/>
                  <a:pt x="337" y="115"/>
                </a:cubicBezTo>
                <a:cubicBezTo>
                  <a:pt x="363" y="83"/>
                  <a:pt x="363" y="83"/>
                  <a:pt x="363" y="83"/>
                </a:cubicBezTo>
                <a:cubicBezTo>
                  <a:pt x="366" y="80"/>
                  <a:pt x="366" y="75"/>
                  <a:pt x="363" y="72"/>
                </a:cubicBezTo>
                <a:cubicBezTo>
                  <a:pt x="345" y="53"/>
                  <a:pt x="345" y="53"/>
                  <a:pt x="345" y="53"/>
                </a:cubicBezTo>
                <a:cubicBezTo>
                  <a:pt x="343" y="50"/>
                  <a:pt x="338" y="50"/>
                  <a:pt x="334" y="52"/>
                </a:cubicBezTo>
                <a:cubicBezTo>
                  <a:pt x="299" y="78"/>
                  <a:pt x="299" y="78"/>
                  <a:pt x="299" y="78"/>
                </a:cubicBezTo>
                <a:cubicBezTo>
                  <a:pt x="299" y="78"/>
                  <a:pt x="299" y="78"/>
                  <a:pt x="299" y="78"/>
                </a:cubicBezTo>
                <a:cubicBezTo>
                  <a:pt x="289" y="71"/>
                  <a:pt x="279" y="65"/>
                  <a:pt x="267" y="61"/>
                </a:cubicBezTo>
                <a:cubicBezTo>
                  <a:pt x="257" y="56"/>
                  <a:pt x="246" y="53"/>
                  <a:pt x="235" y="51"/>
                </a:cubicBezTo>
                <a:cubicBezTo>
                  <a:pt x="235" y="51"/>
                  <a:pt x="235" y="51"/>
                  <a:pt x="235" y="51"/>
                </a:cubicBezTo>
                <a:cubicBezTo>
                  <a:pt x="228" y="8"/>
                  <a:pt x="228" y="8"/>
                  <a:pt x="228" y="8"/>
                </a:cubicBezTo>
                <a:cubicBezTo>
                  <a:pt x="227" y="4"/>
                  <a:pt x="224" y="0"/>
                  <a:pt x="220" y="1"/>
                </a:cubicBezTo>
                <a:cubicBezTo>
                  <a:pt x="194" y="2"/>
                  <a:pt x="194" y="2"/>
                  <a:pt x="194" y="2"/>
                </a:cubicBezTo>
                <a:cubicBezTo>
                  <a:pt x="190" y="2"/>
                  <a:pt x="186" y="5"/>
                  <a:pt x="186" y="10"/>
                </a:cubicBezTo>
                <a:cubicBezTo>
                  <a:pt x="183" y="51"/>
                  <a:pt x="183" y="51"/>
                  <a:pt x="183" y="51"/>
                </a:cubicBezTo>
                <a:cubicBezTo>
                  <a:pt x="159" y="54"/>
                  <a:pt x="135" y="63"/>
                  <a:pt x="115" y="77"/>
                </a:cubicBezTo>
                <a:cubicBezTo>
                  <a:pt x="82" y="52"/>
                  <a:pt x="82" y="52"/>
                  <a:pt x="82" y="52"/>
                </a:cubicBezTo>
                <a:cubicBezTo>
                  <a:pt x="79" y="49"/>
                  <a:pt x="74" y="49"/>
                  <a:pt x="72" y="52"/>
                </a:cubicBezTo>
                <a:cubicBezTo>
                  <a:pt x="53" y="70"/>
                  <a:pt x="53" y="70"/>
                  <a:pt x="53" y="70"/>
                </a:cubicBezTo>
                <a:cubicBezTo>
                  <a:pt x="50" y="73"/>
                  <a:pt x="50" y="78"/>
                  <a:pt x="53" y="81"/>
                </a:cubicBezTo>
                <a:cubicBezTo>
                  <a:pt x="78" y="114"/>
                  <a:pt x="78" y="114"/>
                  <a:pt x="78" y="114"/>
                </a:cubicBezTo>
                <a:cubicBezTo>
                  <a:pt x="70" y="124"/>
                  <a:pt x="63" y="136"/>
                  <a:pt x="58" y="149"/>
                </a:cubicBezTo>
                <a:cubicBezTo>
                  <a:pt x="53" y="160"/>
                  <a:pt x="50" y="171"/>
                  <a:pt x="48" y="183"/>
                </a:cubicBezTo>
                <a:cubicBezTo>
                  <a:pt x="8" y="189"/>
                  <a:pt x="8" y="189"/>
                  <a:pt x="8" y="189"/>
                </a:cubicBezTo>
                <a:cubicBezTo>
                  <a:pt x="3" y="189"/>
                  <a:pt x="0" y="193"/>
                  <a:pt x="1" y="197"/>
                </a:cubicBezTo>
                <a:cubicBezTo>
                  <a:pt x="1" y="223"/>
                  <a:pt x="1" y="223"/>
                  <a:pt x="1" y="223"/>
                </a:cubicBezTo>
                <a:cubicBezTo>
                  <a:pt x="1" y="227"/>
                  <a:pt x="4" y="230"/>
                  <a:pt x="9" y="230"/>
                </a:cubicBezTo>
                <a:cubicBezTo>
                  <a:pt x="48" y="235"/>
                  <a:pt x="48" y="235"/>
                  <a:pt x="48" y="235"/>
                </a:cubicBezTo>
                <a:cubicBezTo>
                  <a:pt x="52" y="260"/>
                  <a:pt x="62" y="284"/>
                  <a:pt x="77" y="304"/>
                </a:cubicBezTo>
                <a:cubicBezTo>
                  <a:pt x="54" y="334"/>
                  <a:pt x="54" y="334"/>
                  <a:pt x="54" y="334"/>
                </a:cubicBezTo>
                <a:cubicBezTo>
                  <a:pt x="51" y="337"/>
                  <a:pt x="51" y="342"/>
                  <a:pt x="54" y="345"/>
                </a:cubicBezTo>
                <a:cubicBezTo>
                  <a:pt x="73" y="363"/>
                  <a:pt x="73" y="363"/>
                  <a:pt x="73" y="363"/>
                </a:cubicBezTo>
                <a:cubicBezTo>
                  <a:pt x="75" y="366"/>
                  <a:pt x="80" y="366"/>
                  <a:pt x="83" y="364"/>
                </a:cubicBezTo>
                <a:cubicBezTo>
                  <a:pt x="113" y="341"/>
                  <a:pt x="113" y="341"/>
                  <a:pt x="113" y="341"/>
                </a:cubicBezTo>
                <a:cubicBezTo>
                  <a:pt x="123" y="348"/>
                  <a:pt x="134" y="354"/>
                  <a:pt x="146" y="359"/>
                </a:cubicBezTo>
                <a:cubicBezTo>
                  <a:pt x="157" y="363"/>
                  <a:pt x="169" y="366"/>
                  <a:pt x="180" y="368"/>
                </a:cubicBezTo>
                <a:cubicBezTo>
                  <a:pt x="185" y="405"/>
                  <a:pt x="185" y="405"/>
                  <a:pt x="185" y="405"/>
                </a:cubicBezTo>
                <a:cubicBezTo>
                  <a:pt x="186" y="409"/>
                  <a:pt x="189" y="412"/>
                  <a:pt x="193" y="412"/>
                </a:cubicBezTo>
                <a:cubicBezTo>
                  <a:pt x="219" y="412"/>
                  <a:pt x="219" y="412"/>
                  <a:pt x="219" y="412"/>
                </a:cubicBezTo>
                <a:cubicBezTo>
                  <a:pt x="223" y="412"/>
                  <a:pt x="227" y="408"/>
                  <a:pt x="227" y="404"/>
                </a:cubicBezTo>
                <a:cubicBezTo>
                  <a:pt x="231" y="369"/>
                  <a:pt x="231" y="369"/>
                  <a:pt x="231" y="369"/>
                </a:cubicBezTo>
                <a:cubicBezTo>
                  <a:pt x="257" y="365"/>
                  <a:pt x="281" y="354"/>
                  <a:pt x="303" y="339"/>
                </a:cubicBezTo>
                <a:cubicBezTo>
                  <a:pt x="331" y="362"/>
                  <a:pt x="331" y="362"/>
                  <a:pt x="331" y="362"/>
                </a:cubicBezTo>
                <a:cubicBezTo>
                  <a:pt x="335" y="364"/>
                  <a:pt x="340" y="364"/>
                  <a:pt x="342" y="361"/>
                </a:cubicBezTo>
                <a:cubicBezTo>
                  <a:pt x="361" y="343"/>
                  <a:pt x="361" y="343"/>
                  <a:pt x="361" y="343"/>
                </a:cubicBezTo>
                <a:cubicBezTo>
                  <a:pt x="364" y="340"/>
                  <a:pt x="364" y="336"/>
                  <a:pt x="361" y="332"/>
                </a:cubicBezTo>
                <a:close/>
                <a:moveTo>
                  <a:pt x="164" y="315"/>
                </a:moveTo>
                <a:cubicBezTo>
                  <a:pt x="106" y="291"/>
                  <a:pt x="78" y="225"/>
                  <a:pt x="101" y="167"/>
                </a:cubicBezTo>
                <a:cubicBezTo>
                  <a:pt x="125" y="109"/>
                  <a:pt x="191" y="81"/>
                  <a:pt x="250" y="104"/>
                </a:cubicBezTo>
                <a:cubicBezTo>
                  <a:pt x="308" y="128"/>
                  <a:pt x="336" y="194"/>
                  <a:pt x="312" y="253"/>
                </a:cubicBezTo>
                <a:cubicBezTo>
                  <a:pt x="288" y="311"/>
                  <a:pt x="222" y="339"/>
                  <a:pt x="164" y="31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39" name="Freeform 14"/>
          <p:cNvSpPr>
            <a:spLocks noEditPoints="1"/>
          </p:cNvSpPr>
          <p:nvPr/>
        </p:nvSpPr>
        <p:spPr bwMode="auto">
          <a:xfrm flipH="1">
            <a:off x="8424511" y="4564400"/>
            <a:ext cx="1299575" cy="1304707"/>
          </a:xfrm>
          <a:custGeom>
            <a:avLst/>
            <a:gdLst>
              <a:gd name="T0" fmla="*/ 506 w 516"/>
              <a:gd name="T1" fmla="*/ 232 h 518"/>
              <a:gd name="T2" fmla="*/ 455 w 516"/>
              <a:gd name="T3" fmla="*/ 209 h 518"/>
              <a:gd name="T4" fmla="*/ 501 w 516"/>
              <a:gd name="T5" fmla="*/ 172 h 518"/>
              <a:gd name="T6" fmla="*/ 476 w 516"/>
              <a:gd name="T7" fmla="*/ 136 h 518"/>
              <a:gd name="T8" fmla="*/ 419 w 516"/>
              <a:gd name="T9" fmla="*/ 137 h 518"/>
              <a:gd name="T10" fmla="*/ 449 w 516"/>
              <a:gd name="T11" fmla="*/ 86 h 518"/>
              <a:gd name="T12" fmla="*/ 412 w 516"/>
              <a:gd name="T13" fmla="*/ 62 h 518"/>
              <a:gd name="T14" fmla="*/ 360 w 516"/>
              <a:gd name="T15" fmla="*/ 86 h 518"/>
              <a:gd name="T16" fmla="*/ 370 w 516"/>
              <a:gd name="T17" fmla="*/ 26 h 518"/>
              <a:gd name="T18" fmla="*/ 327 w 516"/>
              <a:gd name="T19" fmla="*/ 17 h 518"/>
              <a:gd name="T20" fmla="*/ 298 w 516"/>
              <a:gd name="T21" fmla="*/ 63 h 518"/>
              <a:gd name="T22" fmla="*/ 288 w 516"/>
              <a:gd name="T23" fmla="*/ 9 h 518"/>
              <a:gd name="T24" fmla="*/ 245 w 516"/>
              <a:gd name="T25" fmla="*/ 0 h 518"/>
              <a:gd name="T26" fmla="*/ 229 w 516"/>
              <a:gd name="T27" fmla="*/ 63 h 518"/>
              <a:gd name="T28" fmla="*/ 218 w 516"/>
              <a:gd name="T29" fmla="*/ 63 h 518"/>
              <a:gd name="T30" fmla="*/ 177 w 516"/>
              <a:gd name="T31" fmla="*/ 13 h 518"/>
              <a:gd name="T32" fmla="*/ 142 w 516"/>
              <a:gd name="T33" fmla="*/ 39 h 518"/>
              <a:gd name="T34" fmla="*/ 148 w 516"/>
              <a:gd name="T35" fmla="*/ 95 h 518"/>
              <a:gd name="T36" fmla="*/ 104 w 516"/>
              <a:gd name="T37" fmla="*/ 62 h 518"/>
              <a:gd name="T38" fmla="*/ 68 w 516"/>
              <a:gd name="T39" fmla="*/ 86 h 518"/>
              <a:gd name="T40" fmla="*/ 101 w 516"/>
              <a:gd name="T41" fmla="*/ 141 h 518"/>
              <a:gd name="T42" fmla="*/ 93 w 516"/>
              <a:gd name="T43" fmla="*/ 152 h 518"/>
              <a:gd name="T44" fmla="*/ 28 w 516"/>
              <a:gd name="T45" fmla="*/ 142 h 518"/>
              <a:gd name="T46" fmla="*/ 20 w 516"/>
              <a:gd name="T47" fmla="*/ 185 h 518"/>
              <a:gd name="T48" fmla="*/ 67 w 516"/>
              <a:gd name="T49" fmla="*/ 213 h 518"/>
              <a:gd name="T50" fmla="*/ 64 w 516"/>
              <a:gd name="T51" fmla="*/ 226 h 518"/>
              <a:gd name="T52" fmla="*/ 1 w 516"/>
              <a:gd name="T53" fmla="*/ 242 h 518"/>
              <a:gd name="T54" fmla="*/ 10 w 516"/>
              <a:gd name="T55" fmla="*/ 285 h 518"/>
              <a:gd name="T56" fmla="*/ 64 w 516"/>
              <a:gd name="T57" fmla="*/ 292 h 518"/>
              <a:gd name="T58" fmla="*/ 65 w 516"/>
              <a:gd name="T59" fmla="*/ 303 h 518"/>
              <a:gd name="T60" fmla="*/ 14 w 516"/>
              <a:gd name="T61" fmla="*/ 344 h 518"/>
              <a:gd name="T62" fmla="*/ 39 w 516"/>
              <a:gd name="T63" fmla="*/ 379 h 518"/>
              <a:gd name="T64" fmla="*/ 98 w 516"/>
              <a:gd name="T65" fmla="*/ 375 h 518"/>
              <a:gd name="T66" fmla="*/ 66 w 516"/>
              <a:gd name="T67" fmla="*/ 430 h 518"/>
              <a:gd name="T68" fmla="*/ 102 w 516"/>
              <a:gd name="T69" fmla="*/ 454 h 518"/>
              <a:gd name="T70" fmla="*/ 155 w 516"/>
              <a:gd name="T71" fmla="*/ 429 h 518"/>
              <a:gd name="T72" fmla="*/ 146 w 516"/>
              <a:gd name="T73" fmla="*/ 491 h 518"/>
              <a:gd name="T74" fmla="*/ 189 w 516"/>
              <a:gd name="T75" fmla="*/ 499 h 518"/>
              <a:gd name="T76" fmla="*/ 229 w 516"/>
              <a:gd name="T77" fmla="*/ 457 h 518"/>
              <a:gd name="T78" fmla="*/ 245 w 516"/>
              <a:gd name="T79" fmla="*/ 517 h 518"/>
              <a:gd name="T80" fmla="*/ 288 w 516"/>
              <a:gd name="T81" fmla="*/ 508 h 518"/>
              <a:gd name="T82" fmla="*/ 302 w 516"/>
              <a:gd name="T83" fmla="*/ 456 h 518"/>
              <a:gd name="T84" fmla="*/ 340 w 516"/>
              <a:gd name="T85" fmla="*/ 503 h 518"/>
              <a:gd name="T86" fmla="*/ 376 w 516"/>
              <a:gd name="T87" fmla="*/ 478 h 518"/>
              <a:gd name="T88" fmla="*/ 375 w 516"/>
              <a:gd name="T89" fmla="*/ 424 h 518"/>
              <a:gd name="T90" fmla="*/ 427 w 516"/>
              <a:gd name="T91" fmla="*/ 453 h 518"/>
              <a:gd name="T92" fmla="*/ 451 w 516"/>
              <a:gd name="T93" fmla="*/ 416 h 518"/>
              <a:gd name="T94" fmla="*/ 431 w 516"/>
              <a:gd name="T95" fmla="*/ 366 h 518"/>
              <a:gd name="T96" fmla="*/ 489 w 516"/>
              <a:gd name="T97" fmla="*/ 374 h 518"/>
              <a:gd name="T98" fmla="*/ 498 w 516"/>
              <a:gd name="T99" fmla="*/ 331 h 518"/>
              <a:gd name="T100" fmla="*/ 459 w 516"/>
              <a:gd name="T101" fmla="*/ 291 h 518"/>
              <a:gd name="T102" fmla="*/ 516 w 516"/>
              <a:gd name="T103" fmla="*/ 275 h 518"/>
              <a:gd name="T104" fmla="*/ 258 w 516"/>
              <a:gd name="T105" fmla="*/ 431 h 518"/>
              <a:gd name="T106" fmla="*/ 258 w 516"/>
              <a:gd name="T107" fmla="*/ 87 h 518"/>
              <a:gd name="T108" fmla="*/ 258 w 516"/>
              <a:gd name="T109" fmla="*/ 4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6" h="518">
                <a:moveTo>
                  <a:pt x="515" y="242"/>
                </a:moveTo>
                <a:cubicBezTo>
                  <a:pt x="516" y="237"/>
                  <a:pt x="512" y="233"/>
                  <a:pt x="506" y="232"/>
                </a:cubicBezTo>
                <a:cubicBezTo>
                  <a:pt x="458" y="226"/>
                  <a:pt x="458" y="226"/>
                  <a:pt x="458" y="226"/>
                </a:cubicBezTo>
                <a:cubicBezTo>
                  <a:pt x="457" y="221"/>
                  <a:pt x="456" y="215"/>
                  <a:pt x="455" y="209"/>
                </a:cubicBezTo>
                <a:cubicBezTo>
                  <a:pt x="496" y="185"/>
                  <a:pt x="496" y="185"/>
                  <a:pt x="496" y="185"/>
                </a:cubicBezTo>
                <a:cubicBezTo>
                  <a:pt x="501" y="182"/>
                  <a:pt x="503" y="176"/>
                  <a:pt x="501" y="172"/>
                </a:cubicBezTo>
                <a:cubicBezTo>
                  <a:pt x="488" y="142"/>
                  <a:pt x="488" y="142"/>
                  <a:pt x="488" y="142"/>
                </a:cubicBezTo>
                <a:cubicBezTo>
                  <a:pt x="486" y="137"/>
                  <a:pt x="481" y="135"/>
                  <a:pt x="476" y="136"/>
                </a:cubicBezTo>
                <a:cubicBezTo>
                  <a:pt x="428" y="150"/>
                  <a:pt x="428" y="150"/>
                  <a:pt x="428" y="150"/>
                </a:cubicBezTo>
                <a:cubicBezTo>
                  <a:pt x="425" y="146"/>
                  <a:pt x="422" y="141"/>
                  <a:pt x="419" y="137"/>
                </a:cubicBezTo>
                <a:cubicBezTo>
                  <a:pt x="449" y="100"/>
                  <a:pt x="449" y="100"/>
                  <a:pt x="449" y="100"/>
                </a:cubicBezTo>
                <a:cubicBezTo>
                  <a:pt x="452" y="95"/>
                  <a:pt x="452" y="89"/>
                  <a:pt x="449" y="86"/>
                </a:cubicBezTo>
                <a:cubicBezTo>
                  <a:pt x="426" y="63"/>
                  <a:pt x="426" y="63"/>
                  <a:pt x="426" y="63"/>
                </a:cubicBezTo>
                <a:cubicBezTo>
                  <a:pt x="423" y="59"/>
                  <a:pt x="417" y="58"/>
                  <a:pt x="412" y="62"/>
                </a:cubicBezTo>
                <a:cubicBezTo>
                  <a:pt x="371" y="93"/>
                  <a:pt x="371" y="93"/>
                  <a:pt x="371" y="93"/>
                </a:cubicBezTo>
                <a:cubicBezTo>
                  <a:pt x="367" y="90"/>
                  <a:pt x="364" y="88"/>
                  <a:pt x="360" y="86"/>
                </a:cubicBezTo>
                <a:cubicBezTo>
                  <a:pt x="375" y="39"/>
                  <a:pt x="375" y="39"/>
                  <a:pt x="375" y="39"/>
                </a:cubicBezTo>
                <a:cubicBezTo>
                  <a:pt x="376" y="34"/>
                  <a:pt x="374" y="28"/>
                  <a:pt x="370" y="26"/>
                </a:cubicBezTo>
                <a:cubicBezTo>
                  <a:pt x="340" y="13"/>
                  <a:pt x="340" y="13"/>
                  <a:pt x="340" y="13"/>
                </a:cubicBezTo>
                <a:cubicBezTo>
                  <a:pt x="336" y="10"/>
                  <a:pt x="330" y="12"/>
                  <a:pt x="327" y="17"/>
                </a:cubicBezTo>
                <a:cubicBezTo>
                  <a:pt x="298" y="63"/>
                  <a:pt x="298" y="63"/>
                  <a:pt x="298" y="63"/>
                </a:cubicBezTo>
                <a:cubicBezTo>
                  <a:pt x="298" y="63"/>
                  <a:pt x="298" y="63"/>
                  <a:pt x="298" y="63"/>
                </a:cubicBezTo>
                <a:cubicBezTo>
                  <a:pt x="297" y="63"/>
                  <a:pt x="296" y="63"/>
                  <a:pt x="295" y="63"/>
                </a:cubicBezTo>
                <a:cubicBezTo>
                  <a:pt x="288" y="9"/>
                  <a:pt x="288" y="9"/>
                  <a:pt x="288" y="9"/>
                </a:cubicBezTo>
                <a:cubicBezTo>
                  <a:pt x="287" y="4"/>
                  <a:pt x="283" y="0"/>
                  <a:pt x="278" y="0"/>
                </a:cubicBezTo>
                <a:cubicBezTo>
                  <a:pt x="245" y="0"/>
                  <a:pt x="245" y="0"/>
                  <a:pt x="245" y="0"/>
                </a:cubicBezTo>
                <a:cubicBezTo>
                  <a:pt x="241" y="0"/>
                  <a:pt x="236" y="4"/>
                  <a:pt x="235" y="9"/>
                </a:cubicBezTo>
                <a:cubicBezTo>
                  <a:pt x="229" y="63"/>
                  <a:pt x="229" y="63"/>
                  <a:pt x="229" y="63"/>
                </a:cubicBezTo>
                <a:cubicBezTo>
                  <a:pt x="225" y="63"/>
                  <a:pt x="222" y="64"/>
                  <a:pt x="219" y="65"/>
                </a:cubicBezTo>
                <a:cubicBezTo>
                  <a:pt x="219" y="64"/>
                  <a:pt x="219" y="63"/>
                  <a:pt x="218" y="63"/>
                </a:cubicBezTo>
                <a:cubicBezTo>
                  <a:pt x="189" y="17"/>
                  <a:pt x="189" y="17"/>
                  <a:pt x="189" y="17"/>
                </a:cubicBezTo>
                <a:cubicBezTo>
                  <a:pt x="187" y="12"/>
                  <a:pt x="181" y="10"/>
                  <a:pt x="177" y="13"/>
                </a:cubicBezTo>
                <a:cubicBezTo>
                  <a:pt x="147" y="26"/>
                  <a:pt x="147" y="26"/>
                  <a:pt x="147" y="26"/>
                </a:cubicBezTo>
                <a:cubicBezTo>
                  <a:pt x="142" y="28"/>
                  <a:pt x="140" y="34"/>
                  <a:pt x="142" y="39"/>
                </a:cubicBezTo>
                <a:cubicBezTo>
                  <a:pt x="158" y="89"/>
                  <a:pt x="158" y="89"/>
                  <a:pt x="158" y="89"/>
                </a:cubicBezTo>
                <a:cubicBezTo>
                  <a:pt x="154" y="91"/>
                  <a:pt x="151" y="93"/>
                  <a:pt x="148" y="95"/>
                </a:cubicBezTo>
                <a:cubicBezTo>
                  <a:pt x="147" y="94"/>
                  <a:pt x="147" y="94"/>
                  <a:pt x="147" y="94"/>
                </a:cubicBezTo>
                <a:cubicBezTo>
                  <a:pt x="104" y="62"/>
                  <a:pt x="104" y="62"/>
                  <a:pt x="104" y="62"/>
                </a:cubicBezTo>
                <a:cubicBezTo>
                  <a:pt x="100" y="58"/>
                  <a:pt x="93" y="59"/>
                  <a:pt x="90" y="63"/>
                </a:cubicBezTo>
                <a:cubicBezTo>
                  <a:pt x="68" y="86"/>
                  <a:pt x="68" y="86"/>
                  <a:pt x="68" y="86"/>
                </a:cubicBezTo>
                <a:cubicBezTo>
                  <a:pt x="64" y="89"/>
                  <a:pt x="64" y="95"/>
                  <a:pt x="67" y="100"/>
                </a:cubicBezTo>
                <a:cubicBezTo>
                  <a:pt x="101" y="141"/>
                  <a:pt x="101" y="141"/>
                  <a:pt x="101" y="141"/>
                </a:cubicBezTo>
                <a:cubicBezTo>
                  <a:pt x="98" y="145"/>
                  <a:pt x="96" y="148"/>
                  <a:pt x="93" y="152"/>
                </a:cubicBezTo>
                <a:cubicBezTo>
                  <a:pt x="93" y="152"/>
                  <a:pt x="93" y="152"/>
                  <a:pt x="93" y="152"/>
                </a:cubicBezTo>
                <a:cubicBezTo>
                  <a:pt x="41" y="136"/>
                  <a:pt x="41" y="136"/>
                  <a:pt x="41" y="136"/>
                </a:cubicBezTo>
                <a:cubicBezTo>
                  <a:pt x="35" y="135"/>
                  <a:pt x="30" y="137"/>
                  <a:pt x="28" y="142"/>
                </a:cubicBezTo>
                <a:cubicBezTo>
                  <a:pt x="15" y="172"/>
                  <a:pt x="15" y="172"/>
                  <a:pt x="15" y="172"/>
                </a:cubicBezTo>
                <a:cubicBezTo>
                  <a:pt x="13" y="176"/>
                  <a:pt x="15" y="182"/>
                  <a:pt x="20" y="185"/>
                </a:cubicBezTo>
                <a:cubicBezTo>
                  <a:pt x="67" y="212"/>
                  <a:pt x="67" y="212"/>
                  <a:pt x="67" y="212"/>
                </a:cubicBezTo>
                <a:cubicBezTo>
                  <a:pt x="67" y="213"/>
                  <a:pt x="67" y="213"/>
                  <a:pt x="67" y="213"/>
                </a:cubicBezTo>
                <a:cubicBezTo>
                  <a:pt x="66" y="217"/>
                  <a:pt x="65" y="221"/>
                  <a:pt x="65" y="226"/>
                </a:cubicBezTo>
                <a:cubicBezTo>
                  <a:pt x="64" y="226"/>
                  <a:pt x="64" y="226"/>
                  <a:pt x="64" y="226"/>
                </a:cubicBezTo>
                <a:cubicBezTo>
                  <a:pt x="10" y="232"/>
                  <a:pt x="10" y="232"/>
                  <a:pt x="10" y="232"/>
                </a:cubicBezTo>
                <a:cubicBezTo>
                  <a:pt x="5" y="233"/>
                  <a:pt x="0" y="237"/>
                  <a:pt x="1" y="242"/>
                </a:cubicBezTo>
                <a:cubicBezTo>
                  <a:pt x="1" y="275"/>
                  <a:pt x="1" y="275"/>
                  <a:pt x="1" y="275"/>
                </a:cubicBezTo>
                <a:cubicBezTo>
                  <a:pt x="0" y="279"/>
                  <a:pt x="4" y="284"/>
                  <a:pt x="10" y="285"/>
                </a:cubicBezTo>
                <a:cubicBezTo>
                  <a:pt x="64" y="292"/>
                  <a:pt x="64" y="292"/>
                  <a:pt x="64" y="292"/>
                </a:cubicBezTo>
                <a:cubicBezTo>
                  <a:pt x="64" y="292"/>
                  <a:pt x="64" y="292"/>
                  <a:pt x="64" y="292"/>
                </a:cubicBezTo>
                <a:cubicBezTo>
                  <a:pt x="65" y="296"/>
                  <a:pt x="65" y="299"/>
                  <a:pt x="66" y="303"/>
                </a:cubicBezTo>
                <a:cubicBezTo>
                  <a:pt x="65" y="303"/>
                  <a:pt x="65" y="303"/>
                  <a:pt x="65" y="303"/>
                </a:cubicBezTo>
                <a:cubicBezTo>
                  <a:pt x="19" y="331"/>
                  <a:pt x="19" y="331"/>
                  <a:pt x="19" y="331"/>
                </a:cubicBezTo>
                <a:cubicBezTo>
                  <a:pt x="14" y="334"/>
                  <a:pt x="12" y="340"/>
                  <a:pt x="14" y="344"/>
                </a:cubicBezTo>
                <a:cubicBezTo>
                  <a:pt x="27" y="374"/>
                  <a:pt x="27" y="374"/>
                  <a:pt x="27" y="374"/>
                </a:cubicBezTo>
                <a:cubicBezTo>
                  <a:pt x="29" y="378"/>
                  <a:pt x="34" y="381"/>
                  <a:pt x="39" y="379"/>
                </a:cubicBezTo>
                <a:cubicBezTo>
                  <a:pt x="91" y="365"/>
                  <a:pt x="91" y="365"/>
                  <a:pt x="91" y="365"/>
                </a:cubicBezTo>
                <a:cubicBezTo>
                  <a:pt x="93" y="368"/>
                  <a:pt x="96" y="372"/>
                  <a:pt x="98" y="375"/>
                </a:cubicBezTo>
                <a:cubicBezTo>
                  <a:pt x="65" y="416"/>
                  <a:pt x="65" y="416"/>
                  <a:pt x="65" y="416"/>
                </a:cubicBezTo>
                <a:cubicBezTo>
                  <a:pt x="62" y="421"/>
                  <a:pt x="62" y="427"/>
                  <a:pt x="66" y="430"/>
                </a:cubicBezTo>
                <a:cubicBezTo>
                  <a:pt x="89" y="453"/>
                  <a:pt x="89" y="453"/>
                  <a:pt x="89" y="453"/>
                </a:cubicBezTo>
                <a:cubicBezTo>
                  <a:pt x="92" y="457"/>
                  <a:pt x="98" y="457"/>
                  <a:pt x="102" y="454"/>
                </a:cubicBezTo>
                <a:cubicBezTo>
                  <a:pt x="144" y="422"/>
                  <a:pt x="144" y="422"/>
                  <a:pt x="144" y="422"/>
                </a:cubicBezTo>
                <a:cubicBezTo>
                  <a:pt x="148" y="424"/>
                  <a:pt x="151" y="427"/>
                  <a:pt x="155" y="429"/>
                </a:cubicBezTo>
                <a:cubicBezTo>
                  <a:pt x="141" y="478"/>
                  <a:pt x="141" y="478"/>
                  <a:pt x="141" y="478"/>
                </a:cubicBezTo>
                <a:cubicBezTo>
                  <a:pt x="139" y="484"/>
                  <a:pt x="142" y="489"/>
                  <a:pt x="146" y="491"/>
                </a:cubicBezTo>
                <a:cubicBezTo>
                  <a:pt x="177" y="503"/>
                  <a:pt x="177" y="503"/>
                  <a:pt x="177" y="503"/>
                </a:cubicBezTo>
                <a:cubicBezTo>
                  <a:pt x="181" y="506"/>
                  <a:pt x="187" y="504"/>
                  <a:pt x="189" y="499"/>
                </a:cubicBezTo>
                <a:cubicBezTo>
                  <a:pt x="215" y="454"/>
                  <a:pt x="215" y="454"/>
                  <a:pt x="215" y="454"/>
                </a:cubicBezTo>
                <a:cubicBezTo>
                  <a:pt x="220" y="455"/>
                  <a:pt x="224" y="456"/>
                  <a:pt x="229" y="457"/>
                </a:cubicBezTo>
                <a:cubicBezTo>
                  <a:pt x="235" y="508"/>
                  <a:pt x="235" y="508"/>
                  <a:pt x="235" y="508"/>
                </a:cubicBezTo>
                <a:cubicBezTo>
                  <a:pt x="236" y="514"/>
                  <a:pt x="241" y="518"/>
                  <a:pt x="245" y="517"/>
                </a:cubicBezTo>
                <a:cubicBezTo>
                  <a:pt x="278" y="517"/>
                  <a:pt x="278" y="517"/>
                  <a:pt x="278" y="517"/>
                </a:cubicBezTo>
                <a:cubicBezTo>
                  <a:pt x="283" y="518"/>
                  <a:pt x="287" y="514"/>
                  <a:pt x="288" y="508"/>
                </a:cubicBezTo>
                <a:cubicBezTo>
                  <a:pt x="295" y="457"/>
                  <a:pt x="295" y="457"/>
                  <a:pt x="295" y="457"/>
                </a:cubicBezTo>
                <a:cubicBezTo>
                  <a:pt x="297" y="457"/>
                  <a:pt x="299" y="456"/>
                  <a:pt x="302" y="456"/>
                </a:cubicBezTo>
                <a:cubicBezTo>
                  <a:pt x="327" y="499"/>
                  <a:pt x="327" y="499"/>
                  <a:pt x="327" y="499"/>
                </a:cubicBezTo>
                <a:cubicBezTo>
                  <a:pt x="330" y="504"/>
                  <a:pt x="335" y="506"/>
                  <a:pt x="340" y="503"/>
                </a:cubicBezTo>
                <a:cubicBezTo>
                  <a:pt x="370" y="491"/>
                  <a:pt x="370" y="491"/>
                  <a:pt x="370" y="491"/>
                </a:cubicBezTo>
                <a:cubicBezTo>
                  <a:pt x="375" y="489"/>
                  <a:pt x="377" y="484"/>
                  <a:pt x="376" y="478"/>
                </a:cubicBezTo>
                <a:cubicBezTo>
                  <a:pt x="362" y="432"/>
                  <a:pt x="362" y="432"/>
                  <a:pt x="362" y="432"/>
                </a:cubicBezTo>
                <a:cubicBezTo>
                  <a:pt x="367" y="430"/>
                  <a:pt x="371" y="427"/>
                  <a:pt x="375" y="424"/>
                </a:cubicBezTo>
                <a:cubicBezTo>
                  <a:pt x="414" y="454"/>
                  <a:pt x="414" y="454"/>
                  <a:pt x="414" y="454"/>
                </a:cubicBezTo>
                <a:cubicBezTo>
                  <a:pt x="418" y="457"/>
                  <a:pt x="424" y="457"/>
                  <a:pt x="427" y="453"/>
                </a:cubicBezTo>
                <a:cubicBezTo>
                  <a:pt x="450" y="430"/>
                  <a:pt x="450" y="430"/>
                  <a:pt x="450" y="430"/>
                </a:cubicBezTo>
                <a:cubicBezTo>
                  <a:pt x="454" y="427"/>
                  <a:pt x="454" y="421"/>
                  <a:pt x="451" y="416"/>
                </a:cubicBezTo>
                <a:cubicBezTo>
                  <a:pt x="422" y="380"/>
                  <a:pt x="422" y="380"/>
                  <a:pt x="422" y="380"/>
                </a:cubicBezTo>
                <a:cubicBezTo>
                  <a:pt x="425" y="375"/>
                  <a:pt x="428" y="371"/>
                  <a:pt x="431" y="366"/>
                </a:cubicBezTo>
                <a:cubicBezTo>
                  <a:pt x="477" y="379"/>
                  <a:pt x="477" y="379"/>
                  <a:pt x="477" y="379"/>
                </a:cubicBezTo>
                <a:cubicBezTo>
                  <a:pt x="482" y="381"/>
                  <a:pt x="488" y="378"/>
                  <a:pt x="489" y="374"/>
                </a:cubicBezTo>
                <a:cubicBezTo>
                  <a:pt x="502" y="344"/>
                  <a:pt x="502" y="344"/>
                  <a:pt x="502" y="344"/>
                </a:cubicBezTo>
                <a:cubicBezTo>
                  <a:pt x="504" y="340"/>
                  <a:pt x="502" y="334"/>
                  <a:pt x="498" y="331"/>
                </a:cubicBezTo>
                <a:cubicBezTo>
                  <a:pt x="456" y="306"/>
                  <a:pt x="456" y="306"/>
                  <a:pt x="456" y="306"/>
                </a:cubicBezTo>
                <a:cubicBezTo>
                  <a:pt x="457" y="301"/>
                  <a:pt x="458" y="296"/>
                  <a:pt x="459" y="291"/>
                </a:cubicBezTo>
                <a:cubicBezTo>
                  <a:pt x="507" y="285"/>
                  <a:pt x="507" y="285"/>
                  <a:pt x="507" y="285"/>
                </a:cubicBezTo>
                <a:cubicBezTo>
                  <a:pt x="512" y="284"/>
                  <a:pt x="516" y="279"/>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solidFill>
            <a:schemeClr val="accent1"/>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0" name="Freeform 15"/>
          <p:cNvSpPr>
            <a:spLocks noEditPoints="1"/>
          </p:cNvSpPr>
          <p:nvPr/>
        </p:nvSpPr>
        <p:spPr bwMode="auto">
          <a:xfrm flipH="1">
            <a:off x="8696486" y="4838941"/>
            <a:ext cx="755625" cy="755625"/>
          </a:xfrm>
          <a:custGeom>
            <a:avLst/>
            <a:gdLst>
              <a:gd name="T0" fmla="*/ 150 w 300"/>
              <a:gd name="T1" fmla="*/ 0 h 300"/>
              <a:gd name="T2" fmla="*/ 0 w 300"/>
              <a:gd name="T3" fmla="*/ 150 h 300"/>
              <a:gd name="T4" fmla="*/ 150 w 300"/>
              <a:gd name="T5" fmla="*/ 300 h 300"/>
              <a:gd name="T6" fmla="*/ 300 w 300"/>
              <a:gd name="T7" fmla="*/ 150 h 300"/>
              <a:gd name="T8" fmla="*/ 150 w 300"/>
              <a:gd name="T9" fmla="*/ 0 h 300"/>
              <a:gd name="T10" fmla="*/ 150 w 300"/>
              <a:gd name="T11" fmla="*/ 278 h 300"/>
              <a:gd name="T12" fmla="*/ 22 w 300"/>
              <a:gd name="T13" fmla="*/ 150 h 300"/>
              <a:gd name="T14" fmla="*/ 150 w 300"/>
              <a:gd name="T15" fmla="*/ 22 h 300"/>
              <a:gd name="T16" fmla="*/ 278 w 300"/>
              <a:gd name="T17" fmla="*/ 150 h 300"/>
              <a:gd name="T18" fmla="*/ 150 w 300"/>
              <a:gd name="T19" fmla="*/ 27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150" y="278"/>
                </a:moveTo>
                <a:cubicBezTo>
                  <a:pt x="79" y="278"/>
                  <a:pt x="22" y="221"/>
                  <a:pt x="22" y="150"/>
                </a:cubicBezTo>
                <a:cubicBezTo>
                  <a:pt x="22" y="79"/>
                  <a:pt x="79" y="22"/>
                  <a:pt x="150" y="22"/>
                </a:cubicBezTo>
                <a:cubicBezTo>
                  <a:pt x="221" y="22"/>
                  <a:pt x="278" y="79"/>
                  <a:pt x="278" y="150"/>
                </a:cubicBezTo>
                <a:cubicBezTo>
                  <a:pt x="278" y="221"/>
                  <a:pt x="221" y="278"/>
                  <a:pt x="150" y="27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1" name="Freeform 17"/>
          <p:cNvSpPr>
            <a:spLocks noEditPoints="1"/>
          </p:cNvSpPr>
          <p:nvPr/>
        </p:nvSpPr>
        <p:spPr bwMode="auto">
          <a:xfrm flipH="1">
            <a:off x="8706749" y="4851770"/>
            <a:ext cx="755625" cy="755625"/>
          </a:xfrm>
          <a:custGeom>
            <a:avLst/>
            <a:gdLst>
              <a:gd name="T0" fmla="*/ 150 w 300"/>
              <a:gd name="T1" fmla="*/ 0 h 300"/>
              <a:gd name="T2" fmla="*/ 0 w 300"/>
              <a:gd name="T3" fmla="*/ 150 h 300"/>
              <a:gd name="T4" fmla="*/ 150 w 300"/>
              <a:gd name="T5" fmla="*/ 300 h 300"/>
              <a:gd name="T6" fmla="*/ 300 w 300"/>
              <a:gd name="T7" fmla="*/ 150 h 300"/>
              <a:gd name="T8" fmla="*/ 150 w 300"/>
              <a:gd name="T9" fmla="*/ 0 h 300"/>
              <a:gd name="T10" fmla="*/ 150 w 300"/>
              <a:gd name="T11" fmla="*/ 278 h 300"/>
              <a:gd name="T12" fmla="*/ 22 w 300"/>
              <a:gd name="T13" fmla="*/ 150 h 300"/>
              <a:gd name="T14" fmla="*/ 150 w 300"/>
              <a:gd name="T15" fmla="*/ 22 h 300"/>
              <a:gd name="T16" fmla="*/ 278 w 300"/>
              <a:gd name="T17" fmla="*/ 150 h 300"/>
              <a:gd name="T18" fmla="*/ 150 w 300"/>
              <a:gd name="T19" fmla="*/ 27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150" y="278"/>
                </a:moveTo>
                <a:cubicBezTo>
                  <a:pt x="79" y="278"/>
                  <a:pt x="22" y="221"/>
                  <a:pt x="22" y="150"/>
                </a:cubicBezTo>
                <a:cubicBezTo>
                  <a:pt x="22" y="79"/>
                  <a:pt x="79" y="22"/>
                  <a:pt x="150" y="22"/>
                </a:cubicBezTo>
                <a:cubicBezTo>
                  <a:pt x="221" y="22"/>
                  <a:pt x="278" y="79"/>
                  <a:pt x="278" y="150"/>
                </a:cubicBezTo>
                <a:cubicBezTo>
                  <a:pt x="278" y="221"/>
                  <a:pt x="221" y="278"/>
                  <a:pt x="150" y="278"/>
                </a:cubicBezTo>
                <a:close/>
              </a:path>
            </a:pathLst>
          </a:custGeom>
          <a:solidFill>
            <a:schemeClr val="accent1"/>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2" name="Freeform 18"/>
          <p:cNvSpPr>
            <a:spLocks noEditPoints="1"/>
          </p:cNvSpPr>
          <p:nvPr/>
        </p:nvSpPr>
        <p:spPr bwMode="auto">
          <a:xfrm flipH="1">
            <a:off x="9731784" y="1866468"/>
            <a:ext cx="948061" cy="946778"/>
          </a:xfrm>
          <a:custGeom>
            <a:avLst/>
            <a:gdLst>
              <a:gd name="T0" fmla="*/ 330 w 376"/>
              <a:gd name="T1" fmla="*/ 303 h 376"/>
              <a:gd name="T2" fmla="*/ 309 w 376"/>
              <a:gd name="T3" fmla="*/ 276 h 376"/>
              <a:gd name="T4" fmla="*/ 325 w 376"/>
              <a:gd name="T5" fmla="*/ 246 h 376"/>
              <a:gd name="T6" fmla="*/ 335 w 376"/>
              <a:gd name="T7" fmla="*/ 209 h 376"/>
              <a:gd name="T8" fmla="*/ 369 w 376"/>
              <a:gd name="T9" fmla="*/ 204 h 376"/>
              <a:gd name="T10" fmla="*/ 376 w 376"/>
              <a:gd name="T11" fmla="*/ 197 h 376"/>
              <a:gd name="T12" fmla="*/ 375 w 376"/>
              <a:gd name="T13" fmla="*/ 173 h 376"/>
              <a:gd name="T14" fmla="*/ 368 w 376"/>
              <a:gd name="T15" fmla="*/ 166 h 376"/>
              <a:gd name="T16" fmla="*/ 333 w 376"/>
              <a:gd name="T17" fmla="*/ 162 h 376"/>
              <a:gd name="T18" fmla="*/ 307 w 376"/>
              <a:gd name="T19" fmla="*/ 104 h 376"/>
              <a:gd name="T20" fmla="*/ 332 w 376"/>
              <a:gd name="T21" fmla="*/ 75 h 376"/>
              <a:gd name="T22" fmla="*/ 332 w 376"/>
              <a:gd name="T23" fmla="*/ 65 h 376"/>
              <a:gd name="T24" fmla="*/ 315 w 376"/>
              <a:gd name="T25" fmla="*/ 48 h 376"/>
              <a:gd name="T26" fmla="*/ 305 w 376"/>
              <a:gd name="T27" fmla="*/ 47 h 376"/>
              <a:gd name="T28" fmla="*/ 273 w 376"/>
              <a:gd name="T29" fmla="*/ 71 h 376"/>
              <a:gd name="T30" fmla="*/ 273 w 376"/>
              <a:gd name="T31" fmla="*/ 71 h 376"/>
              <a:gd name="T32" fmla="*/ 244 w 376"/>
              <a:gd name="T33" fmla="*/ 55 h 376"/>
              <a:gd name="T34" fmla="*/ 215 w 376"/>
              <a:gd name="T35" fmla="*/ 47 h 376"/>
              <a:gd name="T36" fmla="*/ 215 w 376"/>
              <a:gd name="T37" fmla="*/ 46 h 376"/>
              <a:gd name="T38" fmla="*/ 208 w 376"/>
              <a:gd name="T39" fmla="*/ 7 h 376"/>
              <a:gd name="T40" fmla="*/ 201 w 376"/>
              <a:gd name="T41" fmla="*/ 0 h 376"/>
              <a:gd name="T42" fmla="*/ 177 w 376"/>
              <a:gd name="T43" fmla="*/ 2 h 376"/>
              <a:gd name="T44" fmla="*/ 170 w 376"/>
              <a:gd name="T45" fmla="*/ 9 h 376"/>
              <a:gd name="T46" fmla="*/ 167 w 376"/>
              <a:gd name="T47" fmla="*/ 46 h 376"/>
              <a:gd name="T48" fmla="*/ 105 w 376"/>
              <a:gd name="T49" fmla="*/ 70 h 376"/>
              <a:gd name="T50" fmla="*/ 75 w 376"/>
              <a:gd name="T51" fmla="*/ 47 h 376"/>
              <a:gd name="T52" fmla="*/ 65 w 376"/>
              <a:gd name="T53" fmla="*/ 47 h 376"/>
              <a:gd name="T54" fmla="*/ 49 w 376"/>
              <a:gd name="T55" fmla="*/ 64 h 376"/>
              <a:gd name="T56" fmla="*/ 48 w 376"/>
              <a:gd name="T57" fmla="*/ 74 h 376"/>
              <a:gd name="T58" fmla="*/ 71 w 376"/>
              <a:gd name="T59" fmla="*/ 103 h 376"/>
              <a:gd name="T60" fmla="*/ 53 w 376"/>
              <a:gd name="T61" fmla="*/ 136 h 376"/>
              <a:gd name="T62" fmla="*/ 44 w 376"/>
              <a:gd name="T63" fmla="*/ 166 h 376"/>
              <a:gd name="T64" fmla="*/ 7 w 376"/>
              <a:gd name="T65" fmla="*/ 172 h 376"/>
              <a:gd name="T66" fmla="*/ 1 w 376"/>
              <a:gd name="T67" fmla="*/ 179 h 376"/>
              <a:gd name="T68" fmla="*/ 1 w 376"/>
              <a:gd name="T69" fmla="*/ 203 h 376"/>
              <a:gd name="T70" fmla="*/ 8 w 376"/>
              <a:gd name="T71" fmla="*/ 210 h 376"/>
              <a:gd name="T72" fmla="*/ 44 w 376"/>
              <a:gd name="T73" fmla="*/ 214 h 376"/>
              <a:gd name="T74" fmla="*/ 70 w 376"/>
              <a:gd name="T75" fmla="*/ 278 h 376"/>
              <a:gd name="T76" fmla="*/ 49 w 376"/>
              <a:gd name="T77" fmla="*/ 305 h 376"/>
              <a:gd name="T78" fmla="*/ 50 w 376"/>
              <a:gd name="T79" fmla="*/ 314 h 376"/>
              <a:gd name="T80" fmla="*/ 66 w 376"/>
              <a:gd name="T81" fmla="*/ 331 h 376"/>
              <a:gd name="T82" fmla="*/ 76 w 376"/>
              <a:gd name="T83" fmla="*/ 332 h 376"/>
              <a:gd name="T84" fmla="*/ 103 w 376"/>
              <a:gd name="T85" fmla="*/ 311 h 376"/>
              <a:gd name="T86" fmla="*/ 134 w 376"/>
              <a:gd name="T87" fmla="*/ 327 h 376"/>
              <a:gd name="T88" fmla="*/ 164 w 376"/>
              <a:gd name="T89" fmla="*/ 336 h 376"/>
              <a:gd name="T90" fmla="*/ 169 w 376"/>
              <a:gd name="T91" fmla="*/ 369 h 376"/>
              <a:gd name="T92" fmla="*/ 176 w 376"/>
              <a:gd name="T93" fmla="*/ 376 h 376"/>
              <a:gd name="T94" fmla="*/ 200 w 376"/>
              <a:gd name="T95" fmla="*/ 376 h 376"/>
              <a:gd name="T96" fmla="*/ 207 w 376"/>
              <a:gd name="T97" fmla="*/ 369 h 376"/>
              <a:gd name="T98" fmla="*/ 211 w 376"/>
              <a:gd name="T99" fmla="*/ 336 h 376"/>
              <a:gd name="T100" fmla="*/ 276 w 376"/>
              <a:gd name="T101" fmla="*/ 309 h 376"/>
              <a:gd name="T102" fmla="*/ 303 w 376"/>
              <a:gd name="T103" fmla="*/ 330 h 376"/>
              <a:gd name="T104" fmla="*/ 313 w 376"/>
              <a:gd name="T105" fmla="*/ 330 h 376"/>
              <a:gd name="T106" fmla="*/ 330 w 376"/>
              <a:gd name="T107" fmla="*/ 313 h 376"/>
              <a:gd name="T108" fmla="*/ 330 w 376"/>
              <a:gd name="T109" fmla="*/ 303 h 376"/>
              <a:gd name="T110" fmla="*/ 144 w 376"/>
              <a:gd name="T111" fmla="*/ 300 h 376"/>
              <a:gd name="T112" fmla="*/ 80 w 376"/>
              <a:gd name="T113" fmla="*/ 147 h 376"/>
              <a:gd name="T114" fmla="*/ 233 w 376"/>
              <a:gd name="T115" fmla="*/ 82 h 376"/>
              <a:gd name="T116" fmla="*/ 298 w 376"/>
              <a:gd name="T117" fmla="*/ 236 h 376"/>
              <a:gd name="T118" fmla="*/ 144 w 376"/>
              <a:gd name="T119" fmla="*/ 30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chemeClr val="accent1"/>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3" name="Freeform 21"/>
          <p:cNvSpPr>
            <a:spLocks noEditPoints="1"/>
          </p:cNvSpPr>
          <p:nvPr/>
        </p:nvSpPr>
        <p:spPr bwMode="auto">
          <a:xfrm flipH="1">
            <a:off x="10622115" y="1897258"/>
            <a:ext cx="447731" cy="452863"/>
          </a:xfrm>
          <a:custGeom>
            <a:avLst/>
            <a:gdLst>
              <a:gd name="T0" fmla="*/ 160 w 178"/>
              <a:gd name="T1" fmla="*/ 99 h 180"/>
              <a:gd name="T2" fmla="*/ 156 w 178"/>
              <a:gd name="T3" fmla="*/ 65 h 180"/>
              <a:gd name="T4" fmla="*/ 171 w 178"/>
              <a:gd name="T5" fmla="*/ 50 h 180"/>
              <a:gd name="T6" fmla="*/ 161 w 178"/>
              <a:gd name="T7" fmla="*/ 39 h 180"/>
              <a:gd name="T8" fmla="*/ 120 w 178"/>
              <a:gd name="T9" fmla="*/ 27 h 180"/>
              <a:gd name="T10" fmla="*/ 122 w 178"/>
              <a:gd name="T11" fmla="*/ 4 h 180"/>
              <a:gd name="T12" fmla="*/ 106 w 178"/>
              <a:gd name="T13" fmla="*/ 3 h 180"/>
              <a:gd name="T14" fmla="*/ 98 w 178"/>
              <a:gd name="T15" fmla="*/ 20 h 180"/>
              <a:gd name="T16" fmla="*/ 68 w 178"/>
              <a:gd name="T17" fmla="*/ 23 h 180"/>
              <a:gd name="T18" fmla="*/ 56 w 178"/>
              <a:gd name="T19" fmla="*/ 8 h 180"/>
              <a:gd name="T20" fmla="*/ 41 w 178"/>
              <a:gd name="T21" fmla="*/ 13 h 180"/>
              <a:gd name="T22" fmla="*/ 47 w 178"/>
              <a:gd name="T23" fmla="*/ 34 h 180"/>
              <a:gd name="T24" fmla="*/ 8 w 178"/>
              <a:gd name="T25" fmla="*/ 55 h 180"/>
              <a:gd name="T26" fmla="*/ 0 w 178"/>
              <a:gd name="T27" fmla="*/ 69 h 180"/>
              <a:gd name="T28" fmla="*/ 19 w 178"/>
              <a:gd name="T29" fmla="*/ 81 h 180"/>
              <a:gd name="T30" fmla="*/ 22 w 178"/>
              <a:gd name="T31" fmla="*/ 114 h 180"/>
              <a:gd name="T32" fmla="*/ 6 w 178"/>
              <a:gd name="T33" fmla="*/ 129 h 180"/>
              <a:gd name="T34" fmla="*/ 16 w 178"/>
              <a:gd name="T35" fmla="*/ 141 h 180"/>
              <a:gd name="T36" fmla="*/ 59 w 178"/>
              <a:gd name="T37" fmla="*/ 155 h 180"/>
              <a:gd name="T38" fmla="*/ 58 w 178"/>
              <a:gd name="T39" fmla="*/ 176 h 180"/>
              <a:gd name="T40" fmla="*/ 74 w 178"/>
              <a:gd name="T41" fmla="*/ 177 h 180"/>
              <a:gd name="T42" fmla="*/ 97 w 178"/>
              <a:gd name="T43" fmla="*/ 162 h 180"/>
              <a:gd name="T44" fmla="*/ 122 w 178"/>
              <a:gd name="T45" fmla="*/ 172 h 180"/>
              <a:gd name="T46" fmla="*/ 137 w 178"/>
              <a:gd name="T47" fmla="*/ 167 h 180"/>
              <a:gd name="T48" fmla="*/ 132 w 178"/>
              <a:gd name="T49" fmla="*/ 148 h 180"/>
              <a:gd name="T50" fmla="*/ 170 w 178"/>
              <a:gd name="T51" fmla="*/ 124 h 180"/>
              <a:gd name="T52" fmla="*/ 178 w 178"/>
              <a:gd name="T53" fmla="*/ 111 h 180"/>
              <a:gd name="T54" fmla="*/ 95 w 178"/>
              <a:gd name="T55" fmla="*/ 141 h 180"/>
              <a:gd name="T56" fmla="*/ 84 w 178"/>
              <a:gd name="T57" fmla="*/ 41 h 180"/>
              <a:gd name="T58" fmla="*/ 95 w 178"/>
              <a:gd name="T59" fmla="*/ 141 h 180"/>
              <a:gd name="T60" fmla="*/ 75 w 178"/>
              <a:gd name="T61" fmla="*/ 93 h 180"/>
              <a:gd name="T62" fmla="*/ 104 w 178"/>
              <a:gd name="T63" fmla="*/ 8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180">
                <a:moveTo>
                  <a:pt x="176" y="106"/>
                </a:moveTo>
                <a:cubicBezTo>
                  <a:pt x="160" y="99"/>
                  <a:pt x="160" y="99"/>
                  <a:pt x="160" y="99"/>
                </a:cubicBezTo>
                <a:cubicBezTo>
                  <a:pt x="161" y="94"/>
                  <a:pt x="161" y="89"/>
                  <a:pt x="161" y="83"/>
                </a:cubicBezTo>
                <a:cubicBezTo>
                  <a:pt x="160" y="77"/>
                  <a:pt x="158" y="71"/>
                  <a:pt x="156" y="65"/>
                </a:cubicBezTo>
                <a:cubicBezTo>
                  <a:pt x="170" y="55"/>
                  <a:pt x="170" y="55"/>
                  <a:pt x="170" y="55"/>
                </a:cubicBezTo>
                <a:cubicBezTo>
                  <a:pt x="171" y="54"/>
                  <a:pt x="172" y="52"/>
                  <a:pt x="171" y="50"/>
                </a:cubicBezTo>
                <a:cubicBezTo>
                  <a:pt x="165" y="40"/>
                  <a:pt x="165" y="40"/>
                  <a:pt x="165" y="40"/>
                </a:cubicBezTo>
                <a:cubicBezTo>
                  <a:pt x="164" y="39"/>
                  <a:pt x="162" y="38"/>
                  <a:pt x="161" y="39"/>
                </a:cubicBezTo>
                <a:cubicBezTo>
                  <a:pt x="145" y="45"/>
                  <a:pt x="145" y="45"/>
                  <a:pt x="145" y="45"/>
                </a:cubicBezTo>
                <a:cubicBezTo>
                  <a:pt x="138" y="37"/>
                  <a:pt x="130" y="31"/>
                  <a:pt x="120" y="27"/>
                </a:cubicBezTo>
                <a:cubicBezTo>
                  <a:pt x="124" y="9"/>
                  <a:pt x="124" y="9"/>
                  <a:pt x="124" y="9"/>
                </a:cubicBezTo>
                <a:cubicBezTo>
                  <a:pt x="124" y="7"/>
                  <a:pt x="123" y="5"/>
                  <a:pt x="122" y="4"/>
                </a:cubicBezTo>
                <a:cubicBezTo>
                  <a:pt x="111" y="1"/>
                  <a:pt x="111" y="1"/>
                  <a:pt x="111" y="1"/>
                </a:cubicBezTo>
                <a:cubicBezTo>
                  <a:pt x="109" y="0"/>
                  <a:pt x="107" y="1"/>
                  <a:pt x="106" y="3"/>
                </a:cubicBezTo>
                <a:cubicBezTo>
                  <a:pt x="98" y="20"/>
                  <a:pt x="98" y="20"/>
                  <a:pt x="98" y="20"/>
                </a:cubicBezTo>
                <a:cubicBezTo>
                  <a:pt x="98" y="20"/>
                  <a:pt x="98" y="20"/>
                  <a:pt x="98" y="20"/>
                </a:cubicBezTo>
                <a:cubicBezTo>
                  <a:pt x="93" y="19"/>
                  <a:pt x="87" y="19"/>
                  <a:pt x="82" y="20"/>
                </a:cubicBezTo>
                <a:cubicBezTo>
                  <a:pt x="77" y="21"/>
                  <a:pt x="72" y="22"/>
                  <a:pt x="68" y="23"/>
                </a:cubicBezTo>
                <a:cubicBezTo>
                  <a:pt x="67" y="23"/>
                  <a:pt x="67" y="23"/>
                  <a:pt x="67" y="23"/>
                </a:cubicBezTo>
                <a:cubicBezTo>
                  <a:pt x="56" y="8"/>
                  <a:pt x="56" y="8"/>
                  <a:pt x="56" y="8"/>
                </a:cubicBezTo>
                <a:cubicBezTo>
                  <a:pt x="54" y="6"/>
                  <a:pt x="52" y="6"/>
                  <a:pt x="51" y="7"/>
                </a:cubicBezTo>
                <a:cubicBezTo>
                  <a:pt x="41" y="13"/>
                  <a:pt x="41" y="13"/>
                  <a:pt x="41" y="13"/>
                </a:cubicBezTo>
                <a:cubicBezTo>
                  <a:pt x="39" y="13"/>
                  <a:pt x="39" y="15"/>
                  <a:pt x="40" y="17"/>
                </a:cubicBezTo>
                <a:cubicBezTo>
                  <a:pt x="47" y="34"/>
                  <a:pt x="47" y="34"/>
                  <a:pt x="47" y="34"/>
                </a:cubicBezTo>
                <a:cubicBezTo>
                  <a:pt x="38" y="40"/>
                  <a:pt x="31" y="49"/>
                  <a:pt x="26" y="58"/>
                </a:cubicBezTo>
                <a:cubicBezTo>
                  <a:pt x="8" y="55"/>
                  <a:pt x="8" y="55"/>
                  <a:pt x="8" y="55"/>
                </a:cubicBezTo>
                <a:cubicBezTo>
                  <a:pt x="6" y="55"/>
                  <a:pt x="4" y="56"/>
                  <a:pt x="4" y="58"/>
                </a:cubicBezTo>
                <a:cubicBezTo>
                  <a:pt x="0" y="69"/>
                  <a:pt x="0" y="69"/>
                  <a:pt x="0" y="69"/>
                </a:cubicBezTo>
                <a:cubicBezTo>
                  <a:pt x="0" y="70"/>
                  <a:pt x="1" y="72"/>
                  <a:pt x="2" y="73"/>
                </a:cubicBezTo>
                <a:cubicBezTo>
                  <a:pt x="19" y="81"/>
                  <a:pt x="19" y="81"/>
                  <a:pt x="19" y="81"/>
                </a:cubicBezTo>
                <a:cubicBezTo>
                  <a:pt x="18" y="86"/>
                  <a:pt x="18" y="92"/>
                  <a:pt x="19" y="99"/>
                </a:cubicBezTo>
                <a:cubicBezTo>
                  <a:pt x="19" y="104"/>
                  <a:pt x="20" y="109"/>
                  <a:pt x="22" y="114"/>
                </a:cubicBezTo>
                <a:cubicBezTo>
                  <a:pt x="7" y="124"/>
                  <a:pt x="7" y="124"/>
                  <a:pt x="7" y="124"/>
                </a:cubicBezTo>
                <a:cubicBezTo>
                  <a:pt x="6" y="126"/>
                  <a:pt x="5" y="128"/>
                  <a:pt x="6" y="129"/>
                </a:cubicBezTo>
                <a:cubicBezTo>
                  <a:pt x="12" y="139"/>
                  <a:pt x="12" y="139"/>
                  <a:pt x="12" y="139"/>
                </a:cubicBezTo>
                <a:cubicBezTo>
                  <a:pt x="13" y="141"/>
                  <a:pt x="15" y="141"/>
                  <a:pt x="16" y="141"/>
                </a:cubicBezTo>
                <a:cubicBezTo>
                  <a:pt x="33" y="134"/>
                  <a:pt x="33" y="134"/>
                  <a:pt x="33" y="134"/>
                </a:cubicBezTo>
                <a:cubicBezTo>
                  <a:pt x="40" y="143"/>
                  <a:pt x="48" y="150"/>
                  <a:pt x="59" y="155"/>
                </a:cubicBezTo>
                <a:cubicBezTo>
                  <a:pt x="56" y="172"/>
                  <a:pt x="56" y="172"/>
                  <a:pt x="56" y="172"/>
                </a:cubicBezTo>
                <a:cubicBezTo>
                  <a:pt x="56" y="173"/>
                  <a:pt x="57" y="175"/>
                  <a:pt x="58" y="176"/>
                </a:cubicBezTo>
                <a:cubicBezTo>
                  <a:pt x="69" y="179"/>
                  <a:pt x="69" y="179"/>
                  <a:pt x="69" y="179"/>
                </a:cubicBezTo>
                <a:cubicBezTo>
                  <a:pt x="71" y="180"/>
                  <a:pt x="73" y="179"/>
                  <a:pt x="74" y="177"/>
                </a:cubicBezTo>
                <a:cubicBezTo>
                  <a:pt x="80" y="162"/>
                  <a:pt x="80" y="162"/>
                  <a:pt x="80" y="162"/>
                </a:cubicBezTo>
                <a:cubicBezTo>
                  <a:pt x="86" y="162"/>
                  <a:pt x="92" y="163"/>
                  <a:pt x="97" y="162"/>
                </a:cubicBezTo>
                <a:cubicBezTo>
                  <a:pt x="102" y="161"/>
                  <a:pt x="108" y="160"/>
                  <a:pt x="112" y="159"/>
                </a:cubicBezTo>
                <a:cubicBezTo>
                  <a:pt x="122" y="172"/>
                  <a:pt x="122" y="172"/>
                  <a:pt x="122" y="172"/>
                </a:cubicBezTo>
                <a:cubicBezTo>
                  <a:pt x="123" y="173"/>
                  <a:pt x="125" y="174"/>
                  <a:pt x="127" y="173"/>
                </a:cubicBezTo>
                <a:cubicBezTo>
                  <a:pt x="137" y="167"/>
                  <a:pt x="137" y="167"/>
                  <a:pt x="137" y="167"/>
                </a:cubicBezTo>
                <a:cubicBezTo>
                  <a:pt x="138" y="167"/>
                  <a:pt x="139" y="165"/>
                  <a:pt x="138" y="163"/>
                </a:cubicBezTo>
                <a:cubicBezTo>
                  <a:pt x="132" y="148"/>
                  <a:pt x="132" y="148"/>
                  <a:pt x="132" y="148"/>
                </a:cubicBezTo>
                <a:cubicBezTo>
                  <a:pt x="142" y="141"/>
                  <a:pt x="149" y="132"/>
                  <a:pt x="154" y="121"/>
                </a:cubicBezTo>
                <a:cubicBezTo>
                  <a:pt x="170" y="124"/>
                  <a:pt x="170" y="124"/>
                  <a:pt x="170" y="124"/>
                </a:cubicBezTo>
                <a:cubicBezTo>
                  <a:pt x="172" y="124"/>
                  <a:pt x="174" y="123"/>
                  <a:pt x="174" y="122"/>
                </a:cubicBezTo>
                <a:cubicBezTo>
                  <a:pt x="178" y="111"/>
                  <a:pt x="178" y="111"/>
                  <a:pt x="178" y="111"/>
                </a:cubicBezTo>
                <a:cubicBezTo>
                  <a:pt x="178" y="109"/>
                  <a:pt x="177" y="107"/>
                  <a:pt x="176" y="106"/>
                </a:cubicBezTo>
                <a:close/>
                <a:moveTo>
                  <a:pt x="95" y="141"/>
                </a:moveTo>
                <a:cubicBezTo>
                  <a:pt x="67" y="144"/>
                  <a:pt x="42" y="124"/>
                  <a:pt x="39" y="96"/>
                </a:cubicBezTo>
                <a:cubicBezTo>
                  <a:pt x="36" y="69"/>
                  <a:pt x="56" y="44"/>
                  <a:pt x="84" y="41"/>
                </a:cubicBezTo>
                <a:cubicBezTo>
                  <a:pt x="112" y="38"/>
                  <a:pt x="137" y="58"/>
                  <a:pt x="140" y="86"/>
                </a:cubicBezTo>
                <a:cubicBezTo>
                  <a:pt x="143" y="113"/>
                  <a:pt x="123" y="138"/>
                  <a:pt x="95" y="141"/>
                </a:cubicBezTo>
                <a:close/>
                <a:moveTo>
                  <a:pt x="91" y="106"/>
                </a:moveTo>
                <a:cubicBezTo>
                  <a:pt x="83" y="107"/>
                  <a:pt x="76" y="101"/>
                  <a:pt x="75" y="93"/>
                </a:cubicBezTo>
                <a:cubicBezTo>
                  <a:pt x="74" y="84"/>
                  <a:pt x="80" y="77"/>
                  <a:pt x="88" y="76"/>
                </a:cubicBezTo>
                <a:cubicBezTo>
                  <a:pt x="96" y="75"/>
                  <a:pt x="103" y="81"/>
                  <a:pt x="104" y="89"/>
                </a:cubicBezTo>
                <a:cubicBezTo>
                  <a:pt x="105" y="97"/>
                  <a:pt x="99" y="105"/>
                  <a:pt x="91" y="106"/>
                </a:cubicBezTo>
                <a:close/>
              </a:path>
            </a:pathLst>
          </a:custGeom>
          <a:solidFill>
            <a:schemeClr val="accent2"/>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4" name="Freeform 22"/>
          <p:cNvSpPr>
            <a:spLocks noEditPoints="1"/>
          </p:cNvSpPr>
          <p:nvPr/>
        </p:nvSpPr>
        <p:spPr bwMode="auto">
          <a:xfrm flipH="1">
            <a:off x="7784346" y="5327724"/>
            <a:ext cx="687633" cy="690198"/>
          </a:xfrm>
          <a:custGeom>
            <a:avLst/>
            <a:gdLst>
              <a:gd name="T0" fmla="*/ 245 w 273"/>
              <a:gd name="T1" fmla="*/ 152 h 274"/>
              <a:gd name="T2" fmla="*/ 239 w 273"/>
              <a:gd name="T3" fmla="*/ 99 h 274"/>
              <a:gd name="T4" fmla="*/ 261 w 273"/>
              <a:gd name="T5" fmla="*/ 77 h 274"/>
              <a:gd name="T6" fmla="*/ 246 w 273"/>
              <a:gd name="T7" fmla="*/ 59 h 274"/>
              <a:gd name="T8" fmla="*/ 184 w 273"/>
              <a:gd name="T9" fmla="*/ 41 h 274"/>
              <a:gd name="T10" fmla="*/ 186 w 273"/>
              <a:gd name="T11" fmla="*/ 7 h 274"/>
              <a:gd name="T12" fmla="*/ 163 w 273"/>
              <a:gd name="T13" fmla="*/ 4 h 274"/>
              <a:gd name="T14" fmla="*/ 150 w 273"/>
              <a:gd name="T15" fmla="*/ 31 h 274"/>
              <a:gd name="T16" fmla="*/ 104 w 273"/>
              <a:gd name="T17" fmla="*/ 35 h 274"/>
              <a:gd name="T18" fmla="*/ 86 w 273"/>
              <a:gd name="T19" fmla="*/ 12 h 274"/>
              <a:gd name="T20" fmla="*/ 63 w 273"/>
              <a:gd name="T21" fmla="*/ 19 h 274"/>
              <a:gd name="T22" fmla="*/ 72 w 273"/>
              <a:gd name="T23" fmla="*/ 51 h 274"/>
              <a:gd name="T24" fmla="*/ 13 w 273"/>
              <a:gd name="T25" fmla="*/ 84 h 274"/>
              <a:gd name="T26" fmla="*/ 1 w 273"/>
              <a:gd name="T27" fmla="*/ 105 h 274"/>
              <a:gd name="T28" fmla="*/ 30 w 273"/>
              <a:gd name="T29" fmla="*/ 123 h 274"/>
              <a:gd name="T30" fmla="*/ 34 w 273"/>
              <a:gd name="T31" fmla="*/ 173 h 274"/>
              <a:gd name="T32" fmla="*/ 11 w 273"/>
              <a:gd name="T33" fmla="*/ 197 h 274"/>
              <a:gd name="T34" fmla="*/ 26 w 273"/>
              <a:gd name="T35" fmla="*/ 214 h 274"/>
              <a:gd name="T36" fmla="*/ 90 w 273"/>
              <a:gd name="T37" fmla="*/ 237 h 274"/>
              <a:gd name="T38" fmla="*/ 90 w 273"/>
              <a:gd name="T39" fmla="*/ 268 h 274"/>
              <a:gd name="T40" fmla="*/ 113 w 273"/>
              <a:gd name="T41" fmla="*/ 270 h 274"/>
              <a:gd name="T42" fmla="*/ 149 w 273"/>
              <a:gd name="T43" fmla="*/ 247 h 274"/>
              <a:gd name="T44" fmla="*/ 187 w 273"/>
              <a:gd name="T45" fmla="*/ 262 h 274"/>
              <a:gd name="T46" fmla="*/ 209 w 273"/>
              <a:gd name="T47" fmla="*/ 255 h 274"/>
              <a:gd name="T48" fmla="*/ 203 w 273"/>
              <a:gd name="T49" fmla="*/ 226 h 274"/>
              <a:gd name="T50" fmla="*/ 260 w 273"/>
              <a:gd name="T51" fmla="*/ 189 h 274"/>
              <a:gd name="T52" fmla="*/ 272 w 273"/>
              <a:gd name="T53" fmla="*/ 169 h 274"/>
              <a:gd name="T54" fmla="*/ 146 w 273"/>
              <a:gd name="T55" fmla="*/ 215 h 274"/>
              <a:gd name="T56" fmla="*/ 129 w 273"/>
              <a:gd name="T57" fmla="*/ 62 h 274"/>
              <a:gd name="T58" fmla="*/ 146 w 273"/>
              <a:gd name="T59" fmla="*/ 215 h 274"/>
              <a:gd name="T60" fmla="*/ 115 w 273"/>
              <a:gd name="T61" fmla="*/ 141 h 274"/>
              <a:gd name="T62" fmla="*/ 160 w 273"/>
              <a:gd name="T63"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274">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chemeClr val="accent2"/>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5" name="Freeform 25"/>
          <p:cNvSpPr>
            <a:spLocks noEditPoints="1"/>
          </p:cNvSpPr>
          <p:nvPr/>
        </p:nvSpPr>
        <p:spPr bwMode="auto">
          <a:xfrm flipH="1">
            <a:off x="10413003" y="2690089"/>
            <a:ext cx="679935" cy="685067"/>
          </a:xfrm>
          <a:custGeom>
            <a:avLst/>
            <a:gdLst>
              <a:gd name="T0" fmla="*/ 244 w 270"/>
              <a:gd name="T1" fmla="*/ 160 h 272"/>
              <a:gd name="T2" fmla="*/ 242 w 270"/>
              <a:gd name="T3" fmla="*/ 106 h 272"/>
              <a:gd name="T4" fmla="*/ 266 w 270"/>
              <a:gd name="T5" fmla="*/ 85 h 272"/>
              <a:gd name="T6" fmla="*/ 252 w 270"/>
              <a:gd name="T7" fmla="*/ 66 h 272"/>
              <a:gd name="T8" fmla="*/ 192 w 270"/>
              <a:gd name="T9" fmla="*/ 42 h 272"/>
              <a:gd name="T10" fmla="*/ 197 w 270"/>
              <a:gd name="T11" fmla="*/ 8 h 272"/>
              <a:gd name="T12" fmla="*/ 173 w 270"/>
              <a:gd name="T13" fmla="*/ 4 h 272"/>
              <a:gd name="T14" fmla="*/ 158 w 270"/>
              <a:gd name="T15" fmla="*/ 29 h 272"/>
              <a:gd name="T16" fmla="*/ 111 w 270"/>
              <a:gd name="T17" fmla="*/ 30 h 272"/>
              <a:gd name="T18" fmla="*/ 94 w 270"/>
              <a:gd name="T19" fmla="*/ 5 h 272"/>
              <a:gd name="T20" fmla="*/ 71 w 270"/>
              <a:gd name="T21" fmla="*/ 10 h 272"/>
              <a:gd name="T22" fmla="*/ 78 w 270"/>
              <a:gd name="T23" fmla="*/ 44 h 272"/>
              <a:gd name="T24" fmla="*/ 15 w 270"/>
              <a:gd name="T25" fmla="*/ 72 h 272"/>
              <a:gd name="T26" fmla="*/ 1 w 270"/>
              <a:gd name="T27" fmla="*/ 92 h 272"/>
              <a:gd name="T28" fmla="*/ 28 w 270"/>
              <a:gd name="T29" fmla="*/ 112 h 272"/>
              <a:gd name="T30" fmla="*/ 29 w 270"/>
              <a:gd name="T31" fmla="*/ 164 h 272"/>
              <a:gd name="T32" fmla="*/ 3 w 270"/>
              <a:gd name="T33" fmla="*/ 185 h 272"/>
              <a:gd name="T34" fmla="*/ 17 w 270"/>
              <a:gd name="T35" fmla="*/ 204 h 272"/>
              <a:gd name="T36" fmla="*/ 80 w 270"/>
              <a:gd name="T37" fmla="*/ 232 h 272"/>
              <a:gd name="T38" fmla="*/ 77 w 270"/>
              <a:gd name="T39" fmla="*/ 264 h 272"/>
              <a:gd name="T40" fmla="*/ 100 w 270"/>
              <a:gd name="T41" fmla="*/ 268 h 272"/>
              <a:gd name="T42" fmla="*/ 138 w 270"/>
              <a:gd name="T43" fmla="*/ 248 h 272"/>
              <a:gd name="T44" fmla="*/ 175 w 270"/>
              <a:gd name="T45" fmla="*/ 266 h 272"/>
              <a:gd name="T46" fmla="*/ 199 w 270"/>
              <a:gd name="T47" fmla="*/ 261 h 272"/>
              <a:gd name="T48" fmla="*/ 194 w 270"/>
              <a:gd name="T49" fmla="*/ 231 h 272"/>
              <a:gd name="T50" fmla="*/ 256 w 270"/>
              <a:gd name="T51" fmla="*/ 199 h 272"/>
              <a:gd name="T52" fmla="*/ 269 w 270"/>
              <a:gd name="T53" fmla="*/ 179 h 272"/>
              <a:gd name="T54" fmla="*/ 138 w 270"/>
              <a:gd name="T55" fmla="*/ 215 h 272"/>
              <a:gd name="T56" fmla="*/ 134 w 270"/>
              <a:gd name="T57" fmla="*/ 59 h 272"/>
              <a:gd name="T58" fmla="*/ 138 w 270"/>
              <a:gd name="T59" fmla="*/ 215 h 272"/>
              <a:gd name="T60" fmla="*/ 97 w 270"/>
              <a:gd name="T61" fmla="*/ 138 h 272"/>
              <a:gd name="T62" fmla="*/ 174 w 270"/>
              <a:gd name="T63"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3"/>
                  <a:pt x="246" y="135"/>
                </a:cubicBezTo>
                <a:cubicBezTo>
                  <a:pt x="246" y="125"/>
                  <a:pt x="244" y="115"/>
                  <a:pt x="242" y="106"/>
                </a:cubicBezTo>
                <a:cubicBezTo>
                  <a:pt x="264" y="92"/>
                  <a:pt x="264" y="92"/>
                  <a:pt x="264" y="92"/>
                </a:cubicBezTo>
                <a:cubicBezTo>
                  <a:pt x="266" y="91"/>
                  <a:pt x="267" y="88"/>
                  <a:pt x="266" y="85"/>
                </a:cubicBezTo>
                <a:cubicBezTo>
                  <a:pt x="259" y="69"/>
                  <a:pt x="259" y="69"/>
                  <a:pt x="259" y="69"/>
                </a:cubicBezTo>
                <a:cubicBezTo>
                  <a:pt x="258" y="67"/>
                  <a:pt x="255" y="65"/>
                  <a:pt x="252" y="66"/>
                </a:cubicBezTo>
                <a:cubicBezTo>
                  <a:pt x="226" y="74"/>
                  <a:pt x="226" y="74"/>
                  <a:pt x="226" y="74"/>
                </a:cubicBezTo>
                <a:cubicBezTo>
                  <a:pt x="217" y="61"/>
                  <a:pt x="205" y="50"/>
                  <a:pt x="192" y="42"/>
                </a:cubicBezTo>
                <a:cubicBezTo>
                  <a:pt x="200" y="15"/>
                  <a:pt x="200" y="15"/>
                  <a:pt x="200" y="15"/>
                </a:cubicBezTo>
                <a:cubicBezTo>
                  <a:pt x="200" y="12"/>
                  <a:pt x="199" y="9"/>
                  <a:pt x="197" y="8"/>
                </a:cubicBezTo>
                <a:cubicBezTo>
                  <a:pt x="180" y="1"/>
                  <a:pt x="180" y="1"/>
                  <a:pt x="180" y="1"/>
                </a:cubicBezTo>
                <a:cubicBezTo>
                  <a:pt x="178" y="0"/>
                  <a:pt x="175" y="1"/>
                  <a:pt x="173" y="4"/>
                </a:cubicBezTo>
                <a:cubicBezTo>
                  <a:pt x="158" y="29"/>
                  <a:pt x="158" y="29"/>
                  <a:pt x="158" y="29"/>
                </a:cubicBezTo>
                <a:cubicBezTo>
                  <a:pt x="158" y="29"/>
                  <a:pt x="158" y="29"/>
                  <a:pt x="158" y="29"/>
                </a:cubicBezTo>
                <a:cubicBezTo>
                  <a:pt x="150" y="28"/>
                  <a:pt x="142" y="27"/>
                  <a:pt x="133" y="27"/>
                </a:cubicBezTo>
                <a:cubicBezTo>
                  <a:pt x="126" y="27"/>
                  <a:pt x="118" y="28"/>
                  <a:pt x="111" y="30"/>
                </a:cubicBezTo>
                <a:cubicBezTo>
                  <a:pt x="111" y="29"/>
                  <a:pt x="111" y="29"/>
                  <a:pt x="111" y="29"/>
                </a:cubicBezTo>
                <a:cubicBezTo>
                  <a:pt x="94" y="5"/>
                  <a:pt x="94" y="5"/>
                  <a:pt x="94" y="5"/>
                </a:cubicBezTo>
                <a:cubicBezTo>
                  <a:pt x="93" y="2"/>
                  <a:pt x="89" y="1"/>
                  <a:pt x="87" y="3"/>
                </a:cubicBezTo>
                <a:cubicBezTo>
                  <a:pt x="71" y="10"/>
                  <a:pt x="71" y="10"/>
                  <a:pt x="71" y="10"/>
                </a:cubicBezTo>
                <a:cubicBezTo>
                  <a:pt x="69" y="11"/>
                  <a:pt x="67" y="14"/>
                  <a:pt x="68" y="17"/>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8" y="112"/>
                  <a:pt x="28" y="112"/>
                  <a:pt x="28" y="112"/>
                </a:cubicBezTo>
                <a:cubicBezTo>
                  <a:pt x="26" y="121"/>
                  <a:pt x="25" y="130"/>
                  <a:pt x="26" y="140"/>
                </a:cubicBezTo>
                <a:cubicBezTo>
                  <a:pt x="26" y="148"/>
                  <a:pt x="27" y="156"/>
                  <a:pt x="29" y="164"/>
                </a:cubicBezTo>
                <a:cubicBezTo>
                  <a:pt x="5" y="178"/>
                  <a:pt x="5" y="178"/>
                  <a:pt x="5" y="178"/>
                </a:cubicBezTo>
                <a:cubicBezTo>
                  <a:pt x="2" y="180"/>
                  <a:pt x="1" y="183"/>
                  <a:pt x="3" y="185"/>
                </a:cubicBezTo>
                <a:cubicBezTo>
                  <a:pt x="10" y="202"/>
                  <a:pt x="10" y="202"/>
                  <a:pt x="10" y="202"/>
                </a:cubicBezTo>
                <a:cubicBezTo>
                  <a:pt x="11" y="204"/>
                  <a:pt x="14" y="205"/>
                  <a:pt x="17" y="204"/>
                </a:cubicBezTo>
                <a:cubicBezTo>
                  <a:pt x="43" y="196"/>
                  <a:pt x="43" y="196"/>
                  <a:pt x="43" y="196"/>
                </a:cubicBezTo>
                <a:cubicBezTo>
                  <a:pt x="52" y="211"/>
                  <a:pt x="65" y="224"/>
                  <a:pt x="80" y="232"/>
                </a:cubicBezTo>
                <a:cubicBezTo>
                  <a:pt x="74" y="257"/>
                  <a:pt x="74" y="257"/>
                  <a:pt x="74" y="257"/>
                </a:cubicBezTo>
                <a:cubicBezTo>
                  <a:pt x="73" y="260"/>
                  <a:pt x="74" y="263"/>
                  <a:pt x="77" y="264"/>
                </a:cubicBezTo>
                <a:cubicBezTo>
                  <a:pt x="93" y="270"/>
                  <a:pt x="93" y="270"/>
                  <a:pt x="93" y="270"/>
                </a:cubicBezTo>
                <a:cubicBezTo>
                  <a:pt x="96" y="272"/>
                  <a:pt x="99" y="270"/>
                  <a:pt x="100" y="268"/>
                </a:cubicBezTo>
                <a:cubicBezTo>
                  <a:pt x="113" y="245"/>
                  <a:pt x="113" y="245"/>
                  <a:pt x="113" y="245"/>
                </a:cubicBezTo>
                <a:cubicBezTo>
                  <a:pt x="121" y="247"/>
                  <a:pt x="130" y="248"/>
                  <a:pt x="138" y="248"/>
                </a:cubicBezTo>
                <a:cubicBezTo>
                  <a:pt x="147" y="247"/>
                  <a:pt x="155" y="246"/>
                  <a:pt x="162" y="244"/>
                </a:cubicBezTo>
                <a:cubicBezTo>
                  <a:pt x="175" y="266"/>
                  <a:pt x="175" y="266"/>
                  <a:pt x="175" y="266"/>
                </a:cubicBezTo>
                <a:cubicBezTo>
                  <a:pt x="177" y="269"/>
                  <a:pt x="180" y="270"/>
                  <a:pt x="182" y="268"/>
                </a:cubicBezTo>
                <a:cubicBezTo>
                  <a:pt x="199" y="261"/>
                  <a:pt x="199" y="261"/>
                  <a:pt x="199" y="261"/>
                </a:cubicBezTo>
                <a:cubicBezTo>
                  <a:pt x="201" y="260"/>
                  <a:pt x="203" y="257"/>
                  <a:pt x="202" y="254"/>
                </a:cubicBezTo>
                <a:cubicBezTo>
                  <a:pt x="194" y="231"/>
                  <a:pt x="194" y="231"/>
                  <a:pt x="194" y="231"/>
                </a:cubicBezTo>
                <a:cubicBezTo>
                  <a:pt x="210" y="221"/>
                  <a:pt x="222" y="208"/>
                  <a:pt x="231" y="193"/>
                </a:cubicBezTo>
                <a:cubicBezTo>
                  <a:pt x="256" y="199"/>
                  <a:pt x="256" y="199"/>
                  <a:pt x="256" y="199"/>
                </a:cubicBezTo>
                <a:cubicBezTo>
                  <a:pt x="259" y="200"/>
                  <a:pt x="262" y="198"/>
                  <a:pt x="262" y="196"/>
                </a:cubicBezTo>
                <a:cubicBezTo>
                  <a:pt x="269" y="179"/>
                  <a:pt x="269" y="179"/>
                  <a:pt x="269" y="179"/>
                </a:cubicBezTo>
                <a:cubicBezTo>
                  <a:pt x="270" y="177"/>
                  <a:pt x="269" y="174"/>
                  <a:pt x="267" y="172"/>
                </a:cubicBezTo>
                <a:close/>
                <a:moveTo>
                  <a:pt x="138" y="215"/>
                </a:moveTo>
                <a:cubicBezTo>
                  <a:pt x="95" y="216"/>
                  <a:pt x="59" y="182"/>
                  <a:pt x="58" y="139"/>
                </a:cubicBezTo>
                <a:cubicBezTo>
                  <a:pt x="57" y="96"/>
                  <a:pt x="91" y="60"/>
                  <a:pt x="134" y="59"/>
                </a:cubicBezTo>
                <a:cubicBezTo>
                  <a:pt x="177" y="58"/>
                  <a:pt x="213" y="92"/>
                  <a:pt x="214" y="136"/>
                </a:cubicBezTo>
                <a:cubicBezTo>
                  <a:pt x="215" y="179"/>
                  <a:pt x="181" y="214"/>
                  <a:pt x="138" y="215"/>
                </a:cubicBezTo>
                <a:close/>
                <a:moveTo>
                  <a:pt x="137" y="176"/>
                </a:moveTo>
                <a:cubicBezTo>
                  <a:pt x="116" y="176"/>
                  <a:pt x="98" y="160"/>
                  <a:pt x="97" y="138"/>
                </a:cubicBezTo>
                <a:cubicBezTo>
                  <a:pt x="97" y="117"/>
                  <a:pt x="114" y="99"/>
                  <a:pt x="135" y="99"/>
                </a:cubicBezTo>
                <a:cubicBezTo>
                  <a:pt x="156" y="98"/>
                  <a:pt x="174" y="115"/>
                  <a:pt x="174" y="136"/>
                </a:cubicBezTo>
                <a:cubicBezTo>
                  <a:pt x="175" y="158"/>
                  <a:pt x="158" y="175"/>
                  <a:pt x="137" y="176"/>
                </a:cubicBezTo>
                <a:close/>
              </a:path>
            </a:pathLst>
          </a:custGeom>
          <a:solidFill>
            <a:schemeClr val="accent2"/>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6" name="Freeform 26"/>
          <p:cNvSpPr>
            <a:spLocks noEditPoints="1"/>
          </p:cNvSpPr>
          <p:nvPr/>
        </p:nvSpPr>
        <p:spPr bwMode="auto">
          <a:xfrm flipH="1">
            <a:off x="7444379" y="3641999"/>
            <a:ext cx="679935" cy="685067"/>
          </a:xfrm>
          <a:custGeom>
            <a:avLst/>
            <a:gdLst>
              <a:gd name="T0" fmla="*/ 244 w 270"/>
              <a:gd name="T1" fmla="*/ 160 h 272"/>
              <a:gd name="T2" fmla="*/ 242 w 270"/>
              <a:gd name="T3" fmla="*/ 106 h 272"/>
              <a:gd name="T4" fmla="*/ 266 w 270"/>
              <a:gd name="T5" fmla="*/ 86 h 272"/>
              <a:gd name="T6" fmla="*/ 252 w 270"/>
              <a:gd name="T7" fmla="*/ 67 h 272"/>
              <a:gd name="T8" fmla="*/ 192 w 270"/>
              <a:gd name="T9" fmla="*/ 42 h 272"/>
              <a:gd name="T10" fmla="*/ 197 w 270"/>
              <a:gd name="T11" fmla="*/ 9 h 272"/>
              <a:gd name="T12" fmla="*/ 173 w 270"/>
              <a:gd name="T13" fmla="*/ 4 h 272"/>
              <a:gd name="T14" fmla="*/ 158 w 270"/>
              <a:gd name="T15" fmla="*/ 30 h 272"/>
              <a:gd name="T16" fmla="*/ 111 w 270"/>
              <a:gd name="T17" fmla="*/ 30 h 272"/>
              <a:gd name="T18" fmla="*/ 94 w 270"/>
              <a:gd name="T19" fmla="*/ 5 h 272"/>
              <a:gd name="T20" fmla="*/ 71 w 270"/>
              <a:gd name="T21" fmla="*/ 11 h 272"/>
              <a:gd name="T22" fmla="*/ 78 w 270"/>
              <a:gd name="T23" fmla="*/ 44 h 272"/>
              <a:gd name="T24" fmla="*/ 15 w 270"/>
              <a:gd name="T25" fmla="*/ 72 h 272"/>
              <a:gd name="T26" fmla="*/ 1 w 270"/>
              <a:gd name="T27" fmla="*/ 92 h 272"/>
              <a:gd name="T28" fmla="*/ 29 w 270"/>
              <a:gd name="T29" fmla="*/ 112 h 272"/>
              <a:gd name="T30" fmla="*/ 29 w 270"/>
              <a:gd name="T31" fmla="*/ 164 h 272"/>
              <a:gd name="T32" fmla="*/ 3 w 270"/>
              <a:gd name="T33" fmla="*/ 186 h 272"/>
              <a:gd name="T34" fmla="*/ 17 w 270"/>
              <a:gd name="T35" fmla="*/ 205 h 272"/>
              <a:gd name="T36" fmla="*/ 80 w 270"/>
              <a:gd name="T37" fmla="*/ 233 h 272"/>
              <a:gd name="T38" fmla="*/ 77 w 270"/>
              <a:gd name="T39" fmla="*/ 264 h 272"/>
              <a:gd name="T40" fmla="*/ 100 w 270"/>
              <a:gd name="T41" fmla="*/ 268 h 272"/>
              <a:gd name="T42" fmla="*/ 139 w 270"/>
              <a:gd name="T43" fmla="*/ 248 h 272"/>
              <a:gd name="T44" fmla="*/ 176 w 270"/>
              <a:gd name="T45" fmla="*/ 266 h 272"/>
              <a:gd name="T46" fmla="*/ 199 w 270"/>
              <a:gd name="T47" fmla="*/ 261 h 272"/>
              <a:gd name="T48" fmla="*/ 195 w 270"/>
              <a:gd name="T49" fmla="*/ 231 h 272"/>
              <a:gd name="T50" fmla="*/ 256 w 270"/>
              <a:gd name="T51" fmla="*/ 199 h 272"/>
              <a:gd name="T52" fmla="*/ 269 w 270"/>
              <a:gd name="T53" fmla="*/ 179 h 272"/>
              <a:gd name="T54" fmla="*/ 138 w 270"/>
              <a:gd name="T55" fmla="*/ 216 h 272"/>
              <a:gd name="T56" fmla="*/ 134 w 270"/>
              <a:gd name="T57" fmla="*/ 60 h 272"/>
              <a:gd name="T58" fmla="*/ 138 w 270"/>
              <a:gd name="T59" fmla="*/ 216 h 272"/>
              <a:gd name="T60" fmla="*/ 97 w 270"/>
              <a:gd name="T61" fmla="*/ 139 h 272"/>
              <a:gd name="T62" fmla="*/ 175 w 270"/>
              <a:gd name="T63" fmla="*/ 1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4"/>
                  <a:pt x="246" y="135"/>
                </a:cubicBezTo>
                <a:cubicBezTo>
                  <a:pt x="246" y="125"/>
                  <a:pt x="244" y="116"/>
                  <a:pt x="242" y="106"/>
                </a:cubicBezTo>
                <a:cubicBezTo>
                  <a:pt x="264" y="93"/>
                  <a:pt x="264" y="93"/>
                  <a:pt x="264" y="93"/>
                </a:cubicBezTo>
                <a:cubicBezTo>
                  <a:pt x="267" y="91"/>
                  <a:pt x="268" y="88"/>
                  <a:pt x="266" y="86"/>
                </a:cubicBezTo>
                <a:cubicBezTo>
                  <a:pt x="259" y="69"/>
                  <a:pt x="259" y="69"/>
                  <a:pt x="259" y="69"/>
                </a:cubicBezTo>
                <a:cubicBezTo>
                  <a:pt x="258" y="67"/>
                  <a:pt x="255" y="66"/>
                  <a:pt x="252" y="67"/>
                </a:cubicBezTo>
                <a:cubicBezTo>
                  <a:pt x="227" y="75"/>
                  <a:pt x="227" y="75"/>
                  <a:pt x="227" y="75"/>
                </a:cubicBezTo>
                <a:cubicBezTo>
                  <a:pt x="217" y="62"/>
                  <a:pt x="206" y="51"/>
                  <a:pt x="192" y="42"/>
                </a:cubicBezTo>
                <a:cubicBezTo>
                  <a:pt x="200" y="15"/>
                  <a:pt x="200" y="15"/>
                  <a:pt x="200" y="15"/>
                </a:cubicBezTo>
                <a:cubicBezTo>
                  <a:pt x="201" y="12"/>
                  <a:pt x="199" y="9"/>
                  <a:pt x="197" y="9"/>
                </a:cubicBezTo>
                <a:cubicBezTo>
                  <a:pt x="180" y="1"/>
                  <a:pt x="180" y="1"/>
                  <a:pt x="180" y="1"/>
                </a:cubicBezTo>
                <a:cubicBezTo>
                  <a:pt x="178" y="0"/>
                  <a:pt x="175" y="1"/>
                  <a:pt x="173" y="4"/>
                </a:cubicBezTo>
                <a:cubicBezTo>
                  <a:pt x="158" y="29"/>
                  <a:pt x="158" y="29"/>
                  <a:pt x="158" y="29"/>
                </a:cubicBezTo>
                <a:cubicBezTo>
                  <a:pt x="158" y="30"/>
                  <a:pt x="158" y="30"/>
                  <a:pt x="158" y="30"/>
                </a:cubicBezTo>
                <a:cubicBezTo>
                  <a:pt x="150" y="28"/>
                  <a:pt x="142" y="27"/>
                  <a:pt x="133" y="27"/>
                </a:cubicBezTo>
                <a:cubicBezTo>
                  <a:pt x="126" y="28"/>
                  <a:pt x="118" y="29"/>
                  <a:pt x="111" y="30"/>
                </a:cubicBezTo>
                <a:cubicBezTo>
                  <a:pt x="111" y="30"/>
                  <a:pt x="111" y="30"/>
                  <a:pt x="111" y="30"/>
                </a:cubicBezTo>
                <a:cubicBezTo>
                  <a:pt x="94" y="5"/>
                  <a:pt x="94" y="5"/>
                  <a:pt x="94" y="5"/>
                </a:cubicBezTo>
                <a:cubicBezTo>
                  <a:pt x="93" y="2"/>
                  <a:pt x="90" y="1"/>
                  <a:pt x="87" y="3"/>
                </a:cubicBezTo>
                <a:cubicBezTo>
                  <a:pt x="71" y="11"/>
                  <a:pt x="71" y="11"/>
                  <a:pt x="71" y="11"/>
                </a:cubicBezTo>
                <a:cubicBezTo>
                  <a:pt x="69" y="12"/>
                  <a:pt x="68" y="15"/>
                  <a:pt x="69" y="18"/>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9" y="112"/>
                  <a:pt x="29" y="112"/>
                  <a:pt x="29" y="112"/>
                </a:cubicBezTo>
                <a:cubicBezTo>
                  <a:pt x="27" y="121"/>
                  <a:pt x="26" y="131"/>
                  <a:pt x="26" y="140"/>
                </a:cubicBezTo>
                <a:cubicBezTo>
                  <a:pt x="26" y="148"/>
                  <a:pt x="27" y="156"/>
                  <a:pt x="29" y="164"/>
                </a:cubicBezTo>
                <a:cubicBezTo>
                  <a:pt x="5" y="179"/>
                  <a:pt x="5" y="179"/>
                  <a:pt x="5" y="179"/>
                </a:cubicBezTo>
                <a:cubicBezTo>
                  <a:pt x="3" y="180"/>
                  <a:pt x="2" y="183"/>
                  <a:pt x="3" y="186"/>
                </a:cubicBezTo>
                <a:cubicBezTo>
                  <a:pt x="10" y="202"/>
                  <a:pt x="10" y="202"/>
                  <a:pt x="10" y="202"/>
                </a:cubicBezTo>
                <a:cubicBezTo>
                  <a:pt x="11" y="204"/>
                  <a:pt x="14" y="206"/>
                  <a:pt x="17" y="205"/>
                </a:cubicBezTo>
                <a:cubicBezTo>
                  <a:pt x="43" y="197"/>
                  <a:pt x="43" y="197"/>
                  <a:pt x="43" y="197"/>
                </a:cubicBezTo>
                <a:cubicBezTo>
                  <a:pt x="52" y="211"/>
                  <a:pt x="65" y="224"/>
                  <a:pt x="80" y="233"/>
                </a:cubicBezTo>
                <a:cubicBezTo>
                  <a:pt x="74" y="257"/>
                  <a:pt x="74" y="257"/>
                  <a:pt x="74" y="257"/>
                </a:cubicBezTo>
                <a:cubicBezTo>
                  <a:pt x="73" y="260"/>
                  <a:pt x="74" y="263"/>
                  <a:pt x="77" y="264"/>
                </a:cubicBezTo>
                <a:cubicBezTo>
                  <a:pt x="93" y="271"/>
                  <a:pt x="93" y="271"/>
                  <a:pt x="93" y="271"/>
                </a:cubicBezTo>
                <a:cubicBezTo>
                  <a:pt x="96" y="272"/>
                  <a:pt x="99" y="271"/>
                  <a:pt x="100" y="268"/>
                </a:cubicBezTo>
                <a:cubicBezTo>
                  <a:pt x="113" y="245"/>
                  <a:pt x="113" y="245"/>
                  <a:pt x="113" y="245"/>
                </a:cubicBezTo>
                <a:cubicBezTo>
                  <a:pt x="121" y="247"/>
                  <a:pt x="130" y="248"/>
                  <a:pt x="139" y="248"/>
                </a:cubicBezTo>
                <a:cubicBezTo>
                  <a:pt x="147" y="248"/>
                  <a:pt x="155" y="247"/>
                  <a:pt x="162" y="245"/>
                </a:cubicBezTo>
                <a:cubicBezTo>
                  <a:pt x="176" y="266"/>
                  <a:pt x="176" y="266"/>
                  <a:pt x="176" y="266"/>
                </a:cubicBezTo>
                <a:cubicBezTo>
                  <a:pt x="177" y="269"/>
                  <a:pt x="180" y="270"/>
                  <a:pt x="183" y="269"/>
                </a:cubicBezTo>
                <a:cubicBezTo>
                  <a:pt x="199" y="261"/>
                  <a:pt x="199" y="261"/>
                  <a:pt x="199" y="261"/>
                </a:cubicBezTo>
                <a:cubicBezTo>
                  <a:pt x="201" y="260"/>
                  <a:pt x="203" y="257"/>
                  <a:pt x="202" y="254"/>
                </a:cubicBezTo>
                <a:cubicBezTo>
                  <a:pt x="195" y="231"/>
                  <a:pt x="195" y="231"/>
                  <a:pt x="195" y="231"/>
                </a:cubicBezTo>
                <a:cubicBezTo>
                  <a:pt x="210" y="221"/>
                  <a:pt x="223" y="208"/>
                  <a:pt x="232" y="193"/>
                </a:cubicBezTo>
                <a:cubicBezTo>
                  <a:pt x="256" y="199"/>
                  <a:pt x="256" y="199"/>
                  <a:pt x="256" y="199"/>
                </a:cubicBezTo>
                <a:cubicBezTo>
                  <a:pt x="259" y="200"/>
                  <a:pt x="262" y="199"/>
                  <a:pt x="263" y="196"/>
                </a:cubicBezTo>
                <a:cubicBezTo>
                  <a:pt x="269" y="179"/>
                  <a:pt x="269" y="179"/>
                  <a:pt x="269" y="179"/>
                </a:cubicBezTo>
                <a:cubicBezTo>
                  <a:pt x="270" y="177"/>
                  <a:pt x="269" y="174"/>
                  <a:pt x="267" y="172"/>
                </a:cubicBezTo>
                <a:close/>
                <a:moveTo>
                  <a:pt x="138" y="216"/>
                </a:moveTo>
                <a:cubicBezTo>
                  <a:pt x="95" y="217"/>
                  <a:pt x="59" y="183"/>
                  <a:pt x="58" y="139"/>
                </a:cubicBezTo>
                <a:cubicBezTo>
                  <a:pt x="57" y="96"/>
                  <a:pt x="91" y="61"/>
                  <a:pt x="134" y="60"/>
                </a:cubicBezTo>
                <a:cubicBezTo>
                  <a:pt x="177" y="59"/>
                  <a:pt x="213" y="93"/>
                  <a:pt x="214" y="136"/>
                </a:cubicBezTo>
                <a:cubicBezTo>
                  <a:pt x="215" y="179"/>
                  <a:pt x="181" y="215"/>
                  <a:pt x="138" y="216"/>
                </a:cubicBezTo>
                <a:close/>
                <a:moveTo>
                  <a:pt x="137" y="176"/>
                </a:moveTo>
                <a:cubicBezTo>
                  <a:pt x="116" y="177"/>
                  <a:pt x="98" y="160"/>
                  <a:pt x="97" y="139"/>
                </a:cubicBezTo>
                <a:cubicBezTo>
                  <a:pt x="97" y="117"/>
                  <a:pt x="114" y="100"/>
                  <a:pt x="135" y="99"/>
                </a:cubicBezTo>
                <a:cubicBezTo>
                  <a:pt x="156" y="99"/>
                  <a:pt x="174" y="115"/>
                  <a:pt x="175" y="137"/>
                </a:cubicBezTo>
                <a:cubicBezTo>
                  <a:pt x="175" y="158"/>
                  <a:pt x="158" y="176"/>
                  <a:pt x="137" y="176"/>
                </a:cubicBezTo>
                <a:close/>
              </a:path>
            </a:pathLst>
          </a:custGeom>
          <a:solidFill>
            <a:schemeClr val="accent2"/>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7" name="Freeform 28"/>
          <p:cNvSpPr>
            <a:spLocks noEditPoints="1"/>
          </p:cNvSpPr>
          <p:nvPr/>
        </p:nvSpPr>
        <p:spPr bwMode="auto">
          <a:xfrm flipH="1">
            <a:off x="10334746" y="3411077"/>
            <a:ext cx="735100" cy="737666"/>
          </a:xfrm>
          <a:custGeom>
            <a:avLst/>
            <a:gdLst>
              <a:gd name="T0" fmla="*/ 260 w 292"/>
              <a:gd name="T1" fmla="*/ 161 h 293"/>
              <a:gd name="T2" fmla="*/ 291 w 292"/>
              <a:gd name="T3" fmla="*/ 138 h 293"/>
              <a:gd name="T4" fmla="*/ 255 w 292"/>
              <a:gd name="T5" fmla="*/ 115 h 293"/>
              <a:gd name="T6" fmla="*/ 276 w 292"/>
              <a:gd name="T7" fmla="*/ 83 h 293"/>
              <a:gd name="T8" fmla="*/ 233 w 292"/>
              <a:gd name="T9" fmla="*/ 75 h 293"/>
              <a:gd name="T10" fmla="*/ 243 w 292"/>
              <a:gd name="T11" fmla="*/ 39 h 293"/>
              <a:gd name="T12" fmla="*/ 198 w 292"/>
              <a:gd name="T13" fmla="*/ 47 h 293"/>
              <a:gd name="T14" fmla="*/ 201 w 292"/>
              <a:gd name="T15" fmla="*/ 17 h 293"/>
              <a:gd name="T16" fmla="*/ 173 w 292"/>
              <a:gd name="T17" fmla="*/ 8 h 293"/>
              <a:gd name="T18" fmla="*/ 155 w 292"/>
              <a:gd name="T19" fmla="*/ 35 h 293"/>
              <a:gd name="T20" fmla="*/ 122 w 292"/>
              <a:gd name="T21" fmla="*/ 4 h 293"/>
              <a:gd name="T22" fmla="*/ 112 w 292"/>
              <a:gd name="T23" fmla="*/ 41 h 293"/>
              <a:gd name="T24" fmla="*/ 86 w 292"/>
              <a:gd name="T25" fmla="*/ 15 h 293"/>
              <a:gd name="T26" fmla="*/ 79 w 292"/>
              <a:gd name="T27" fmla="*/ 59 h 293"/>
              <a:gd name="T28" fmla="*/ 48 w 292"/>
              <a:gd name="T29" fmla="*/ 47 h 293"/>
              <a:gd name="T30" fmla="*/ 29 w 292"/>
              <a:gd name="T31" fmla="*/ 70 h 293"/>
              <a:gd name="T32" fmla="*/ 47 w 292"/>
              <a:gd name="T33" fmla="*/ 99 h 293"/>
              <a:gd name="T34" fmla="*/ 10 w 292"/>
              <a:gd name="T35" fmla="*/ 98 h 293"/>
              <a:gd name="T36" fmla="*/ 36 w 292"/>
              <a:gd name="T37" fmla="*/ 135 h 293"/>
              <a:gd name="T38" fmla="*/ 35 w 292"/>
              <a:gd name="T39" fmla="*/ 141 h 293"/>
              <a:gd name="T40" fmla="*/ 3 w 292"/>
              <a:gd name="T41" fmla="*/ 173 h 293"/>
              <a:gd name="T42" fmla="*/ 42 w 292"/>
              <a:gd name="T43" fmla="*/ 185 h 293"/>
              <a:gd name="T44" fmla="*/ 24 w 292"/>
              <a:gd name="T45" fmla="*/ 226 h 293"/>
              <a:gd name="T46" fmla="*/ 64 w 292"/>
              <a:gd name="T47" fmla="*/ 223 h 293"/>
              <a:gd name="T48" fmla="*/ 64 w 292"/>
              <a:gd name="T49" fmla="*/ 267 h 293"/>
              <a:gd name="T50" fmla="*/ 100 w 292"/>
              <a:gd name="T51" fmla="*/ 250 h 293"/>
              <a:gd name="T52" fmla="*/ 117 w 292"/>
              <a:gd name="T53" fmla="*/ 290 h 293"/>
              <a:gd name="T54" fmla="*/ 139 w 292"/>
              <a:gd name="T55" fmla="*/ 260 h 293"/>
              <a:gd name="T56" fmla="*/ 171 w 292"/>
              <a:gd name="T57" fmla="*/ 290 h 293"/>
              <a:gd name="T58" fmla="*/ 184 w 292"/>
              <a:gd name="T59" fmla="*/ 255 h 293"/>
              <a:gd name="T60" fmla="*/ 224 w 292"/>
              <a:gd name="T61" fmla="*/ 270 h 293"/>
              <a:gd name="T62" fmla="*/ 223 w 292"/>
              <a:gd name="T63" fmla="*/ 232 h 293"/>
              <a:gd name="T64" fmla="*/ 265 w 292"/>
              <a:gd name="T65" fmla="*/ 231 h 293"/>
              <a:gd name="T66" fmla="*/ 250 w 292"/>
              <a:gd name="T67" fmla="*/ 196 h 293"/>
              <a:gd name="T68" fmla="*/ 288 w 292"/>
              <a:gd name="T69" fmla="*/ 178 h 293"/>
              <a:gd name="T70" fmla="*/ 171 w 292"/>
              <a:gd name="T71" fmla="*/ 193 h 293"/>
              <a:gd name="T72" fmla="*/ 70 w 292"/>
              <a:gd name="T73" fmla="*/ 182 h 293"/>
              <a:gd name="T74" fmla="*/ 116 w 292"/>
              <a:gd name="T75" fmla="*/ 227 h 293"/>
              <a:gd name="T76" fmla="*/ 153 w 292"/>
              <a:gd name="T77" fmla="*/ 97 h 293"/>
              <a:gd name="T78" fmla="*/ 163 w 292"/>
              <a:gd name="T79" fmla="*/ 65 h 293"/>
              <a:gd name="T80" fmla="*/ 170 w 292"/>
              <a:gd name="T81" fmla="*/ 102 h 293"/>
              <a:gd name="T82" fmla="*/ 198 w 292"/>
              <a:gd name="T83" fmla="*/ 141 h 293"/>
              <a:gd name="T84" fmla="*/ 208 w 292"/>
              <a:gd name="T85" fmla="*/ 207 h 293"/>
              <a:gd name="T86" fmla="*/ 198 w 292"/>
              <a:gd name="T87" fmla="*/ 141 h 293"/>
              <a:gd name="T88" fmla="*/ 127 w 292"/>
              <a:gd name="T89" fmla="*/ 142 h 293"/>
              <a:gd name="T90" fmla="*/ 98 w 292"/>
              <a:gd name="T91" fmla="*/ 157 h 293"/>
              <a:gd name="T92" fmla="*/ 85 w 292"/>
              <a:gd name="T93" fmla="*/ 91 h 293"/>
              <a:gd name="T94" fmla="*/ 98 w 292"/>
              <a:gd name="T95" fmla="*/ 15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2" h="293">
                <a:moveTo>
                  <a:pt x="288" y="178"/>
                </a:moveTo>
                <a:cubicBezTo>
                  <a:pt x="289" y="175"/>
                  <a:pt x="288" y="172"/>
                  <a:pt x="285" y="171"/>
                </a:cubicBezTo>
                <a:cubicBezTo>
                  <a:pt x="260" y="161"/>
                  <a:pt x="260" y="161"/>
                  <a:pt x="260" y="161"/>
                </a:cubicBezTo>
                <a:cubicBezTo>
                  <a:pt x="260" y="157"/>
                  <a:pt x="260" y="154"/>
                  <a:pt x="260" y="151"/>
                </a:cubicBezTo>
                <a:cubicBezTo>
                  <a:pt x="287" y="144"/>
                  <a:pt x="287" y="144"/>
                  <a:pt x="287" y="144"/>
                </a:cubicBezTo>
                <a:cubicBezTo>
                  <a:pt x="290" y="143"/>
                  <a:pt x="292" y="141"/>
                  <a:pt x="291" y="138"/>
                </a:cubicBezTo>
                <a:cubicBezTo>
                  <a:pt x="289" y="120"/>
                  <a:pt x="289" y="120"/>
                  <a:pt x="289" y="120"/>
                </a:cubicBezTo>
                <a:cubicBezTo>
                  <a:pt x="289" y="117"/>
                  <a:pt x="286" y="115"/>
                  <a:pt x="283" y="115"/>
                </a:cubicBezTo>
                <a:cubicBezTo>
                  <a:pt x="255" y="115"/>
                  <a:pt x="255" y="115"/>
                  <a:pt x="255" y="115"/>
                </a:cubicBezTo>
                <a:cubicBezTo>
                  <a:pt x="254" y="112"/>
                  <a:pt x="253" y="109"/>
                  <a:pt x="252" y="106"/>
                </a:cubicBezTo>
                <a:cubicBezTo>
                  <a:pt x="274" y="91"/>
                  <a:pt x="274" y="91"/>
                  <a:pt x="274" y="91"/>
                </a:cubicBezTo>
                <a:cubicBezTo>
                  <a:pt x="277" y="89"/>
                  <a:pt x="278" y="85"/>
                  <a:pt x="276" y="83"/>
                </a:cubicBezTo>
                <a:cubicBezTo>
                  <a:pt x="268" y="67"/>
                  <a:pt x="268" y="67"/>
                  <a:pt x="268" y="67"/>
                </a:cubicBezTo>
                <a:cubicBezTo>
                  <a:pt x="267" y="64"/>
                  <a:pt x="263" y="63"/>
                  <a:pt x="260" y="64"/>
                </a:cubicBezTo>
                <a:cubicBezTo>
                  <a:pt x="233" y="75"/>
                  <a:pt x="233" y="75"/>
                  <a:pt x="233" y="75"/>
                </a:cubicBezTo>
                <a:cubicBezTo>
                  <a:pt x="232" y="73"/>
                  <a:pt x="230" y="71"/>
                  <a:pt x="228" y="69"/>
                </a:cubicBezTo>
                <a:cubicBezTo>
                  <a:pt x="244" y="46"/>
                  <a:pt x="244" y="46"/>
                  <a:pt x="244" y="46"/>
                </a:cubicBezTo>
                <a:cubicBezTo>
                  <a:pt x="245" y="44"/>
                  <a:pt x="245" y="40"/>
                  <a:pt x="243" y="39"/>
                </a:cubicBezTo>
                <a:cubicBezTo>
                  <a:pt x="229" y="26"/>
                  <a:pt x="229" y="26"/>
                  <a:pt x="229" y="26"/>
                </a:cubicBezTo>
                <a:cubicBezTo>
                  <a:pt x="227" y="25"/>
                  <a:pt x="223" y="25"/>
                  <a:pt x="221" y="27"/>
                </a:cubicBezTo>
                <a:cubicBezTo>
                  <a:pt x="198" y="47"/>
                  <a:pt x="198" y="47"/>
                  <a:pt x="198" y="47"/>
                </a:cubicBezTo>
                <a:cubicBezTo>
                  <a:pt x="198" y="47"/>
                  <a:pt x="198" y="47"/>
                  <a:pt x="198" y="47"/>
                </a:cubicBezTo>
                <a:cubicBezTo>
                  <a:pt x="198" y="47"/>
                  <a:pt x="197" y="47"/>
                  <a:pt x="197" y="47"/>
                </a:cubicBezTo>
                <a:cubicBezTo>
                  <a:pt x="201" y="17"/>
                  <a:pt x="201" y="17"/>
                  <a:pt x="201" y="17"/>
                </a:cubicBezTo>
                <a:cubicBezTo>
                  <a:pt x="202" y="13"/>
                  <a:pt x="200" y="11"/>
                  <a:pt x="197" y="10"/>
                </a:cubicBezTo>
                <a:cubicBezTo>
                  <a:pt x="180" y="5"/>
                  <a:pt x="180" y="5"/>
                  <a:pt x="180" y="5"/>
                </a:cubicBezTo>
                <a:cubicBezTo>
                  <a:pt x="177" y="4"/>
                  <a:pt x="174" y="5"/>
                  <a:pt x="173" y="8"/>
                </a:cubicBezTo>
                <a:cubicBezTo>
                  <a:pt x="161" y="36"/>
                  <a:pt x="161" y="36"/>
                  <a:pt x="161" y="36"/>
                </a:cubicBezTo>
                <a:cubicBezTo>
                  <a:pt x="159" y="36"/>
                  <a:pt x="157" y="36"/>
                  <a:pt x="155" y="36"/>
                </a:cubicBezTo>
                <a:cubicBezTo>
                  <a:pt x="155" y="35"/>
                  <a:pt x="155" y="35"/>
                  <a:pt x="155" y="35"/>
                </a:cubicBezTo>
                <a:cubicBezTo>
                  <a:pt x="147" y="5"/>
                  <a:pt x="147" y="5"/>
                  <a:pt x="147" y="5"/>
                </a:cubicBezTo>
                <a:cubicBezTo>
                  <a:pt x="146" y="2"/>
                  <a:pt x="143" y="0"/>
                  <a:pt x="140" y="1"/>
                </a:cubicBezTo>
                <a:cubicBezTo>
                  <a:pt x="122" y="4"/>
                  <a:pt x="122" y="4"/>
                  <a:pt x="122" y="4"/>
                </a:cubicBezTo>
                <a:cubicBezTo>
                  <a:pt x="119" y="4"/>
                  <a:pt x="117" y="7"/>
                  <a:pt x="117" y="10"/>
                </a:cubicBezTo>
                <a:cubicBezTo>
                  <a:pt x="118" y="40"/>
                  <a:pt x="118" y="40"/>
                  <a:pt x="118" y="40"/>
                </a:cubicBezTo>
                <a:cubicBezTo>
                  <a:pt x="116" y="40"/>
                  <a:pt x="114" y="41"/>
                  <a:pt x="112" y="41"/>
                </a:cubicBezTo>
                <a:cubicBezTo>
                  <a:pt x="112" y="41"/>
                  <a:pt x="112" y="41"/>
                  <a:pt x="112" y="41"/>
                </a:cubicBezTo>
                <a:cubicBezTo>
                  <a:pt x="93" y="16"/>
                  <a:pt x="93" y="16"/>
                  <a:pt x="93" y="16"/>
                </a:cubicBezTo>
                <a:cubicBezTo>
                  <a:pt x="92" y="14"/>
                  <a:pt x="88" y="13"/>
                  <a:pt x="86" y="15"/>
                </a:cubicBezTo>
                <a:cubicBezTo>
                  <a:pt x="70" y="24"/>
                  <a:pt x="70" y="24"/>
                  <a:pt x="70" y="24"/>
                </a:cubicBezTo>
                <a:cubicBezTo>
                  <a:pt x="68" y="25"/>
                  <a:pt x="67" y="28"/>
                  <a:pt x="68" y="31"/>
                </a:cubicBezTo>
                <a:cubicBezTo>
                  <a:pt x="79" y="59"/>
                  <a:pt x="79" y="59"/>
                  <a:pt x="79" y="59"/>
                </a:cubicBezTo>
                <a:cubicBezTo>
                  <a:pt x="77" y="60"/>
                  <a:pt x="76" y="62"/>
                  <a:pt x="74" y="63"/>
                </a:cubicBezTo>
                <a:cubicBezTo>
                  <a:pt x="74" y="63"/>
                  <a:pt x="74" y="63"/>
                  <a:pt x="74" y="63"/>
                </a:cubicBezTo>
                <a:cubicBezTo>
                  <a:pt x="48" y="47"/>
                  <a:pt x="48" y="47"/>
                  <a:pt x="48" y="47"/>
                </a:cubicBezTo>
                <a:cubicBezTo>
                  <a:pt x="45" y="45"/>
                  <a:pt x="42" y="46"/>
                  <a:pt x="40" y="48"/>
                </a:cubicBezTo>
                <a:cubicBezTo>
                  <a:pt x="28" y="62"/>
                  <a:pt x="28" y="62"/>
                  <a:pt x="28" y="62"/>
                </a:cubicBezTo>
                <a:cubicBezTo>
                  <a:pt x="27" y="64"/>
                  <a:pt x="27" y="68"/>
                  <a:pt x="29" y="70"/>
                </a:cubicBezTo>
                <a:cubicBezTo>
                  <a:pt x="50" y="92"/>
                  <a:pt x="50" y="92"/>
                  <a:pt x="50" y="92"/>
                </a:cubicBezTo>
                <a:cubicBezTo>
                  <a:pt x="50" y="92"/>
                  <a:pt x="50" y="92"/>
                  <a:pt x="50" y="92"/>
                </a:cubicBezTo>
                <a:cubicBezTo>
                  <a:pt x="49" y="94"/>
                  <a:pt x="48" y="97"/>
                  <a:pt x="47" y="99"/>
                </a:cubicBezTo>
                <a:cubicBezTo>
                  <a:pt x="46" y="99"/>
                  <a:pt x="46" y="99"/>
                  <a:pt x="46" y="99"/>
                </a:cubicBezTo>
                <a:cubicBezTo>
                  <a:pt x="16" y="94"/>
                  <a:pt x="16" y="94"/>
                  <a:pt x="16" y="94"/>
                </a:cubicBezTo>
                <a:cubicBezTo>
                  <a:pt x="13" y="93"/>
                  <a:pt x="10" y="95"/>
                  <a:pt x="10" y="98"/>
                </a:cubicBezTo>
                <a:cubicBezTo>
                  <a:pt x="4" y="115"/>
                  <a:pt x="4" y="115"/>
                  <a:pt x="4" y="115"/>
                </a:cubicBezTo>
                <a:cubicBezTo>
                  <a:pt x="3" y="118"/>
                  <a:pt x="5" y="121"/>
                  <a:pt x="8" y="122"/>
                </a:cubicBezTo>
                <a:cubicBezTo>
                  <a:pt x="36" y="135"/>
                  <a:pt x="36" y="135"/>
                  <a:pt x="36" y="135"/>
                </a:cubicBezTo>
                <a:cubicBezTo>
                  <a:pt x="36" y="135"/>
                  <a:pt x="36" y="135"/>
                  <a:pt x="36" y="135"/>
                </a:cubicBezTo>
                <a:cubicBezTo>
                  <a:pt x="36" y="137"/>
                  <a:pt x="36" y="139"/>
                  <a:pt x="35" y="141"/>
                </a:cubicBezTo>
                <a:cubicBezTo>
                  <a:pt x="35" y="141"/>
                  <a:pt x="35" y="141"/>
                  <a:pt x="35" y="141"/>
                </a:cubicBezTo>
                <a:cubicBezTo>
                  <a:pt x="5" y="149"/>
                  <a:pt x="5" y="149"/>
                  <a:pt x="5" y="149"/>
                </a:cubicBezTo>
                <a:cubicBezTo>
                  <a:pt x="2" y="149"/>
                  <a:pt x="0" y="152"/>
                  <a:pt x="1" y="155"/>
                </a:cubicBezTo>
                <a:cubicBezTo>
                  <a:pt x="3" y="173"/>
                  <a:pt x="3" y="173"/>
                  <a:pt x="3" y="173"/>
                </a:cubicBezTo>
                <a:cubicBezTo>
                  <a:pt x="3" y="176"/>
                  <a:pt x="6" y="178"/>
                  <a:pt x="9" y="178"/>
                </a:cubicBezTo>
                <a:cubicBezTo>
                  <a:pt x="39" y="178"/>
                  <a:pt x="39" y="178"/>
                  <a:pt x="39" y="178"/>
                </a:cubicBezTo>
                <a:cubicBezTo>
                  <a:pt x="40" y="180"/>
                  <a:pt x="41" y="183"/>
                  <a:pt x="42" y="185"/>
                </a:cubicBezTo>
                <a:cubicBezTo>
                  <a:pt x="17" y="202"/>
                  <a:pt x="17" y="202"/>
                  <a:pt x="17" y="202"/>
                </a:cubicBezTo>
                <a:cubicBezTo>
                  <a:pt x="15" y="204"/>
                  <a:pt x="14" y="207"/>
                  <a:pt x="16" y="210"/>
                </a:cubicBezTo>
                <a:cubicBezTo>
                  <a:pt x="24" y="226"/>
                  <a:pt x="24" y="226"/>
                  <a:pt x="24" y="226"/>
                </a:cubicBezTo>
                <a:cubicBezTo>
                  <a:pt x="25" y="228"/>
                  <a:pt x="29" y="229"/>
                  <a:pt x="32" y="228"/>
                </a:cubicBezTo>
                <a:cubicBezTo>
                  <a:pt x="59" y="218"/>
                  <a:pt x="59" y="218"/>
                  <a:pt x="59" y="218"/>
                </a:cubicBezTo>
                <a:cubicBezTo>
                  <a:pt x="61" y="219"/>
                  <a:pt x="62" y="221"/>
                  <a:pt x="64" y="223"/>
                </a:cubicBezTo>
                <a:cubicBezTo>
                  <a:pt x="48" y="248"/>
                  <a:pt x="48" y="248"/>
                  <a:pt x="48" y="248"/>
                </a:cubicBezTo>
                <a:cubicBezTo>
                  <a:pt x="47" y="250"/>
                  <a:pt x="47" y="254"/>
                  <a:pt x="50" y="255"/>
                </a:cubicBezTo>
                <a:cubicBezTo>
                  <a:pt x="64" y="267"/>
                  <a:pt x="64" y="267"/>
                  <a:pt x="64" y="267"/>
                </a:cubicBezTo>
                <a:cubicBezTo>
                  <a:pt x="66" y="269"/>
                  <a:pt x="69" y="268"/>
                  <a:pt x="72" y="266"/>
                </a:cubicBezTo>
                <a:cubicBezTo>
                  <a:pt x="92" y="246"/>
                  <a:pt x="92" y="246"/>
                  <a:pt x="92" y="246"/>
                </a:cubicBezTo>
                <a:cubicBezTo>
                  <a:pt x="95" y="247"/>
                  <a:pt x="97" y="249"/>
                  <a:pt x="100" y="250"/>
                </a:cubicBezTo>
                <a:cubicBezTo>
                  <a:pt x="95" y="279"/>
                  <a:pt x="95" y="279"/>
                  <a:pt x="95" y="279"/>
                </a:cubicBezTo>
                <a:cubicBezTo>
                  <a:pt x="95" y="282"/>
                  <a:pt x="96" y="284"/>
                  <a:pt x="99" y="285"/>
                </a:cubicBezTo>
                <a:cubicBezTo>
                  <a:pt x="117" y="290"/>
                  <a:pt x="117" y="290"/>
                  <a:pt x="117" y="290"/>
                </a:cubicBezTo>
                <a:cubicBezTo>
                  <a:pt x="119" y="291"/>
                  <a:pt x="122" y="290"/>
                  <a:pt x="124" y="287"/>
                </a:cubicBezTo>
                <a:cubicBezTo>
                  <a:pt x="135" y="260"/>
                  <a:pt x="135" y="260"/>
                  <a:pt x="135" y="260"/>
                </a:cubicBezTo>
                <a:cubicBezTo>
                  <a:pt x="136" y="260"/>
                  <a:pt x="138" y="260"/>
                  <a:pt x="139" y="260"/>
                </a:cubicBezTo>
                <a:cubicBezTo>
                  <a:pt x="146" y="288"/>
                  <a:pt x="146" y="288"/>
                  <a:pt x="146" y="288"/>
                </a:cubicBezTo>
                <a:cubicBezTo>
                  <a:pt x="147" y="291"/>
                  <a:pt x="150" y="293"/>
                  <a:pt x="152" y="292"/>
                </a:cubicBezTo>
                <a:cubicBezTo>
                  <a:pt x="171" y="290"/>
                  <a:pt x="171" y="290"/>
                  <a:pt x="171" y="290"/>
                </a:cubicBezTo>
                <a:cubicBezTo>
                  <a:pt x="173" y="290"/>
                  <a:pt x="176" y="287"/>
                  <a:pt x="176" y="284"/>
                </a:cubicBezTo>
                <a:cubicBezTo>
                  <a:pt x="176" y="257"/>
                  <a:pt x="176" y="257"/>
                  <a:pt x="176" y="257"/>
                </a:cubicBezTo>
                <a:cubicBezTo>
                  <a:pt x="178" y="256"/>
                  <a:pt x="181" y="256"/>
                  <a:pt x="184" y="255"/>
                </a:cubicBezTo>
                <a:cubicBezTo>
                  <a:pt x="200" y="277"/>
                  <a:pt x="200" y="277"/>
                  <a:pt x="200" y="277"/>
                </a:cubicBezTo>
                <a:cubicBezTo>
                  <a:pt x="202" y="279"/>
                  <a:pt x="205" y="280"/>
                  <a:pt x="207" y="279"/>
                </a:cubicBezTo>
                <a:cubicBezTo>
                  <a:pt x="224" y="270"/>
                  <a:pt x="224" y="270"/>
                  <a:pt x="224" y="270"/>
                </a:cubicBezTo>
                <a:cubicBezTo>
                  <a:pt x="226" y="268"/>
                  <a:pt x="227" y="265"/>
                  <a:pt x="226" y="262"/>
                </a:cubicBezTo>
                <a:cubicBezTo>
                  <a:pt x="216" y="238"/>
                  <a:pt x="216" y="238"/>
                  <a:pt x="216" y="238"/>
                </a:cubicBezTo>
                <a:cubicBezTo>
                  <a:pt x="218" y="236"/>
                  <a:pt x="221" y="234"/>
                  <a:pt x="223" y="232"/>
                </a:cubicBezTo>
                <a:cubicBezTo>
                  <a:pt x="246" y="246"/>
                  <a:pt x="246" y="246"/>
                  <a:pt x="246" y="246"/>
                </a:cubicBezTo>
                <a:cubicBezTo>
                  <a:pt x="248" y="248"/>
                  <a:pt x="252" y="248"/>
                  <a:pt x="253" y="245"/>
                </a:cubicBezTo>
                <a:cubicBezTo>
                  <a:pt x="265" y="231"/>
                  <a:pt x="265" y="231"/>
                  <a:pt x="265" y="231"/>
                </a:cubicBezTo>
                <a:cubicBezTo>
                  <a:pt x="267" y="229"/>
                  <a:pt x="267" y="226"/>
                  <a:pt x="265" y="223"/>
                </a:cubicBezTo>
                <a:cubicBezTo>
                  <a:pt x="246" y="204"/>
                  <a:pt x="246" y="204"/>
                  <a:pt x="246" y="204"/>
                </a:cubicBezTo>
                <a:cubicBezTo>
                  <a:pt x="247" y="201"/>
                  <a:pt x="249" y="198"/>
                  <a:pt x="250" y="196"/>
                </a:cubicBezTo>
                <a:cubicBezTo>
                  <a:pt x="277" y="200"/>
                  <a:pt x="277" y="200"/>
                  <a:pt x="277" y="200"/>
                </a:cubicBezTo>
                <a:cubicBezTo>
                  <a:pt x="280" y="200"/>
                  <a:pt x="283" y="198"/>
                  <a:pt x="283" y="196"/>
                </a:cubicBezTo>
                <a:lnTo>
                  <a:pt x="288" y="178"/>
                </a:lnTo>
                <a:close/>
                <a:moveTo>
                  <a:pt x="133" y="231"/>
                </a:moveTo>
                <a:cubicBezTo>
                  <a:pt x="142" y="199"/>
                  <a:pt x="142" y="199"/>
                  <a:pt x="142" y="199"/>
                </a:cubicBezTo>
                <a:cubicBezTo>
                  <a:pt x="152" y="200"/>
                  <a:pt x="162" y="198"/>
                  <a:pt x="171" y="193"/>
                </a:cubicBezTo>
                <a:cubicBezTo>
                  <a:pt x="195" y="218"/>
                  <a:pt x="195" y="218"/>
                  <a:pt x="195" y="218"/>
                </a:cubicBezTo>
                <a:cubicBezTo>
                  <a:pt x="177" y="230"/>
                  <a:pt x="155" y="236"/>
                  <a:pt x="133" y="231"/>
                </a:cubicBezTo>
                <a:close/>
                <a:moveTo>
                  <a:pt x="70" y="182"/>
                </a:moveTo>
                <a:cubicBezTo>
                  <a:pt x="104" y="174"/>
                  <a:pt x="104" y="174"/>
                  <a:pt x="104" y="174"/>
                </a:cubicBezTo>
                <a:cubicBezTo>
                  <a:pt x="109" y="182"/>
                  <a:pt x="116" y="189"/>
                  <a:pt x="126" y="194"/>
                </a:cubicBezTo>
                <a:cubicBezTo>
                  <a:pt x="116" y="227"/>
                  <a:pt x="116" y="227"/>
                  <a:pt x="116" y="227"/>
                </a:cubicBezTo>
                <a:cubicBezTo>
                  <a:pt x="95" y="218"/>
                  <a:pt x="79" y="202"/>
                  <a:pt x="70" y="182"/>
                </a:cubicBezTo>
                <a:close/>
                <a:moveTo>
                  <a:pt x="163" y="65"/>
                </a:moveTo>
                <a:cubicBezTo>
                  <a:pt x="153" y="97"/>
                  <a:pt x="153" y="97"/>
                  <a:pt x="153" y="97"/>
                </a:cubicBezTo>
                <a:cubicBezTo>
                  <a:pt x="142" y="96"/>
                  <a:pt x="131" y="99"/>
                  <a:pt x="122" y="104"/>
                </a:cubicBezTo>
                <a:cubicBezTo>
                  <a:pt x="98" y="80"/>
                  <a:pt x="98" y="80"/>
                  <a:pt x="98" y="80"/>
                </a:cubicBezTo>
                <a:cubicBezTo>
                  <a:pt x="116" y="66"/>
                  <a:pt x="139" y="61"/>
                  <a:pt x="163" y="65"/>
                </a:cubicBezTo>
                <a:close/>
                <a:moveTo>
                  <a:pt x="226" y="116"/>
                </a:moveTo>
                <a:cubicBezTo>
                  <a:pt x="193" y="125"/>
                  <a:pt x="193" y="125"/>
                  <a:pt x="193" y="125"/>
                </a:cubicBezTo>
                <a:cubicBezTo>
                  <a:pt x="188" y="115"/>
                  <a:pt x="180" y="107"/>
                  <a:pt x="170" y="102"/>
                </a:cubicBezTo>
                <a:cubicBezTo>
                  <a:pt x="179" y="70"/>
                  <a:pt x="179" y="70"/>
                  <a:pt x="179" y="70"/>
                </a:cubicBezTo>
                <a:cubicBezTo>
                  <a:pt x="201" y="78"/>
                  <a:pt x="218" y="96"/>
                  <a:pt x="226" y="116"/>
                </a:cubicBezTo>
                <a:close/>
                <a:moveTo>
                  <a:pt x="198" y="141"/>
                </a:moveTo>
                <a:cubicBezTo>
                  <a:pt x="231" y="133"/>
                  <a:pt x="231" y="133"/>
                  <a:pt x="231" y="133"/>
                </a:cubicBezTo>
                <a:cubicBezTo>
                  <a:pt x="233" y="145"/>
                  <a:pt x="233" y="159"/>
                  <a:pt x="229" y="172"/>
                </a:cubicBezTo>
                <a:cubicBezTo>
                  <a:pt x="225" y="185"/>
                  <a:pt x="218" y="198"/>
                  <a:pt x="208" y="207"/>
                </a:cubicBezTo>
                <a:cubicBezTo>
                  <a:pt x="185" y="183"/>
                  <a:pt x="185" y="183"/>
                  <a:pt x="185" y="183"/>
                </a:cubicBezTo>
                <a:cubicBezTo>
                  <a:pt x="190" y="177"/>
                  <a:pt x="195" y="170"/>
                  <a:pt x="197" y="162"/>
                </a:cubicBezTo>
                <a:cubicBezTo>
                  <a:pt x="199" y="155"/>
                  <a:pt x="199" y="148"/>
                  <a:pt x="198" y="141"/>
                </a:cubicBezTo>
                <a:close/>
                <a:moveTo>
                  <a:pt x="169" y="154"/>
                </a:moveTo>
                <a:cubicBezTo>
                  <a:pt x="166" y="166"/>
                  <a:pt x="153" y="173"/>
                  <a:pt x="142" y="169"/>
                </a:cubicBezTo>
                <a:cubicBezTo>
                  <a:pt x="130" y="166"/>
                  <a:pt x="123" y="154"/>
                  <a:pt x="127" y="142"/>
                </a:cubicBezTo>
                <a:cubicBezTo>
                  <a:pt x="130" y="130"/>
                  <a:pt x="142" y="123"/>
                  <a:pt x="154" y="127"/>
                </a:cubicBezTo>
                <a:cubicBezTo>
                  <a:pt x="166" y="130"/>
                  <a:pt x="172" y="142"/>
                  <a:pt x="169" y="154"/>
                </a:cubicBezTo>
                <a:close/>
                <a:moveTo>
                  <a:pt x="98" y="157"/>
                </a:moveTo>
                <a:cubicBezTo>
                  <a:pt x="65" y="166"/>
                  <a:pt x="65" y="166"/>
                  <a:pt x="65" y="166"/>
                </a:cubicBezTo>
                <a:cubicBezTo>
                  <a:pt x="62" y="152"/>
                  <a:pt x="62" y="138"/>
                  <a:pt x="66" y="125"/>
                </a:cubicBezTo>
                <a:cubicBezTo>
                  <a:pt x="70" y="112"/>
                  <a:pt x="77" y="101"/>
                  <a:pt x="85" y="91"/>
                </a:cubicBezTo>
                <a:cubicBezTo>
                  <a:pt x="108" y="116"/>
                  <a:pt x="108" y="116"/>
                  <a:pt x="108" y="116"/>
                </a:cubicBezTo>
                <a:cubicBezTo>
                  <a:pt x="104" y="121"/>
                  <a:pt x="101" y="127"/>
                  <a:pt x="99" y="134"/>
                </a:cubicBezTo>
                <a:cubicBezTo>
                  <a:pt x="96" y="142"/>
                  <a:pt x="96" y="150"/>
                  <a:pt x="98" y="15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8" name="Freeform 31"/>
          <p:cNvSpPr>
            <a:spLocks noEditPoints="1"/>
          </p:cNvSpPr>
          <p:nvPr/>
        </p:nvSpPr>
        <p:spPr bwMode="auto">
          <a:xfrm flipH="1">
            <a:off x="7141615" y="5110916"/>
            <a:ext cx="663258" cy="663258"/>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49" name="Freeform 33"/>
          <p:cNvSpPr>
            <a:spLocks noEditPoints="1"/>
          </p:cNvSpPr>
          <p:nvPr/>
        </p:nvSpPr>
        <p:spPr bwMode="auto">
          <a:xfrm flipH="1">
            <a:off x="8142274" y="3131405"/>
            <a:ext cx="1416318" cy="1417601"/>
          </a:xfrm>
          <a:custGeom>
            <a:avLst/>
            <a:gdLst>
              <a:gd name="T0" fmla="*/ 500 w 562"/>
              <a:gd name="T1" fmla="*/ 309 h 563"/>
              <a:gd name="T2" fmla="*/ 561 w 562"/>
              <a:gd name="T3" fmla="*/ 265 h 563"/>
              <a:gd name="T4" fmla="*/ 491 w 562"/>
              <a:gd name="T5" fmla="*/ 220 h 563"/>
              <a:gd name="T6" fmla="*/ 532 w 562"/>
              <a:gd name="T7" fmla="*/ 159 h 563"/>
              <a:gd name="T8" fmla="*/ 449 w 562"/>
              <a:gd name="T9" fmla="*/ 143 h 563"/>
              <a:gd name="T10" fmla="*/ 467 w 562"/>
              <a:gd name="T11" fmla="*/ 73 h 563"/>
              <a:gd name="T12" fmla="*/ 382 w 562"/>
              <a:gd name="T13" fmla="*/ 90 h 563"/>
              <a:gd name="T14" fmla="*/ 388 w 562"/>
              <a:gd name="T15" fmla="*/ 31 h 563"/>
              <a:gd name="T16" fmla="*/ 333 w 562"/>
              <a:gd name="T17" fmla="*/ 15 h 563"/>
              <a:gd name="T18" fmla="*/ 299 w 562"/>
              <a:gd name="T19" fmla="*/ 66 h 563"/>
              <a:gd name="T20" fmla="*/ 235 w 562"/>
              <a:gd name="T21" fmla="*/ 6 h 563"/>
              <a:gd name="T22" fmla="*/ 216 w 562"/>
              <a:gd name="T23" fmla="*/ 79 h 563"/>
              <a:gd name="T24" fmla="*/ 165 w 562"/>
              <a:gd name="T25" fmla="*/ 27 h 563"/>
              <a:gd name="T26" fmla="*/ 152 w 562"/>
              <a:gd name="T27" fmla="*/ 112 h 563"/>
              <a:gd name="T28" fmla="*/ 91 w 562"/>
              <a:gd name="T29" fmla="*/ 89 h 563"/>
              <a:gd name="T30" fmla="*/ 55 w 562"/>
              <a:gd name="T31" fmla="*/ 134 h 563"/>
              <a:gd name="T32" fmla="*/ 89 w 562"/>
              <a:gd name="T33" fmla="*/ 190 h 563"/>
              <a:gd name="T34" fmla="*/ 18 w 562"/>
              <a:gd name="T35" fmla="*/ 187 h 563"/>
              <a:gd name="T36" fmla="*/ 68 w 562"/>
              <a:gd name="T37" fmla="*/ 258 h 563"/>
              <a:gd name="T38" fmla="*/ 67 w 562"/>
              <a:gd name="T39" fmla="*/ 271 h 563"/>
              <a:gd name="T40" fmla="*/ 6 w 562"/>
              <a:gd name="T41" fmla="*/ 333 h 563"/>
              <a:gd name="T42" fmla="*/ 80 w 562"/>
              <a:gd name="T43" fmla="*/ 356 h 563"/>
              <a:gd name="T44" fmla="*/ 47 w 562"/>
              <a:gd name="T45" fmla="*/ 434 h 563"/>
              <a:gd name="T46" fmla="*/ 122 w 562"/>
              <a:gd name="T47" fmla="*/ 429 h 563"/>
              <a:gd name="T48" fmla="*/ 123 w 562"/>
              <a:gd name="T49" fmla="*/ 513 h 563"/>
              <a:gd name="T50" fmla="*/ 191 w 562"/>
              <a:gd name="T51" fmla="*/ 480 h 563"/>
              <a:gd name="T52" fmla="*/ 225 w 562"/>
              <a:gd name="T53" fmla="*/ 558 h 563"/>
              <a:gd name="T54" fmla="*/ 268 w 562"/>
              <a:gd name="T55" fmla="*/ 501 h 563"/>
              <a:gd name="T56" fmla="*/ 328 w 562"/>
              <a:gd name="T57" fmla="*/ 558 h 563"/>
              <a:gd name="T58" fmla="*/ 353 w 562"/>
              <a:gd name="T59" fmla="*/ 490 h 563"/>
              <a:gd name="T60" fmla="*/ 430 w 562"/>
              <a:gd name="T61" fmla="*/ 519 h 563"/>
              <a:gd name="T62" fmla="*/ 429 w 562"/>
              <a:gd name="T63" fmla="*/ 446 h 563"/>
              <a:gd name="T64" fmla="*/ 510 w 562"/>
              <a:gd name="T65" fmla="*/ 444 h 563"/>
              <a:gd name="T66" fmla="*/ 481 w 562"/>
              <a:gd name="T67" fmla="*/ 376 h 563"/>
              <a:gd name="T68" fmla="*/ 555 w 562"/>
              <a:gd name="T69" fmla="*/ 342 h 563"/>
              <a:gd name="T70" fmla="*/ 329 w 562"/>
              <a:gd name="T71" fmla="*/ 372 h 563"/>
              <a:gd name="T72" fmla="*/ 135 w 562"/>
              <a:gd name="T73" fmla="*/ 350 h 563"/>
              <a:gd name="T74" fmla="*/ 224 w 562"/>
              <a:gd name="T75" fmla="*/ 436 h 563"/>
              <a:gd name="T76" fmla="*/ 295 w 562"/>
              <a:gd name="T77" fmla="*/ 187 h 563"/>
              <a:gd name="T78" fmla="*/ 313 w 562"/>
              <a:gd name="T79" fmla="*/ 124 h 563"/>
              <a:gd name="T80" fmla="*/ 327 w 562"/>
              <a:gd name="T81" fmla="*/ 196 h 563"/>
              <a:gd name="T82" fmla="*/ 382 w 562"/>
              <a:gd name="T83" fmla="*/ 271 h 563"/>
              <a:gd name="T84" fmla="*/ 401 w 562"/>
              <a:gd name="T85" fmla="*/ 399 h 563"/>
              <a:gd name="T86" fmla="*/ 382 w 562"/>
              <a:gd name="T87" fmla="*/ 271 h 563"/>
              <a:gd name="T88" fmla="*/ 243 w 562"/>
              <a:gd name="T89" fmla="*/ 273 h 563"/>
              <a:gd name="T90" fmla="*/ 188 w 562"/>
              <a:gd name="T91" fmla="*/ 302 h 563"/>
              <a:gd name="T92" fmla="*/ 163 w 562"/>
              <a:gd name="T93" fmla="*/ 175 h 563"/>
              <a:gd name="T94" fmla="*/ 188 w 562"/>
              <a:gd name="T95" fmla="*/ 30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2" h="563">
                <a:moveTo>
                  <a:pt x="555" y="342"/>
                </a:moveTo>
                <a:cubicBezTo>
                  <a:pt x="557" y="337"/>
                  <a:pt x="554" y="331"/>
                  <a:pt x="548" y="329"/>
                </a:cubicBezTo>
                <a:cubicBezTo>
                  <a:pt x="500" y="309"/>
                  <a:pt x="500" y="309"/>
                  <a:pt x="500" y="309"/>
                </a:cubicBezTo>
                <a:cubicBezTo>
                  <a:pt x="501" y="302"/>
                  <a:pt x="501" y="296"/>
                  <a:pt x="501" y="290"/>
                </a:cubicBezTo>
                <a:cubicBezTo>
                  <a:pt x="552" y="277"/>
                  <a:pt x="552" y="277"/>
                  <a:pt x="552" y="277"/>
                </a:cubicBezTo>
                <a:cubicBezTo>
                  <a:pt x="558" y="275"/>
                  <a:pt x="562" y="270"/>
                  <a:pt x="561" y="265"/>
                </a:cubicBezTo>
                <a:cubicBezTo>
                  <a:pt x="556" y="230"/>
                  <a:pt x="556" y="230"/>
                  <a:pt x="556" y="230"/>
                </a:cubicBezTo>
                <a:cubicBezTo>
                  <a:pt x="556" y="224"/>
                  <a:pt x="551" y="220"/>
                  <a:pt x="545" y="220"/>
                </a:cubicBezTo>
                <a:cubicBezTo>
                  <a:pt x="491" y="220"/>
                  <a:pt x="491" y="220"/>
                  <a:pt x="491" y="220"/>
                </a:cubicBezTo>
                <a:cubicBezTo>
                  <a:pt x="490" y="215"/>
                  <a:pt x="488" y="209"/>
                  <a:pt x="486" y="204"/>
                </a:cubicBezTo>
                <a:cubicBezTo>
                  <a:pt x="528" y="174"/>
                  <a:pt x="528" y="174"/>
                  <a:pt x="528" y="174"/>
                </a:cubicBezTo>
                <a:cubicBezTo>
                  <a:pt x="533" y="170"/>
                  <a:pt x="535" y="164"/>
                  <a:pt x="532" y="159"/>
                </a:cubicBezTo>
                <a:cubicBezTo>
                  <a:pt x="515" y="128"/>
                  <a:pt x="515" y="128"/>
                  <a:pt x="515" y="128"/>
                </a:cubicBezTo>
                <a:cubicBezTo>
                  <a:pt x="513" y="123"/>
                  <a:pt x="507" y="121"/>
                  <a:pt x="502" y="123"/>
                </a:cubicBezTo>
                <a:cubicBezTo>
                  <a:pt x="449" y="143"/>
                  <a:pt x="449" y="143"/>
                  <a:pt x="449" y="143"/>
                </a:cubicBezTo>
                <a:cubicBezTo>
                  <a:pt x="446" y="140"/>
                  <a:pt x="443" y="136"/>
                  <a:pt x="439" y="133"/>
                </a:cubicBezTo>
                <a:cubicBezTo>
                  <a:pt x="469" y="88"/>
                  <a:pt x="469" y="88"/>
                  <a:pt x="469" y="88"/>
                </a:cubicBezTo>
                <a:cubicBezTo>
                  <a:pt x="472" y="83"/>
                  <a:pt x="472" y="76"/>
                  <a:pt x="467" y="73"/>
                </a:cubicBezTo>
                <a:cubicBezTo>
                  <a:pt x="440" y="50"/>
                  <a:pt x="440" y="50"/>
                  <a:pt x="440" y="50"/>
                </a:cubicBezTo>
                <a:cubicBezTo>
                  <a:pt x="437" y="46"/>
                  <a:pt x="430" y="47"/>
                  <a:pt x="426" y="51"/>
                </a:cubicBezTo>
                <a:cubicBezTo>
                  <a:pt x="382" y="90"/>
                  <a:pt x="382" y="90"/>
                  <a:pt x="382" y="90"/>
                </a:cubicBezTo>
                <a:cubicBezTo>
                  <a:pt x="382" y="91"/>
                  <a:pt x="382" y="91"/>
                  <a:pt x="382" y="91"/>
                </a:cubicBezTo>
                <a:cubicBezTo>
                  <a:pt x="380" y="90"/>
                  <a:pt x="379" y="90"/>
                  <a:pt x="378" y="89"/>
                </a:cubicBezTo>
                <a:cubicBezTo>
                  <a:pt x="388" y="31"/>
                  <a:pt x="388" y="31"/>
                  <a:pt x="388" y="31"/>
                </a:cubicBezTo>
                <a:cubicBezTo>
                  <a:pt x="389" y="25"/>
                  <a:pt x="385" y="20"/>
                  <a:pt x="380" y="18"/>
                </a:cubicBezTo>
                <a:cubicBezTo>
                  <a:pt x="346" y="9"/>
                  <a:pt x="346" y="9"/>
                  <a:pt x="346" y="9"/>
                </a:cubicBezTo>
                <a:cubicBezTo>
                  <a:pt x="341" y="7"/>
                  <a:pt x="335" y="10"/>
                  <a:pt x="333" y="15"/>
                </a:cubicBezTo>
                <a:cubicBezTo>
                  <a:pt x="309" y="69"/>
                  <a:pt x="309" y="69"/>
                  <a:pt x="309" y="69"/>
                </a:cubicBezTo>
                <a:cubicBezTo>
                  <a:pt x="306" y="69"/>
                  <a:pt x="302" y="68"/>
                  <a:pt x="299" y="68"/>
                </a:cubicBezTo>
                <a:cubicBezTo>
                  <a:pt x="299" y="67"/>
                  <a:pt x="299" y="67"/>
                  <a:pt x="299" y="66"/>
                </a:cubicBezTo>
                <a:cubicBezTo>
                  <a:pt x="282" y="9"/>
                  <a:pt x="282" y="9"/>
                  <a:pt x="282" y="9"/>
                </a:cubicBezTo>
                <a:cubicBezTo>
                  <a:pt x="281" y="4"/>
                  <a:pt x="275" y="0"/>
                  <a:pt x="270" y="1"/>
                </a:cubicBezTo>
                <a:cubicBezTo>
                  <a:pt x="235" y="6"/>
                  <a:pt x="235" y="6"/>
                  <a:pt x="235" y="6"/>
                </a:cubicBezTo>
                <a:cubicBezTo>
                  <a:pt x="230" y="7"/>
                  <a:pt x="226" y="12"/>
                  <a:pt x="226" y="18"/>
                </a:cubicBezTo>
                <a:cubicBezTo>
                  <a:pt x="227" y="75"/>
                  <a:pt x="227" y="75"/>
                  <a:pt x="227" y="75"/>
                </a:cubicBezTo>
                <a:cubicBezTo>
                  <a:pt x="224" y="76"/>
                  <a:pt x="220" y="77"/>
                  <a:pt x="216" y="79"/>
                </a:cubicBezTo>
                <a:cubicBezTo>
                  <a:pt x="215" y="78"/>
                  <a:pt x="215" y="78"/>
                  <a:pt x="215" y="78"/>
                </a:cubicBezTo>
                <a:cubicBezTo>
                  <a:pt x="180" y="30"/>
                  <a:pt x="180" y="30"/>
                  <a:pt x="180" y="30"/>
                </a:cubicBezTo>
                <a:cubicBezTo>
                  <a:pt x="176" y="26"/>
                  <a:pt x="170" y="24"/>
                  <a:pt x="165" y="27"/>
                </a:cubicBezTo>
                <a:cubicBezTo>
                  <a:pt x="135" y="45"/>
                  <a:pt x="135" y="45"/>
                  <a:pt x="135" y="45"/>
                </a:cubicBezTo>
                <a:cubicBezTo>
                  <a:pt x="130" y="47"/>
                  <a:pt x="128" y="53"/>
                  <a:pt x="130" y="59"/>
                </a:cubicBezTo>
                <a:cubicBezTo>
                  <a:pt x="152" y="112"/>
                  <a:pt x="152" y="112"/>
                  <a:pt x="152" y="112"/>
                </a:cubicBezTo>
                <a:cubicBezTo>
                  <a:pt x="149" y="115"/>
                  <a:pt x="145" y="118"/>
                  <a:pt x="142" y="121"/>
                </a:cubicBezTo>
                <a:cubicBezTo>
                  <a:pt x="141" y="121"/>
                  <a:pt x="141" y="121"/>
                  <a:pt x="141" y="121"/>
                </a:cubicBezTo>
                <a:cubicBezTo>
                  <a:pt x="91" y="89"/>
                  <a:pt x="91" y="89"/>
                  <a:pt x="91" y="89"/>
                </a:cubicBezTo>
                <a:cubicBezTo>
                  <a:pt x="86" y="86"/>
                  <a:pt x="80" y="87"/>
                  <a:pt x="77" y="91"/>
                </a:cubicBezTo>
                <a:cubicBezTo>
                  <a:pt x="54" y="119"/>
                  <a:pt x="54" y="119"/>
                  <a:pt x="54" y="119"/>
                </a:cubicBezTo>
                <a:cubicBezTo>
                  <a:pt x="51" y="123"/>
                  <a:pt x="51" y="129"/>
                  <a:pt x="55" y="134"/>
                </a:cubicBezTo>
                <a:cubicBezTo>
                  <a:pt x="96" y="176"/>
                  <a:pt x="96" y="176"/>
                  <a:pt x="96" y="176"/>
                </a:cubicBezTo>
                <a:cubicBezTo>
                  <a:pt x="96" y="177"/>
                  <a:pt x="96" y="177"/>
                  <a:pt x="96" y="177"/>
                </a:cubicBezTo>
                <a:cubicBezTo>
                  <a:pt x="94" y="181"/>
                  <a:pt x="92" y="185"/>
                  <a:pt x="89" y="190"/>
                </a:cubicBezTo>
                <a:cubicBezTo>
                  <a:pt x="89" y="189"/>
                  <a:pt x="89" y="189"/>
                  <a:pt x="89" y="189"/>
                </a:cubicBezTo>
                <a:cubicBezTo>
                  <a:pt x="31" y="180"/>
                  <a:pt x="31" y="180"/>
                  <a:pt x="31" y="180"/>
                </a:cubicBezTo>
                <a:cubicBezTo>
                  <a:pt x="25" y="179"/>
                  <a:pt x="19" y="182"/>
                  <a:pt x="18" y="187"/>
                </a:cubicBezTo>
                <a:cubicBezTo>
                  <a:pt x="8" y="222"/>
                  <a:pt x="8" y="222"/>
                  <a:pt x="8" y="222"/>
                </a:cubicBezTo>
                <a:cubicBezTo>
                  <a:pt x="6" y="226"/>
                  <a:pt x="9" y="232"/>
                  <a:pt x="14" y="235"/>
                </a:cubicBezTo>
                <a:cubicBezTo>
                  <a:pt x="68" y="258"/>
                  <a:pt x="68" y="258"/>
                  <a:pt x="68" y="258"/>
                </a:cubicBezTo>
                <a:cubicBezTo>
                  <a:pt x="69" y="259"/>
                  <a:pt x="69" y="259"/>
                  <a:pt x="69" y="259"/>
                </a:cubicBezTo>
                <a:cubicBezTo>
                  <a:pt x="69" y="263"/>
                  <a:pt x="68" y="267"/>
                  <a:pt x="68" y="271"/>
                </a:cubicBezTo>
                <a:cubicBezTo>
                  <a:pt x="67" y="271"/>
                  <a:pt x="67" y="271"/>
                  <a:pt x="67" y="271"/>
                </a:cubicBezTo>
                <a:cubicBezTo>
                  <a:pt x="10" y="286"/>
                  <a:pt x="10" y="286"/>
                  <a:pt x="10" y="286"/>
                </a:cubicBezTo>
                <a:cubicBezTo>
                  <a:pt x="4" y="287"/>
                  <a:pt x="0" y="293"/>
                  <a:pt x="1" y="298"/>
                </a:cubicBezTo>
                <a:cubicBezTo>
                  <a:pt x="6" y="333"/>
                  <a:pt x="6" y="333"/>
                  <a:pt x="6" y="333"/>
                </a:cubicBezTo>
                <a:cubicBezTo>
                  <a:pt x="6" y="338"/>
                  <a:pt x="11" y="342"/>
                  <a:pt x="17" y="342"/>
                </a:cubicBezTo>
                <a:cubicBezTo>
                  <a:pt x="75" y="342"/>
                  <a:pt x="75" y="342"/>
                  <a:pt x="75" y="342"/>
                </a:cubicBezTo>
                <a:cubicBezTo>
                  <a:pt x="77" y="347"/>
                  <a:pt x="78" y="351"/>
                  <a:pt x="80" y="356"/>
                </a:cubicBezTo>
                <a:cubicBezTo>
                  <a:pt x="33" y="389"/>
                  <a:pt x="33" y="389"/>
                  <a:pt x="33" y="389"/>
                </a:cubicBezTo>
                <a:cubicBezTo>
                  <a:pt x="28" y="392"/>
                  <a:pt x="27" y="399"/>
                  <a:pt x="30" y="403"/>
                </a:cubicBezTo>
                <a:cubicBezTo>
                  <a:pt x="47" y="434"/>
                  <a:pt x="47" y="434"/>
                  <a:pt x="47" y="434"/>
                </a:cubicBezTo>
                <a:cubicBezTo>
                  <a:pt x="49" y="439"/>
                  <a:pt x="55" y="441"/>
                  <a:pt x="60" y="439"/>
                </a:cubicBezTo>
                <a:cubicBezTo>
                  <a:pt x="114" y="418"/>
                  <a:pt x="114" y="418"/>
                  <a:pt x="114" y="418"/>
                </a:cubicBezTo>
                <a:cubicBezTo>
                  <a:pt x="117" y="422"/>
                  <a:pt x="119" y="425"/>
                  <a:pt x="122" y="429"/>
                </a:cubicBezTo>
                <a:cubicBezTo>
                  <a:pt x="93" y="476"/>
                  <a:pt x="93" y="476"/>
                  <a:pt x="93" y="476"/>
                </a:cubicBezTo>
                <a:cubicBezTo>
                  <a:pt x="90" y="481"/>
                  <a:pt x="91" y="488"/>
                  <a:pt x="95" y="491"/>
                </a:cubicBezTo>
                <a:cubicBezTo>
                  <a:pt x="123" y="513"/>
                  <a:pt x="123" y="513"/>
                  <a:pt x="123" y="513"/>
                </a:cubicBezTo>
                <a:cubicBezTo>
                  <a:pt x="127" y="517"/>
                  <a:pt x="133" y="516"/>
                  <a:pt x="137" y="512"/>
                </a:cubicBezTo>
                <a:cubicBezTo>
                  <a:pt x="178" y="473"/>
                  <a:pt x="178" y="473"/>
                  <a:pt x="178" y="473"/>
                </a:cubicBezTo>
                <a:cubicBezTo>
                  <a:pt x="182" y="476"/>
                  <a:pt x="187" y="478"/>
                  <a:pt x="191" y="480"/>
                </a:cubicBezTo>
                <a:cubicBezTo>
                  <a:pt x="183" y="536"/>
                  <a:pt x="183" y="536"/>
                  <a:pt x="183" y="536"/>
                </a:cubicBezTo>
                <a:cubicBezTo>
                  <a:pt x="182" y="542"/>
                  <a:pt x="185" y="547"/>
                  <a:pt x="190" y="548"/>
                </a:cubicBezTo>
                <a:cubicBezTo>
                  <a:pt x="225" y="558"/>
                  <a:pt x="225" y="558"/>
                  <a:pt x="225" y="558"/>
                </a:cubicBezTo>
                <a:cubicBezTo>
                  <a:pt x="229" y="560"/>
                  <a:pt x="235" y="557"/>
                  <a:pt x="238" y="552"/>
                </a:cubicBezTo>
                <a:cubicBezTo>
                  <a:pt x="260" y="500"/>
                  <a:pt x="260" y="500"/>
                  <a:pt x="260" y="500"/>
                </a:cubicBezTo>
                <a:cubicBezTo>
                  <a:pt x="262" y="500"/>
                  <a:pt x="265" y="501"/>
                  <a:pt x="268" y="501"/>
                </a:cubicBezTo>
                <a:cubicBezTo>
                  <a:pt x="281" y="554"/>
                  <a:pt x="281" y="554"/>
                  <a:pt x="281" y="554"/>
                </a:cubicBezTo>
                <a:cubicBezTo>
                  <a:pt x="282" y="559"/>
                  <a:pt x="288" y="563"/>
                  <a:pt x="293" y="562"/>
                </a:cubicBezTo>
                <a:cubicBezTo>
                  <a:pt x="328" y="558"/>
                  <a:pt x="328" y="558"/>
                  <a:pt x="328" y="558"/>
                </a:cubicBezTo>
                <a:cubicBezTo>
                  <a:pt x="334" y="558"/>
                  <a:pt x="338" y="553"/>
                  <a:pt x="338" y="547"/>
                </a:cubicBezTo>
                <a:cubicBezTo>
                  <a:pt x="338" y="495"/>
                  <a:pt x="338" y="495"/>
                  <a:pt x="338" y="495"/>
                </a:cubicBezTo>
                <a:cubicBezTo>
                  <a:pt x="343" y="493"/>
                  <a:pt x="348" y="492"/>
                  <a:pt x="353" y="490"/>
                </a:cubicBezTo>
                <a:cubicBezTo>
                  <a:pt x="385" y="533"/>
                  <a:pt x="385" y="533"/>
                  <a:pt x="385" y="533"/>
                </a:cubicBezTo>
                <a:cubicBezTo>
                  <a:pt x="389" y="538"/>
                  <a:pt x="395" y="539"/>
                  <a:pt x="399" y="536"/>
                </a:cubicBezTo>
                <a:cubicBezTo>
                  <a:pt x="430" y="519"/>
                  <a:pt x="430" y="519"/>
                  <a:pt x="430" y="519"/>
                </a:cubicBezTo>
                <a:cubicBezTo>
                  <a:pt x="435" y="516"/>
                  <a:pt x="437" y="510"/>
                  <a:pt x="435" y="505"/>
                </a:cubicBezTo>
                <a:cubicBezTo>
                  <a:pt x="416" y="457"/>
                  <a:pt x="416" y="457"/>
                  <a:pt x="416" y="457"/>
                </a:cubicBezTo>
                <a:cubicBezTo>
                  <a:pt x="420" y="454"/>
                  <a:pt x="425" y="450"/>
                  <a:pt x="429" y="446"/>
                </a:cubicBezTo>
                <a:cubicBezTo>
                  <a:pt x="473" y="474"/>
                  <a:pt x="473" y="474"/>
                  <a:pt x="473" y="474"/>
                </a:cubicBezTo>
                <a:cubicBezTo>
                  <a:pt x="478" y="477"/>
                  <a:pt x="485" y="476"/>
                  <a:pt x="488" y="472"/>
                </a:cubicBezTo>
                <a:cubicBezTo>
                  <a:pt x="510" y="444"/>
                  <a:pt x="510" y="444"/>
                  <a:pt x="510" y="444"/>
                </a:cubicBezTo>
                <a:cubicBezTo>
                  <a:pt x="514" y="441"/>
                  <a:pt x="514" y="434"/>
                  <a:pt x="510" y="430"/>
                </a:cubicBezTo>
                <a:cubicBezTo>
                  <a:pt x="473" y="391"/>
                  <a:pt x="473" y="391"/>
                  <a:pt x="473" y="391"/>
                </a:cubicBezTo>
                <a:cubicBezTo>
                  <a:pt x="476" y="386"/>
                  <a:pt x="479" y="381"/>
                  <a:pt x="481" y="376"/>
                </a:cubicBezTo>
                <a:cubicBezTo>
                  <a:pt x="533" y="384"/>
                  <a:pt x="533" y="384"/>
                  <a:pt x="533" y="384"/>
                </a:cubicBezTo>
                <a:cubicBezTo>
                  <a:pt x="539" y="385"/>
                  <a:pt x="544" y="381"/>
                  <a:pt x="545" y="376"/>
                </a:cubicBezTo>
                <a:lnTo>
                  <a:pt x="555" y="342"/>
                </a:lnTo>
                <a:close/>
                <a:moveTo>
                  <a:pt x="255" y="445"/>
                </a:moveTo>
                <a:cubicBezTo>
                  <a:pt x="274" y="382"/>
                  <a:pt x="274" y="382"/>
                  <a:pt x="274" y="382"/>
                </a:cubicBezTo>
                <a:cubicBezTo>
                  <a:pt x="293" y="384"/>
                  <a:pt x="313" y="381"/>
                  <a:pt x="329" y="372"/>
                </a:cubicBezTo>
                <a:cubicBezTo>
                  <a:pt x="376" y="420"/>
                  <a:pt x="376" y="420"/>
                  <a:pt x="376" y="420"/>
                </a:cubicBezTo>
                <a:cubicBezTo>
                  <a:pt x="341" y="443"/>
                  <a:pt x="298" y="453"/>
                  <a:pt x="255" y="445"/>
                </a:cubicBezTo>
                <a:close/>
                <a:moveTo>
                  <a:pt x="135" y="350"/>
                </a:moveTo>
                <a:cubicBezTo>
                  <a:pt x="199" y="334"/>
                  <a:pt x="199" y="334"/>
                  <a:pt x="199" y="334"/>
                </a:cubicBezTo>
                <a:cubicBezTo>
                  <a:pt x="209" y="351"/>
                  <a:pt x="224" y="364"/>
                  <a:pt x="242" y="373"/>
                </a:cubicBezTo>
                <a:cubicBezTo>
                  <a:pt x="224" y="436"/>
                  <a:pt x="224" y="436"/>
                  <a:pt x="224" y="436"/>
                </a:cubicBezTo>
                <a:cubicBezTo>
                  <a:pt x="183" y="420"/>
                  <a:pt x="152" y="388"/>
                  <a:pt x="135" y="350"/>
                </a:cubicBezTo>
                <a:close/>
                <a:moveTo>
                  <a:pt x="313" y="124"/>
                </a:moveTo>
                <a:cubicBezTo>
                  <a:pt x="295" y="187"/>
                  <a:pt x="295" y="187"/>
                  <a:pt x="295" y="187"/>
                </a:cubicBezTo>
                <a:cubicBezTo>
                  <a:pt x="273" y="184"/>
                  <a:pt x="252" y="189"/>
                  <a:pt x="234" y="200"/>
                </a:cubicBezTo>
                <a:cubicBezTo>
                  <a:pt x="188" y="153"/>
                  <a:pt x="188" y="153"/>
                  <a:pt x="188" y="153"/>
                </a:cubicBezTo>
                <a:cubicBezTo>
                  <a:pt x="223" y="127"/>
                  <a:pt x="268" y="116"/>
                  <a:pt x="313" y="124"/>
                </a:cubicBezTo>
                <a:close/>
                <a:moveTo>
                  <a:pt x="436" y="223"/>
                </a:moveTo>
                <a:cubicBezTo>
                  <a:pt x="372" y="239"/>
                  <a:pt x="372" y="239"/>
                  <a:pt x="372" y="239"/>
                </a:cubicBezTo>
                <a:cubicBezTo>
                  <a:pt x="362" y="221"/>
                  <a:pt x="347" y="205"/>
                  <a:pt x="327" y="196"/>
                </a:cubicBezTo>
                <a:cubicBezTo>
                  <a:pt x="345" y="133"/>
                  <a:pt x="345" y="133"/>
                  <a:pt x="345" y="133"/>
                </a:cubicBezTo>
                <a:cubicBezTo>
                  <a:pt x="388" y="150"/>
                  <a:pt x="419" y="183"/>
                  <a:pt x="436" y="223"/>
                </a:cubicBezTo>
                <a:close/>
                <a:moveTo>
                  <a:pt x="382" y="271"/>
                </a:moveTo>
                <a:cubicBezTo>
                  <a:pt x="445" y="255"/>
                  <a:pt x="445" y="255"/>
                  <a:pt x="445" y="255"/>
                </a:cubicBezTo>
                <a:cubicBezTo>
                  <a:pt x="449" y="279"/>
                  <a:pt x="448" y="305"/>
                  <a:pt x="441" y="330"/>
                </a:cubicBezTo>
                <a:cubicBezTo>
                  <a:pt x="433" y="357"/>
                  <a:pt x="419" y="380"/>
                  <a:pt x="401" y="399"/>
                </a:cubicBezTo>
                <a:cubicBezTo>
                  <a:pt x="356" y="352"/>
                  <a:pt x="356" y="352"/>
                  <a:pt x="356" y="352"/>
                </a:cubicBezTo>
                <a:cubicBezTo>
                  <a:pt x="366" y="341"/>
                  <a:pt x="374" y="327"/>
                  <a:pt x="379" y="312"/>
                </a:cubicBezTo>
                <a:cubicBezTo>
                  <a:pt x="383" y="298"/>
                  <a:pt x="384" y="284"/>
                  <a:pt x="382" y="271"/>
                </a:cubicBezTo>
                <a:close/>
                <a:moveTo>
                  <a:pt x="325" y="296"/>
                </a:moveTo>
                <a:cubicBezTo>
                  <a:pt x="319" y="319"/>
                  <a:pt x="295" y="332"/>
                  <a:pt x="273" y="325"/>
                </a:cubicBezTo>
                <a:cubicBezTo>
                  <a:pt x="250" y="319"/>
                  <a:pt x="237" y="295"/>
                  <a:pt x="243" y="273"/>
                </a:cubicBezTo>
                <a:cubicBezTo>
                  <a:pt x="250" y="250"/>
                  <a:pt x="274" y="237"/>
                  <a:pt x="296" y="244"/>
                </a:cubicBezTo>
                <a:cubicBezTo>
                  <a:pt x="319" y="250"/>
                  <a:pt x="332" y="274"/>
                  <a:pt x="325" y="296"/>
                </a:cubicBezTo>
                <a:close/>
                <a:moveTo>
                  <a:pt x="188" y="302"/>
                </a:moveTo>
                <a:cubicBezTo>
                  <a:pt x="125" y="318"/>
                  <a:pt x="125" y="318"/>
                  <a:pt x="125" y="318"/>
                </a:cubicBezTo>
                <a:cubicBezTo>
                  <a:pt x="119" y="293"/>
                  <a:pt x="120" y="266"/>
                  <a:pt x="128" y="239"/>
                </a:cubicBezTo>
                <a:cubicBezTo>
                  <a:pt x="135" y="215"/>
                  <a:pt x="147" y="193"/>
                  <a:pt x="163" y="175"/>
                </a:cubicBezTo>
                <a:cubicBezTo>
                  <a:pt x="209" y="222"/>
                  <a:pt x="209" y="222"/>
                  <a:pt x="209" y="222"/>
                </a:cubicBezTo>
                <a:cubicBezTo>
                  <a:pt x="200" y="232"/>
                  <a:pt x="194" y="244"/>
                  <a:pt x="190" y="257"/>
                </a:cubicBezTo>
                <a:cubicBezTo>
                  <a:pt x="186" y="273"/>
                  <a:pt x="185" y="288"/>
                  <a:pt x="188" y="302"/>
                </a:cubicBezTo>
                <a:close/>
              </a:path>
            </a:pathLst>
          </a:custGeom>
          <a:solidFill>
            <a:schemeClr val="accent1"/>
          </a:solidFill>
          <a:ln>
            <a:noFill/>
          </a:ln>
        </p:spPr>
        <p:txBody>
          <a:bodyPr vert="horz" wrap="square" lIns="91418" tIns="45710" rIns="91418" bIns="45710" numCol="1" anchor="t" anchorCtr="0" compatLnSpc="1"/>
          <a:lstStyle/>
          <a:p>
            <a:endParaRPr lang="en-US" sz="135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51" name="išľíďè"/>
          <p:cNvSpPr/>
          <p:nvPr/>
        </p:nvSpPr>
        <p:spPr bwMode="auto">
          <a:xfrm>
            <a:off x="1868815" y="1936238"/>
            <a:ext cx="3363089" cy="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退货制单（依据入库单退货）</a:t>
            </a:r>
            <a:endParaRPr lang="en-US" altLang="zh-CN" sz="1800" b="1" dirty="0">
              <a:solidFill>
                <a:schemeClr val="accent1">
                  <a:lumMod val="75000"/>
                </a:schemeClr>
              </a:solidFill>
            </a:endParaRPr>
          </a:p>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退货单审核</a:t>
            </a:r>
          </a:p>
        </p:txBody>
      </p:sp>
      <p:sp>
        <p:nvSpPr>
          <p:cNvPr id="52" name="iSlíďè"/>
          <p:cNvSpPr txBox="1"/>
          <p:nvPr/>
        </p:nvSpPr>
        <p:spPr bwMode="auto">
          <a:xfrm>
            <a:off x="1617595" y="1628800"/>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342900" marR="0" lvl="0" indent="-342900" algn="l" defTabSz="913765" rtl="0" eaLnBrk="1" fontAlgn="auto" latinLnBrk="0" hangingPunct="1">
              <a:spcBef>
                <a:spcPct val="0"/>
              </a:spcBef>
              <a:spcAft>
                <a:spcPts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rPr>
              <a:t>退货</a:t>
            </a:r>
          </a:p>
        </p:txBody>
      </p:sp>
      <p:sp>
        <p:nvSpPr>
          <p:cNvPr id="53" name="išľíďè"/>
          <p:cNvSpPr/>
          <p:nvPr/>
        </p:nvSpPr>
        <p:spPr bwMode="auto">
          <a:xfrm>
            <a:off x="1895513" y="4143650"/>
            <a:ext cx="3634671" cy="161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285750" indent="-285750">
              <a:lnSpc>
                <a:spcPct val="200000"/>
              </a:lnSpc>
              <a:buFont typeface="Wingdings" panose="05000000000000000000" pitchFamily="2" charset="2"/>
              <a:buChar char="ü"/>
            </a:pPr>
            <a:r>
              <a:rPr lang="zh-CN" altLang="en-US" sz="1800" b="1" dirty="0" smtClean="0">
                <a:solidFill>
                  <a:schemeClr val="accent1">
                    <a:lumMod val="75000"/>
                  </a:schemeClr>
                </a:solidFill>
              </a:rPr>
              <a:t>付款预审</a:t>
            </a:r>
            <a:endParaRPr lang="en-US" altLang="zh-CN" sz="1800" b="1" dirty="0">
              <a:solidFill>
                <a:schemeClr val="accent1">
                  <a:lumMod val="75000"/>
                </a:schemeClr>
              </a:solidFill>
            </a:endParaRPr>
          </a:p>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付款单制单（入库</a:t>
            </a:r>
            <a:r>
              <a:rPr lang="en-US" altLang="zh-CN" sz="1800" b="1" dirty="0">
                <a:solidFill>
                  <a:schemeClr val="accent1">
                    <a:lumMod val="75000"/>
                  </a:schemeClr>
                </a:solidFill>
              </a:rPr>
              <a:t>/</a:t>
            </a:r>
            <a:r>
              <a:rPr lang="zh-CN" altLang="en-US" sz="1800" b="1" dirty="0">
                <a:solidFill>
                  <a:schemeClr val="accent1">
                    <a:lumMod val="75000"/>
                  </a:schemeClr>
                </a:solidFill>
              </a:rPr>
              <a:t>退货单付款）</a:t>
            </a:r>
            <a:endParaRPr lang="en-US" altLang="zh-CN" sz="1800" b="1" dirty="0">
              <a:solidFill>
                <a:schemeClr val="accent1">
                  <a:lumMod val="75000"/>
                </a:schemeClr>
              </a:solidFill>
            </a:endParaRPr>
          </a:p>
          <a:p>
            <a:pPr marL="285750" indent="-285750">
              <a:lnSpc>
                <a:spcPct val="200000"/>
              </a:lnSpc>
              <a:buFont typeface="Wingdings" panose="05000000000000000000" pitchFamily="2" charset="2"/>
              <a:buChar char="ü"/>
            </a:pPr>
            <a:r>
              <a:rPr lang="zh-CN" altLang="en-US" sz="1800" b="1" dirty="0" smtClean="0">
                <a:solidFill>
                  <a:schemeClr val="accent1">
                    <a:lumMod val="75000"/>
                  </a:schemeClr>
                </a:solidFill>
              </a:rPr>
              <a:t>付款确认</a:t>
            </a:r>
            <a:endParaRPr lang="en-US" altLang="zh-CN" sz="1800" b="1" dirty="0">
              <a:solidFill>
                <a:schemeClr val="accent1">
                  <a:lumMod val="75000"/>
                </a:schemeClr>
              </a:solidFill>
            </a:endParaRPr>
          </a:p>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发票管理</a:t>
            </a:r>
          </a:p>
        </p:txBody>
      </p:sp>
      <p:sp>
        <p:nvSpPr>
          <p:cNvPr id="54" name="iSlíďè"/>
          <p:cNvSpPr txBox="1"/>
          <p:nvPr/>
        </p:nvSpPr>
        <p:spPr bwMode="auto">
          <a:xfrm>
            <a:off x="1597234" y="3797884"/>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342900" marR="0" lvl="0" indent="-342900" algn="l" defTabSz="913765" rtl="0" eaLnBrk="1" fontAlgn="auto" latinLnBrk="0" hangingPunct="1">
              <a:spcBef>
                <a:spcPct val="0"/>
              </a:spcBef>
              <a:spcAft>
                <a:spcPts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rPr>
              <a:t>付款</a:t>
            </a:r>
          </a:p>
        </p:txBody>
      </p:sp>
      <p:sp>
        <p:nvSpPr>
          <p:cNvPr id="58" name="文本框 57"/>
          <p:cNvSpPr txBox="1"/>
          <p:nvPr/>
        </p:nvSpPr>
        <p:spPr>
          <a:xfrm>
            <a:off x="3819632" y="2602662"/>
            <a:ext cx="1521960" cy="553085"/>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rPr>
              <a:t> 库存减少</a:t>
            </a:r>
          </a:p>
        </p:txBody>
      </p:sp>
      <p:sp>
        <p:nvSpPr>
          <p:cNvPr id="27"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6 </a:t>
            </a:r>
            <a:r>
              <a:rPr lang="zh-CN" altLang="en-US" sz="2400" dirty="0" smtClean="0">
                <a:solidFill>
                  <a:schemeClr val="accent1">
                    <a:lumMod val="75000"/>
                  </a:schemeClr>
                </a:solidFill>
                <a:latin typeface="+mj-ea"/>
                <a:ea typeface="+mj-ea"/>
              </a:rPr>
              <a:t>付款</a:t>
            </a:r>
            <a:endParaRPr lang="zh-CN" altLang="en-US" sz="2400" dirty="0">
              <a:solidFill>
                <a:schemeClr val="accent1">
                  <a:lumMod val="75000"/>
                </a:schemeClr>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anim calcmode="lin" valueType="num">
                                      <p:cBhvr>
                                        <p:cTn id="8" dur="750" fill="hold"/>
                                        <p:tgtEl>
                                          <p:spTgt spid="24"/>
                                        </p:tgtEl>
                                        <p:attrNameLst>
                                          <p:attrName>ppt_x</p:attrName>
                                        </p:attrNameLst>
                                      </p:cBhvr>
                                      <p:tavLst>
                                        <p:tav tm="0">
                                          <p:val>
                                            <p:strVal val="#ppt_x"/>
                                          </p:val>
                                        </p:tav>
                                        <p:tav tm="100000">
                                          <p:val>
                                            <p:strVal val="#ppt_x"/>
                                          </p:val>
                                        </p:tav>
                                      </p:tavLst>
                                    </p:anim>
                                    <p:anim calcmode="lin" valueType="num">
                                      <p:cBhvr>
                                        <p:cTn id="9" dur="75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50"/>
                                        <p:tgtEl>
                                          <p:spTgt spid="29"/>
                                        </p:tgtEl>
                                      </p:cBhvr>
                                    </p:animEffect>
                                    <p:anim calcmode="lin" valueType="num">
                                      <p:cBhvr>
                                        <p:cTn id="18" dur="750" fill="hold"/>
                                        <p:tgtEl>
                                          <p:spTgt spid="29"/>
                                        </p:tgtEl>
                                        <p:attrNameLst>
                                          <p:attrName>ppt_x</p:attrName>
                                        </p:attrNameLst>
                                      </p:cBhvr>
                                      <p:tavLst>
                                        <p:tav tm="0">
                                          <p:val>
                                            <p:strVal val="#ppt_x"/>
                                          </p:val>
                                        </p:tav>
                                        <p:tav tm="100000">
                                          <p:val>
                                            <p:strVal val="#ppt_x"/>
                                          </p:val>
                                        </p:tav>
                                      </p:tavLst>
                                    </p:anim>
                                    <p:anim calcmode="lin" valueType="num">
                                      <p:cBhvr>
                                        <p:cTn id="19" dur="75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750"/>
                                        <p:tgtEl>
                                          <p:spTgt spid="30"/>
                                        </p:tgtEl>
                                      </p:cBhvr>
                                    </p:animEffect>
                                    <p:anim calcmode="lin" valueType="num">
                                      <p:cBhvr>
                                        <p:cTn id="23" dur="750" fill="hold"/>
                                        <p:tgtEl>
                                          <p:spTgt spid="30"/>
                                        </p:tgtEl>
                                        <p:attrNameLst>
                                          <p:attrName>ppt_x</p:attrName>
                                        </p:attrNameLst>
                                      </p:cBhvr>
                                      <p:tavLst>
                                        <p:tav tm="0">
                                          <p:val>
                                            <p:strVal val="#ppt_x"/>
                                          </p:val>
                                        </p:tav>
                                        <p:tav tm="100000">
                                          <p:val>
                                            <p:strVal val="#ppt_x"/>
                                          </p:val>
                                        </p:tav>
                                      </p:tavLst>
                                    </p:anim>
                                    <p:anim calcmode="lin" valueType="num">
                                      <p:cBhvr>
                                        <p:cTn id="24" dur="75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750"/>
                                        <p:tgtEl>
                                          <p:spTgt spid="37"/>
                                        </p:tgtEl>
                                      </p:cBhvr>
                                    </p:animEffect>
                                    <p:anim calcmode="lin" valueType="num">
                                      <p:cBhvr>
                                        <p:cTn id="28" dur="750" fill="hold"/>
                                        <p:tgtEl>
                                          <p:spTgt spid="37"/>
                                        </p:tgtEl>
                                        <p:attrNameLst>
                                          <p:attrName>ppt_x</p:attrName>
                                        </p:attrNameLst>
                                      </p:cBhvr>
                                      <p:tavLst>
                                        <p:tav tm="0">
                                          <p:val>
                                            <p:strVal val="#ppt_x"/>
                                          </p:val>
                                        </p:tav>
                                        <p:tav tm="100000">
                                          <p:val>
                                            <p:strVal val="#ppt_x"/>
                                          </p:val>
                                        </p:tav>
                                      </p:tavLst>
                                    </p:anim>
                                    <p:anim calcmode="lin" valueType="num">
                                      <p:cBhvr>
                                        <p:cTn id="29" dur="75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750"/>
                                        <p:tgtEl>
                                          <p:spTgt spid="39"/>
                                        </p:tgtEl>
                                      </p:cBhvr>
                                    </p:animEffect>
                                    <p:anim calcmode="lin" valueType="num">
                                      <p:cBhvr>
                                        <p:cTn id="33" dur="750" fill="hold"/>
                                        <p:tgtEl>
                                          <p:spTgt spid="39"/>
                                        </p:tgtEl>
                                        <p:attrNameLst>
                                          <p:attrName>ppt_x</p:attrName>
                                        </p:attrNameLst>
                                      </p:cBhvr>
                                      <p:tavLst>
                                        <p:tav tm="0">
                                          <p:val>
                                            <p:strVal val="#ppt_x"/>
                                          </p:val>
                                        </p:tav>
                                        <p:tav tm="100000">
                                          <p:val>
                                            <p:strVal val="#ppt_x"/>
                                          </p:val>
                                        </p:tav>
                                      </p:tavLst>
                                    </p:anim>
                                    <p:anim calcmode="lin" valueType="num">
                                      <p:cBhvr>
                                        <p:cTn id="34" dur="75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750"/>
                                        <p:tgtEl>
                                          <p:spTgt spid="40"/>
                                        </p:tgtEl>
                                      </p:cBhvr>
                                    </p:animEffect>
                                    <p:anim calcmode="lin" valueType="num">
                                      <p:cBhvr>
                                        <p:cTn id="38" dur="750" fill="hold"/>
                                        <p:tgtEl>
                                          <p:spTgt spid="40"/>
                                        </p:tgtEl>
                                        <p:attrNameLst>
                                          <p:attrName>ppt_x</p:attrName>
                                        </p:attrNameLst>
                                      </p:cBhvr>
                                      <p:tavLst>
                                        <p:tav tm="0">
                                          <p:val>
                                            <p:strVal val="#ppt_x"/>
                                          </p:val>
                                        </p:tav>
                                        <p:tav tm="100000">
                                          <p:val>
                                            <p:strVal val="#ppt_x"/>
                                          </p:val>
                                        </p:tav>
                                      </p:tavLst>
                                    </p:anim>
                                    <p:anim calcmode="lin" valueType="num">
                                      <p:cBhvr>
                                        <p:cTn id="39" dur="75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750"/>
                                        <p:tgtEl>
                                          <p:spTgt spid="41"/>
                                        </p:tgtEl>
                                      </p:cBhvr>
                                    </p:animEffect>
                                    <p:anim calcmode="lin" valueType="num">
                                      <p:cBhvr>
                                        <p:cTn id="43" dur="750" fill="hold"/>
                                        <p:tgtEl>
                                          <p:spTgt spid="41"/>
                                        </p:tgtEl>
                                        <p:attrNameLst>
                                          <p:attrName>ppt_x</p:attrName>
                                        </p:attrNameLst>
                                      </p:cBhvr>
                                      <p:tavLst>
                                        <p:tav tm="0">
                                          <p:val>
                                            <p:strVal val="#ppt_x"/>
                                          </p:val>
                                        </p:tav>
                                        <p:tav tm="100000">
                                          <p:val>
                                            <p:strVal val="#ppt_x"/>
                                          </p:val>
                                        </p:tav>
                                      </p:tavLst>
                                    </p:anim>
                                    <p:anim calcmode="lin" valueType="num">
                                      <p:cBhvr>
                                        <p:cTn id="44" dur="75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750"/>
                                        <p:tgtEl>
                                          <p:spTgt spid="42"/>
                                        </p:tgtEl>
                                      </p:cBhvr>
                                    </p:animEffect>
                                    <p:anim calcmode="lin" valueType="num">
                                      <p:cBhvr>
                                        <p:cTn id="48" dur="750" fill="hold"/>
                                        <p:tgtEl>
                                          <p:spTgt spid="42"/>
                                        </p:tgtEl>
                                        <p:attrNameLst>
                                          <p:attrName>ppt_x</p:attrName>
                                        </p:attrNameLst>
                                      </p:cBhvr>
                                      <p:tavLst>
                                        <p:tav tm="0">
                                          <p:val>
                                            <p:strVal val="#ppt_x"/>
                                          </p:val>
                                        </p:tav>
                                        <p:tav tm="100000">
                                          <p:val>
                                            <p:strVal val="#ppt_x"/>
                                          </p:val>
                                        </p:tav>
                                      </p:tavLst>
                                    </p:anim>
                                    <p:anim calcmode="lin" valueType="num">
                                      <p:cBhvr>
                                        <p:cTn id="49" dur="75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750"/>
                                        <p:tgtEl>
                                          <p:spTgt spid="43"/>
                                        </p:tgtEl>
                                      </p:cBhvr>
                                    </p:animEffect>
                                    <p:anim calcmode="lin" valueType="num">
                                      <p:cBhvr>
                                        <p:cTn id="53" dur="750" fill="hold"/>
                                        <p:tgtEl>
                                          <p:spTgt spid="43"/>
                                        </p:tgtEl>
                                        <p:attrNameLst>
                                          <p:attrName>ppt_x</p:attrName>
                                        </p:attrNameLst>
                                      </p:cBhvr>
                                      <p:tavLst>
                                        <p:tav tm="0">
                                          <p:val>
                                            <p:strVal val="#ppt_x"/>
                                          </p:val>
                                        </p:tav>
                                        <p:tav tm="100000">
                                          <p:val>
                                            <p:strVal val="#ppt_x"/>
                                          </p:val>
                                        </p:tav>
                                      </p:tavLst>
                                    </p:anim>
                                    <p:anim calcmode="lin" valueType="num">
                                      <p:cBhvr>
                                        <p:cTn id="54" dur="750" fill="hold"/>
                                        <p:tgtEl>
                                          <p:spTgt spid="4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750"/>
                                        <p:tgtEl>
                                          <p:spTgt spid="44"/>
                                        </p:tgtEl>
                                      </p:cBhvr>
                                    </p:animEffect>
                                    <p:anim calcmode="lin" valueType="num">
                                      <p:cBhvr>
                                        <p:cTn id="58" dur="750" fill="hold"/>
                                        <p:tgtEl>
                                          <p:spTgt spid="44"/>
                                        </p:tgtEl>
                                        <p:attrNameLst>
                                          <p:attrName>ppt_x</p:attrName>
                                        </p:attrNameLst>
                                      </p:cBhvr>
                                      <p:tavLst>
                                        <p:tav tm="0">
                                          <p:val>
                                            <p:strVal val="#ppt_x"/>
                                          </p:val>
                                        </p:tav>
                                        <p:tav tm="100000">
                                          <p:val>
                                            <p:strVal val="#ppt_x"/>
                                          </p:val>
                                        </p:tav>
                                      </p:tavLst>
                                    </p:anim>
                                    <p:anim calcmode="lin" valueType="num">
                                      <p:cBhvr>
                                        <p:cTn id="59" dur="750" fill="hold"/>
                                        <p:tgtEl>
                                          <p:spTgt spid="4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750"/>
                                        <p:tgtEl>
                                          <p:spTgt spid="45"/>
                                        </p:tgtEl>
                                      </p:cBhvr>
                                    </p:animEffect>
                                    <p:anim calcmode="lin" valueType="num">
                                      <p:cBhvr>
                                        <p:cTn id="63" dur="750" fill="hold"/>
                                        <p:tgtEl>
                                          <p:spTgt spid="45"/>
                                        </p:tgtEl>
                                        <p:attrNameLst>
                                          <p:attrName>ppt_x</p:attrName>
                                        </p:attrNameLst>
                                      </p:cBhvr>
                                      <p:tavLst>
                                        <p:tav tm="0">
                                          <p:val>
                                            <p:strVal val="#ppt_x"/>
                                          </p:val>
                                        </p:tav>
                                        <p:tav tm="100000">
                                          <p:val>
                                            <p:strVal val="#ppt_x"/>
                                          </p:val>
                                        </p:tav>
                                      </p:tavLst>
                                    </p:anim>
                                    <p:anim calcmode="lin" valueType="num">
                                      <p:cBhvr>
                                        <p:cTn id="64" dur="750" fill="hold"/>
                                        <p:tgtEl>
                                          <p:spTgt spid="4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750"/>
                                        <p:tgtEl>
                                          <p:spTgt spid="46"/>
                                        </p:tgtEl>
                                      </p:cBhvr>
                                    </p:animEffect>
                                    <p:anim calcmode="lin" valueType="num">
                                      <p:cBhvr>
                                        <p:cTn id="68" dur="750" fill="hold"/>
                                        <p:tgtEl>
                                          <p:spTgt spid="46"/>
                                        </p:tgtEl>
                                        <p:attrNameLst>
                                          <p:attrName>ppt_x</p:attrName>
                                        </p:attrNameLst>
                                      </p:cBhvr>
                                      <p:tavLst>
                                        <p:tav tm="0">
                                          <p:val>
                                            <p:strVal val="#ppt_x"/>
                                          </p:val>
                                        </p:tav>
                                        <p:tav tm="100000">
                                          <p:val>
                                            <p:strVal val="#ppt_x"/>
                                          </p:val>
                                        </p:tav>
                                      </p:tavLst>
                                    </p:anim>
                                    <p:anim calcmode="lin" valueType="num">
                                      <p:cBhvr>
                                        <p:cTn id="69" dur="750" fill="hold"/>
                                        <p:tgtEl>
                                          <p:spTgt spid="4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750"/>
                                        <p:tgtEl>
                                          <p:spTgt spid="47"/>
                                        </p:tgtEl>
                                      </p:cBhvr>
                                    </p:animEffect>
                                    <p:anim calcmode="lin" valueType="num">
                                      <p:cBhvr>
                                        <p:cTn id="73" dur="750" fill="hold"/>
                                        <p:tgtEl>
                                          <p:spTgt spid="47"/>
                                        </p:tgtEl>
                                        <p:attrNameLst>
                                          <p:attrName>ppt_x</p:attrName>
                                        </p:attrNameLst>
                                      </p:cBhvr>
                                      <p:tavLst>
                                        <p:tav tm="0">
                                          <p:val>
                                            <p:strVal val="#ppt_x"/>
                                          </p:val>
                                        </p:tav>
                                        <p:tav tm="100000">
                                          <p:val>
                                            <p:strVal val="#ppt_x"/>
                                          </p:val>
                                        </p:tav>
                                      </p:tavLst>
                                    </p:anim>
                                    <p:anim calcmode="lin" valueType="num">
                                      <p:cBhvr>
                                        <p:cTn id="74" dur="750" fill="hold"/>
                                        <p:tgtEl>
                                          <p:spTgt spid="4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750"/>
                                        <p:tgtEl>
                                          <p:spTgt spid="48"/>
                                        </p:tgtEl>
                                      </p:cBhvr>
                                    </p:animEffect>
                                    <p:anim calcmode="lin" valueType="num">
                                      <p:cBhvr>
                                        <p:cTn id="78" dur="750" fill="hold"/>
                                        <p:tgtEl>
                                          <p:spTgt spid="48"/>
                                        </p:tgtEl>
                                        <p:attrNameLst>
                                          <p:attrName>ppt_x</p:attrName>
                                        </p:attrNameLst>
                                      </p:cBhvr>
                                      <p:tavLst>
                                        <p:tav tm="0">
                                          <p:val>
                                            <p:strVal val="#ppt_x"/>
                                          </p:val>
                                        </p:tav>
                                        <p:tav tm="100000">
                                          <p:val>
                                            <p:strVal val="#ppt_x"/>
                                          </p:val>
                                        </p:tav>
                                      </p:tavLst>
                                    </p:anim>
                                    <p:anim calcmode="lin" valueType="num">
                                      <p:cBhvr>
                                        <p:cTn id="79" dur="750" fill="hold"/>
                                        <p:tgtEl>
                                          <p:spTgt spid="4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750"/>
                                        <p:tgtEl>
                                          <p:spTgt spid="49"/>
                                        </p:tgtEl>
                                      </p:cBhvr>
                                    </p:animEffect>
                                    <p:anim calcmode="lin" valueType="num">
                                      <p:cBhvr>
                                        <p:cTn id="83" dur="750" fill="hold"/>
                                        <p:tgtEl>
                                          <p:spTgt spid="49"/>
                                        </p:tgtEl>
                                        <p:attrNameLst>
                                          <p:attrName>ppt_x</p:attrName>
                                        </p:attrNameLst>
                                      </p:cBhvr>
                                      <p:tavLst>
                                        <p:tav tm="0">
                                          <p:val>
                                            <p:strVal val="#ppt_x"/>
                                          </p:val>
                                        </p:tav>
                                        <p:tav tm="100000">
                                          <p:val>
                                            <p:strVal val="#ppt_x"/>
                                          </p:val>
                                        </p:tav>
                                      </p:tavLst>
                                    </p:anim>
                                    <p:anim calcmode="lin" valueType="num">
                                      <p:cBhvr>
                                        <p:cTn id="84" dur="75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wipe(down)">
                                      <p:cBhvr>
                                        <p:cTn id="89" dur="500"/>
                                        <p:tgtEl>
                                          <p:spTgt spid="5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wipe(down)">
                                      <p:cBhvr>
                                        <p:cTn id="94" dur="500"/>
                                        <p:tgtEl>
                                          <p:spTgt spid="5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wipe(down)">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8" grpId="0" bldLvl="0" animBg="1"/>
      <p:bldP spid="29" grpId="0" bldLvl="0" animBg="1"/>
      <p:bldP spid="30" grpId="0" bldLvl="0" animBg="1"/>
      <p:bldP spid="37"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P spid="51" grpId="0"/>
      <p:bldP spid="52" grpId="0"/>
      <p:bldP spid="53" grpId="0"/>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25"/>
          <p:cNvSpPr txBox="1"/>
          <p:nvPr/>
        </p:nvSpPr>
        <p:spPr>
          <a:xfrm>
            <a:off x="7415530" y="2911475"/>
            <a:ext cx="2379980" cy="706755"/>
          </a:xfrm>
          <a:prstGeom prst="rect">
            <a:avLst/>
          </a:prstGeom>
          <a:noFill/>
        </p:spPr>
        <p:txBody>
          <a:bodyPr wrap="square" rtlCol="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75000"/>
                  </a:schemeClr>
                </a:solidFill>
                <a:latin typeface="+mj-ea"/>
                <a:ea typeface="+mj-ea"/>
                <a:sym typeface="+mn-ea"/>
              </a:rPr>
              <a:t>药品信息架构介绍</a:t>
            </a:r>
            <a:endParaRPr lang="en-US" altLang="zh-CN" sz="2000" b="1" dirty="0">
              <a:solidFill>
                <a:schemeClr val="accent1">
                  <a:lumMod val="75000"/>
                </a:schemeClr>
              </a:solidFill>
              <a:latin typeface="+mj-ea"/>
              <a:ea typeface="+mj-ea"/>
            </a:endParaRPr>
          </a:p>
          <a:p>
            <a:endParaRPr lang="en-US" altLang="zh-CN" sz="2000" b="1" spc="300" dirty="0">
              <a:solidFill>
                <a:schemeClr val="accent1">
                  <a:lumMod val="75000"/>
                </a:schemeClr>
              </a:solidFill>
              <a:latin typeface="+mj-ea"/>
              <a:ea typeface="+mj-ea"/>
            </a:endParaRPr>
          </a:p>
        </p:txBody>
      </p:sp>
      <p:sp>
        <p:nvSpPr>
          <p:cNvPr id="96" name="TextBox 25"/>
          <p:cNvSpPr txBox="1"/>
          <p:nvPr/>
        </p:nvSpPr>
        <p:spPr>
          <a:xfrm>
            <a:off x="7404100" y="3459480"/>
            <a:ext cx="1724660" cy="398780"/>
          </a:xfrm>
          <a:prstGeom prst="rect">
            <a:avLst/>
          </a:prstGeom>
          <a:noFill/>
        </p:spPr>
        <p:txBody>
          <a:bodyPr wrap="square" rtlCol="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pc="300" dirty="0" smtClean="0">
                <a:solidFill>
                  <a:schemeClr val="accent1">
                    <a:lumMod val="75000"/>
                  </a:schemeClr>
                </a:solidFill>
                <a:latin typeface="+mj-ea"/>
                <a:ea typeface="+mj-ea"/>
                <a:sym typeface="+mn-ea"/>
              </a:rPr>
              <a:t>基本概念</a:t>
            </a:r>
            <a:endParaRPr lang="zh-CN" altLang="en-US" sz="2000" b="1" spc="300" dirty="0">
              <a:solidFill>
                <a:schemeClr val="accent1">
                  <a:lumMod val="75000"/>
                </a:schemeClr>
              </a:solidFill>
              <a:latin typeface="+mj-ea"/>
              <a:ea typeface="+mj-ea"/>
              <a:sym typeface="+mn-ea"/>
            </a:endParaRPr>
          </a:p>
        </p:txBody>
      </p:sp>
      <p:sp>
        <p:nvSpPr>
          <p:cNvPr id="98" name="TextBox 25"/>
          <p:cNvSpPr txBox="1"/>
          <p:nvPr/>
        </p:nvSpPr>
        <p:spPr>
          <a:xfrm>
            <a:off x="7415530" y="4035425"/>
            <a:ext cx="1604010" cy="398780"/>
          </a:xfrm>
          <a:prstGeom prst="rect">
            <a:avLst/>
          </a:prstGeom>
          <a:noFill/>
        </p:spPr>
        <p:txBody>
          <a:bodyPr wrap="square" rtlCol="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lumMod val="75000"/>
                  </a:schemeClr>
                </a:solidFill>
                <a:latin typeface="+mj-ea"/>
                <a:ea typeface="+mj-ea"/>
                <a:sym typeface="+mn-ea"/>
              </a:rPr>
              <a:t>添加药品</a:t>
            </a:r>
            <a:endParaRPr lang="zh-CN" altLang="en-US" sz="2000" b="1" spc="300" dirty="0">
              <a:solidFill>
                <a:schemeClr val="accent1">
                  <a:lumMod val="75000"/>
                </a:schemeClr>
              </a:solidFill>
              <a:latin typeface="+mj-ea"/>
              <a:ea typeface="+mj-ea"/>
              <a:sym typeface="+mn-ea"/>
            </a:endParaRPr>
          </a:p>
        </p:txBody>
      </p:sp>
      <p:grpSp>
        <p:nvGrpSpPr>
          <p:cNvPr id="41" name="组合 40"/>
          <p:cNvGrpSpPr/>
          <p:nvPr/>
        </p:nvGrpSpPr>
        <p:grpSpPr>
          <a:xfrm>
            <a:off x="7225031" y="2623820"/>
            <a:ext cx="1605279" cy="438007"/>
            <a:chOff x="5498622" y="-131158"/>
            <a:chExt cx="2050896" cy="1089843"/>
          </a:xfrm>
        </p:grpSpPr>
        <p:cxnSp>
          <p:nvCxnSpPr>
            <p:cNvPr id="45" name="直接连接符 44"/>
            <p:cNvCxnSpPr/>
            <p:nvPr/>
          </p:nvCxnSpPr>
          <p:spPr>
            <a:xfrm flipH="1" flipV="1">
              <a:off x="5498622" y="-131158"/>
              <a:ext cx="0" cy="1089843"/>
            </a:xfrm>
            <a:prstGeom prst="line">
              <a:avLst/>
            </a:prstGeom>
            <a:ln>
              <a:gradFill>
                <a:gsLst>
                  <a:gs pos="67000">
                    <a:schemeClr val="accent1">
                      <a:lumMod val="5000"/>
                      <a:lumOff val="95000"/>
                    </a:schemeClr>
                  </a:gs>
                  <a:gs pos="0">
                    <a:schemeClr val="accent1">
                      <a:lumMod val="45000"/>
                      <a:lumOff val="55000"/>
                    </a:schemeClr>
                  </a:gs>
                  <a:gs pos="100000">
                    <a:srgbClr val="76F7FF"/>
                  </a:gs>
                </a:gsLst>
                <a:lin ang="1200000" scaled="0"/>
              </a:gradFill>
              <a:headEnd type="oval" w="lg" len="lg"/>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flipH="1">
              <a:off x="6524071" y="-1156605"/>
              <a:ext cx="0" cy="2050894"/>
            </a:xfrm>
            <a:prstGeom prst="line">
              <a:avLst/>
            </a:prstGeom>
            <a:ln>
              <a:gradFill>
                <a:gsLst>
                  <a:gs pos="67000">
                    <a:schemeClr val="accent1">
                      <a:lumMod val="5000"/>
                      <a:lumOff val="95000"/>
                    </a:schemeClr>
                  </a:gs>
                  <a:gs pos="0">
                    <a:schemeClr val="accent1">
                      <a:lumMod val="45000"/>
                      <a:lumOff val="55000"/>
                    </a:schemeClr>
                  </a:gs>
                  <a:gs pos="100000">
                    <a:srgbClr val="76F7FF"/>
                  </a:gs>
                </a:gsLst>
                <a:lin ang="1200000" scaled="0"/>
              </a:gradFill>
              <a:headEnd type="oval" w="lg" len="lg"/>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flipV="1">
            <a:off x="7225031" y="4693920"/>
            <a:ext cx="1605278" cy="447230"/>
            <a:chOff x="5498621" y="1797881"/>
            <a:chExt cx="2050894" cy="1112791"/>
          </a:xfrm>
        </p:grpSpPr>
        <p:cxnSp>
          <p:nvCxnSpPr>
            <p:cNvPr id="43" name="直接连接符 42"/>
            <p:cNvCxnSpPr/>
            <p:nvPr/>
          </p:nvCxnSpPr>
          <p:spPr>
            <a:xfrm flipH="1" flipV="1">
              <a:off x="5498621" y="1820828"/>
              <a:ext cx="0" cy="1089844"/>
            </a:xfrm>
            <a:prstGeom prst="line">
              <a:avLst/>
            </a:prstGeom>
            <a:ln>
              <a:gradFill>
                <a:gsLst>
                  <a:gs pos="67000">
                    <a:schemeClr val="accent1">
                      <a:lumMod val="5000"/>
                      <a:lumOff val="95000"/>
                    </a:schemeClr>
                  </a:gs>
                  <a:gs pos="0">
                    <a:schemeClr val="accent1">
                      <a:lumMod val="45000"/>
                      <a:lumOff val="55000"/>
                    </a:schemeClr>
                  </a:gs>
                  <a:gs pos="100000">
                    <a:srgbClr val="76F7FF"/>
                  </a:gs>
                </a:gsLst>
                <a:lin ang="1200000" scaled="0"/>
              </a:gradFill>
              <a:headEnd type="oval" w="lg"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flipH="1">
              <a:off x="6524068" y="772434"/>
              <a:ext cx="0" cy="2050894"/>
            </a:xfrm>
            <a:prstGeom prst="line">
              <a:avLst/>
            </a:prstGeom>
            <a:ln>
              <a:gradFill>
                <a:gsLst>
                  <a:gs pos="67000">
                    <a:schemeClr val="accent1">
                      <a:lumMod val="5000"/>
                      <a:lumOff val="95000"/>
                    </a:schemeClr>
                  </a:gs>
                  <a:gs pos="0">
                    <a:schemeClr val="accent1">
                      <a:lumMod val="45000"/>
                      <a:lumOff val="55000"/>
                    </a:schemeClr>
                  </a:gs>
                  <a:gs pos="100000">
                    <a:srgbClr val="76F7FF"/>
                  </a:gs>
                </a:gsLst>
                <a:lin ang="1200000" scaled="0"/>
              </a:gradFill>
              <a:headEnd type="oval" w="lg" len="lg"/>
            </a:ln>
          </p:spPr>
          <p:style>
            <a:lnRef idx="1">
              <a:schemeClr val="accent1"/>
            </a:lnRef>
            <a:fillRef idx="0">
              <a:schemeClr val="accent1"/>
            </a:fillRef>
            <a:effectRef idx="0">
              <a:schemeClr val="accent1"/>
            </a:effectRef>
            <a:fontRef idx="minor">
              <a:schemeClr val="tx1"/>
            </a:fontRef>
          </p:style>
        </p:cxnSp>
      </p:grpSp>
      <p:sp>
        <p:nvSpPr>
          <p:cNvPr id="5" name="文本框 4"/>
          <p:cNvSpPr txBox="1">
            <a:spLocks noChangeArrowheads="1"/>
          </p:cNvSpPr>
          <p:nvPr/>
        </p:nvSpPr>
        <p:spPr bwMode="auto">
          <a:xfrm>
            <a:off x="346075" y="2817495"/>
            <a:ext cx="592772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4000" b="1" dirty="0">
                <a:solidFill>
                  <a:schemeClr val="accent1">
                    <a:lumMod val="75000"/>
                  </a:schemeClr>
                </a:solidFill>
                <a:latin typeface="+mj-ea"/>
                <a:ea typeface="+mj-ea"/>
                <a:sym typeface="+mn-ea"/>
              </a:rPr>
              <a:t>药品基本信息维护</a:t>
            </a:r>
            <a:endParaRPr lang="zh-CN" altLang="en-US" sz="4000" b="1" dirty="0">
              <a:solidFill>
                <a:schemeClr val="accent1">
                  <a:lumMod val="75000"/>
                </a:schemeClr>
              </a:solidFill>
              <a:latin typeface="+mj-ea"/>
              <a:ea typeface="+mj-ea"/>
              <a:cs typeface="Arial" panose="020B0604020202020204" pitchFamily="34" charset="0"/>
              <a:sym typeface="+mn-ea"/>
            </a:endParaRPr>
          </a:p>
        </p:txBody>
      </p:sp>
      <p:sp>
        <p:nvSpPr>
          <p:cNvPr id="13" name="TextBox 25"/>
          <p:cNvSpPr txBox="1"/>
          <p:nvPr/>
        </p:nvSpPr>
        <p:spPr>
          <a:xfrm>
            <a:off x="7415530" y="4588287"/>
            <a:ext cx="1604010" cy="398780"/>
          </a:xfrm>
          <a:prstGeom prst="rect">
            <a:avLst/>
          </a:prstGeom>
          <a:noFill/>
        </p:spPr>
        <p:txBody>
          <a:bodyPr wrap="square" rtlCol="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pc="300" dirty="0" smtClean="0">
                <a:solidFill>
                  <a:schemeClr val="accent1">
                    <a:lumMod val="75000"/>
                  </a:schemeClr>
                </a:solidFill>
                <a:latin typeface="+mj-ea"/>
                <a:ea typeface="+mj-ea"/>
                <a:sym typeface="+mn-ea"/>
              </a:rPr>
              <a:t>数据导入</a:t>
            </a:r>
            <a:endParaRPr lang="zh-CN" altLang="en-US" sz="2000" b="1" spc="300" dirty="0">
              <a:solidFill>
                <a:schemeClr val="accent1">
                  <a:lumMod val="75000"/>
                </a:schemeClr>
              </a:solidFill>
              <a:latin typeface="+mj-ea"/>
              <a:ea typeface="+mj-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13"/>
          <p:cNvSpPr txBox="1"/>
          <p:nvPr/>
        </p:nvSpPr>
        <p:spPr>
          <a:xfrm>
            <a:off x="839416" y="1997093"/>
            <a:ext cx="2325937"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1</a:t>
            </a: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 </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付款预审</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3" name="图片 2"/>
          <p:cNvPicPr>
            <a:picLocks noChangeAspect="1"/>
          </p:cNvPicPr>
          <p:nvPr/>
        </p:nvPicPr>
        <p:blipFill>
          <a:blip r:embed="rId3"/>
          <a:stretch>
            <a:fillRect/>
          </a:stretch>
        </p:blipFill>
        <p:spPr>
          <a:xfrm>
            <a:off x="2855640" y="1482927"/>
            <a:ext cx="7868874" cy="1928411"/>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4"/>
          <a:stretch>
            <a:fillRect/>
          </a:stretch>
        </p:blipFill>
        <p:spPr>
          <a:xfrm>
            <a:off x="2855640" y="3444270"/>
            <a:ext cx="7868874" cy="214497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5"/>
          <a:stretch>
            <a:fillRect/>
          </a:stretch>
        </p:blipFill>
        <p:spPr>
          <a:xfrm>
            <a:off x="2855640" y="5360588"/>
            <a:ext cx="7261375" cy="1498084"/>
          </a:xfrm>
          <a:prstGeom prst="rect">
            <a:avLst/>
          </a:prstGeom>
          <a:ln>
            <a:noFill/>
          </a:ln>
          <a:effectLst>
            <a:outerShdw blurRad="292100" dist="139700" dir="2700000" algn="tl" rotWithShape="0">
              <a:srgbClr val="333333">
                <a:alpha val="65000"/>
              </a:srgbClr>
            </a:outerShdw>
          </a:effectLst>
        </p:spPr>
      </p:pic>
      <p:sp>
        <p:nvSpPr>
          <p:cNvPr id="31"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6 </a:t>
            </a:r>
            <a:r>
              <a:rPr lang="zh-CN" altLang="en-US" sz="2400" dirty="0" smtClean="0">
                <a:solidFill>
                  <a:schemeClr val="accent1">
                    <a:lumMod val="75000"/>
                  </a:schemeClr>
                </a:solidFill>
                <a:latin typeface="+mj-ea"/>
                <a:ea typeface="+mj-ea"/>
              </a:rPr>
              <a:t>付款相关流程</a:t>
            </a:r>
            <a:endParaRPr lang="zh-CN" altLang="en-US" sz="2400" dirty="0">
              <a:solidFill>
                <a:schemeClr val="accent1">
                  <a:lumMod val="75000"/>
                </a:schemeClr>
              </a:solidFill>
              <a:latin typeface="+mj-ea"/>
              <a:ea typeface="+mj-ea"/>
            </a:endParaRPr>
          </a:p>
        </p:txBody>
      </p:sp>
      <p:sp>
        <p:nvSpPr>
          <p:cNvPr id="32" name="TextBox 13"/>
          <p:cNvSpPr txBox="1"/>
          <p:nvPr/>
        </p:nvSpPr>
        <p:spPr>
          <a:xfrm>
            <a:off x="858108" y="4174619"/>
            <a:ext cx="2325937"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2</a:t>
            </a: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 </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付款制单</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3" name="TextBox 13"/>
          <p:cNvSpPr txBox="1"/>
          <p:nvPr/>
        </p:nvSpPr>
        <p:spPr>
          <a:xfrm>
            <a:off x="916669" y="5740248"/>
            <a:ext cx="2325937"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3</a:t>
            </a: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 </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付款确认</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Tree>
    <p:extLst>
      <p:ext uri="{BB962C8B-B14F-4D97-AF65-F5344CB8AC3E}">
        <p14:creationId xmlns:p14="http://schemas.microsoft.com/office/powerpoint/2010/main" val="3202066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44"/>
          <p:cNvSpPr/>
          <p:nvPr/>
        </p:nvSpPr>
        <p:spPr>
          <a:xfrm>
            <a:off x="623392" y="98072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9" name="AutoShape 48"/>
          <p:cNvSpPr/>
          <p:nvPr/>
        </p:nvSpPr>
        <p:spPr bwMode="auto">
          <a:xfrm>
            <a:off x="813989" y="115624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0" name="TextBox 13"/>
          <p:cNvSpPr txBox="1"/>
          <p:nvPr/>
        </p:nvSpPr>
        <p:spPr>
          <a:xfrm>
            <a:off x="1487488" y="1064225"/>
            <a:ext cx="2072770"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1</a:t>
            </a: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退货</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32" name="图片 31"/>
          <p:cNvPicPr>
            <a:picLocks noChangeAspect="1"/>
          </p:cNvPicPr>
          <p:nvPr/>
        </p:nvPicPr>
        <p:blipFill>
          <a:blip r:embed="rId3"/>
          <a:stretch>
            <a:fillRect/>
          </a:stretch>
        </p:blipFill>
        <p:spPr>
          <a:xfrm>
            <a:off x="1919537" y="1718952"/>
            <a:ext cx="8568952" cy="2610457"/>
          </a:xfrm>
          <a:prstGeom prst="rect">
            <a:avLst/>
          </a:prstGeom>
          <a:ln>
            <a:noFill/>
          </a:ln>
          <a:effectLst>
            <a:outerShdw blurRad="292100" dist="139700" dir="2700000" algn="tl" rotWithShape="0">
              <a:srgbClr val="333333">
                <a:alpha val="65000"/>
              </a:srgbClr>
            </a:outerShdw>
          </a:effectLst>
        </p:spPr>
      </p:pic>
      <p:pic>
        <p:nvPicPr>
          <p:cNvPr id="33" name="图片 32"/>
          <p:cNvPicPr>
            <a:picLocks noChangeAspect="1"/>
          </p:cNvPicPr>
          <p:nvPr/>
        </p:nvPicPr>
        <p:blipFill>
          <a:blip r:embed="rId4"/>
          <a:stretch>
            <a:fillRect/>
          </a:stretch>
        </p:blipFill>
        <p:spPr>
          <a:xfrm>
            <a:off x="1919536" y="4581128"/>
            <a:ext cx="8436734" cy="2165179"/>
          </a:xfrm>
          <a:prstGeom prst="rect">
            <a:avLst/>
          </a:prstGeom>
          <a:ln>
            <a:noFill/>
          </a:ln>
          <a:effectLst>
            <a:outerShdw blurRad="292100" dist="139700" dir="2700000" algn="tl" rotWithShape="0">
              <a:srgbClr val="333333">
                <a:alpha val="65000"/>
              </a:srgbClr>
            </a:outerShdw>
          </a:effectLst>
        </p:spPr>
      </p:pic>
      <p:sp>
        <p:nvSpPr>
          <p:cNvPr id="8"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6 </a:t>
            </a:r>
            <a:r>
              <a:rPr lang="zh-CN" altLang="en-US" sz="2400" dirty="0" smtClean="0">
                <a:solidFill>
                  <a:schemeClr val="accent1">
                    <a:lumMod val="75000"/>
                  </a:schemeClr>
                </a:solidFill>
                <a:latin typeface="+mj-ea"/>
                <a:ea typeface="+mj-ea"/>
              </a:rPr>
              <a:t>退货、报损</a:t>
            </a:r>
            <a:endParaRPr lang="zh-CN" altLang="en-US" sz="2400" dirty="0">
              <a:solidFill>
                <a:schemeClr val="accent1">
                  <a:lumMod val="75000"/>
                </a:schemeClr>
              </a:solidFill>
              <a:latin typeface="+mj-ea"/>
              <a:ea typeface="+mj-ea"/>
            </a:endParaRPr>
          </a:p>
        </p:txBody>
      </p:sp>
    </p:spTree>
    <p:extLst>
      <p:ext uri="{BB962C8B-B14F-4D97-AF65-F5344CB8AC3E}">
        <p14:creationId xmlns:p14="http://schemas.microsoft.com/office/powerpoint/2010/main" val="30381222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2348880"/>
            <a:ext cx="6217222" cy="3305983"/>
          </a:xfrm>
          <a:prstGeom prst="rect">
            <a:avLst/>
          </a:prstGeom>
          <a:ln>
            <a:noFill/>
          </a:ln>
          <a:effectLst>
            <a:outerShdw blurRad="292100" dist="139700" dir="2700000" algn="tl" rotWithShape="0">
              <a:srgbClr val="333333">
                <a:alpha val="65000"/>
              </a:srgbClr>
            </a:outerShdw>
          </a:effectLst>
        </p:spPr>
      </p:pic>
      <p:sp>
        <p:nvSpPr>
          <p:cNvPr id="9"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6 </a:t>
            </a:r>
            <a:r>
              <a:rPr lang="zh-CN" altLang="en-US" sz="2400" dirty="0" smtClean="0">
                <a:solidFill>
                  <a:schemeClr val="accent1">
                    <a:lumMod val="75000"/>
                  </a:schemeClr>
                </a:solidFill>
                <a:latin typeface="+mj-ea"/>
                <a:ea typeface="+mj-ea"/>
              </a:rPr>
              <a:t>退货、报损</a:t>
            </a:r>
            <a:endParaRPr lang="zh-CN" altLang="en-US" sz="2400" dirty="0">
              <a:solidFill>
                <a:schemeClr val="accent1">
                  <a:lumMod val="75000"/>
                </a:schemeClr>
              </a:solidFill>
              <a:latin typeface="+mj-ea"/>
              <a:ea typeface="+mj-ea"/>
            </a:endParaRPr>
          </a:p>
        </p:txBody>
      </p:sp>
      <p:sp>
        <p:nvSpPr>
          <p:cNvPr id="10" name="Rounded Rectangle 44"/>
          <p:cNvSpPr/>
          <p:nvPr/>
        </p:nvSpPr>
        <p:spPr>
          <a:xfrm>
            <a:off x="623392" y="98072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1" name="AutoShape 48"/>
          <p:cNvSpPr/>
          <p:nvPr/>
        </p:nvSpPr>
        <p:spPr bwMode="auto">
          <a:xfrm>
            <a:off x="813989" y="115624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2" name="TextBox 13"/>
          <p:cNvSpPr txBox="1"/>
          <p:nvPr/>
        </p:nvSpPr>
        <p:spPr>
          <a:xfrm>
            <a:off x="1487488" y="1064225"/>
            <a:ext cx="2072770"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2-</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报损</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4" name="图片 3"/>
          <p:cNvPicPr>
            <a:picLocks noChangeAspect="1"/>
          </p:cNvPicPr>
          <p:nvPr/>
        </p:nvPicPr>
        <p:blipFill>
          <a:blip r:embed="rId4"/>
          <a:stretch>
            <a:fillRect/>
          </a:stretch>
        </p:blipFill>
        <p:spPr>
          <a:xfrm>
            <a:off x="5879976" y="1156245"/>
            <a:ext cx="6195597" cy="4640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44378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Box 13"/>
          <p:cNvSpPr txBox="1"/>
          <p:nvPr/>
        </p:nvSpPr>
        <p:spPr>
          <a:xfrm>
            <a:off x="1806846" y="2215578"/>
            <a:ext cx="1372819"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en-US" altLang="zh-CN" sz="2000"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1. </a:t>
            </a:r>
            <a:r>
              <a:rPr lang="zh-CN" altLang="en-US" sz="2000"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药房</a:t>
            </a:r>
          </a:p>
        </p:txBody>
      </p:sp>
      <p:sp>
        <p:nvSpPr>
          <p:cNvPr id="4" name="Shape 3616"/>
          <p:cNvSpPr/>
          <p:nvPr/>
        </p:nvSpPr>
        <p:spPr>
          <a:xfrm>
            <a:off x="1729190" y="2798877"/>
            <a:ext cx="1528130" cy="15285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064A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5" name="Shape 3617"/>
          <p:cNvSpPr/>
          <p:nvPr/>
        </p:nvSpPr>
        <p:spPr>
          <a:xfrm>
            <a:off x="2093343" y="3215475"/>
            <a:ext cx="689297" cy="628092"/>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chemeClr val="bg1"/>
          </a:solidFill>
          <a:ln w="12700" cap="flat">
            <a:noFill/>
            <a:miter lim="400000"/>
          </a:ln>
          <a:effectLst/>
        </p:spPr>
        <p:txBody>
          <a:bodyPr wrap="square" lIns="0" tIns="0" rIns="0" bIns="0" numCol="1" anchor="t">
            <a:noAutofit/>
          </a:bodyPr>
          <a:lstStyle/>
          <a:p>
            <a:pPr defTabSz="227965">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solidFill>
                <a:schemeClr val="accent1">
                  <a:lumMod val="75000"/>
                </a:schemeClr>
              </a:solidFill>
              <a:latin typeface="PangMenZhengDao" panose="02010600030101010101" pitchFamily="2" charset="-122"/>
              <a:ea typeface="PangMenZhengDao" panose="02010600030101010101" pitchFamily="2" charset="-122"/>
              <a:cs typeface="Arial" panose="020B0604020202020204" pitchFamily="34" charset="0"/>
              <a:sym typeface="PangMenZhengDao" panose="02010600030101010101" pitchFamily="2" charset="-122"/>
            </a:endParaRPr>
          </a:p>
        </p:txBody>
      </p:sp>
      <p:sp>
        <p:nvSpPr>
          <p:cNvPr id="6" name="TextBox 13"/>
          <p:cNvSpPr txBox="1"/>
          <p:nvPr/>
        </p:nvSpPr>
        <p:spPr>
          <a:xfrm>
            <a:off x="2001900" y="4542530"/>
            <a:ext cx="1177765" cy="1107440"/>
          </a:xfrm>
          <a:prstGeom prst="rect">
            <a:avLst/>
          </a:prstGeom>
          <a:noFill/>
        </p:spPr>
        <p:txBody>
          <a:bodyPr wrap="square" lIns="0" tIns="0" rIns="0" bIns="0" rtlCol="0" anchor="t" anchorCtr="0">
            <a:spAutoFit/>
          </a:bodyPr>
          <a:lstStyle/>
          <a:p>
            <a:pPr>
              <a:lnSpc>
                <a:spcPct val="200000"/>
              </a:lnSpc>
            </a:pPr>
            <a:r>
              <a:rPr lang="zh-CN" altLang="en-US"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库存请求</a:t>
            </a:r>
            <a:endParaRPr lang="en-US" altLang="zh-CN"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endParaRPr>
          </a:p>
          <a:p>
            <a:pPr>
              <a:lnSpc>
                <a:spcPct val="200000"/>
              </a:lnSpc>
            </a:pPr>
            <a:r>
              <a:rPr lang="zh-CN" altLang="en-US"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门诊药房</a:t>
            </a:r>
          </a:p>
        </p:txBody>
      </p:sp>
      <p:sp>
        <p:nvSpPr>
          <p:cNvPr id="7" name="TextBox 13"/>
          <p:cNvSpPr txBox="1"/>
          <p:nvPr/>
        </p:nvSpPr>
        <p:spPr>
          <a:xfrm>
            <a:off x="4208676" y="2215578"/>
            <a:ext cx="1372819"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en-US" altLang="zh-CN" sz="2000"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2. </a:t>
            </a:r>
            <a:r>
              <a:rPr lang="zh-CN" altLang="en-US" sz="2000"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药库</a:t>
            </a:r>
          </a:p>
        </p:txBody>
      </p:sp>
      <p:sp>
        <p:nvSpPr>
          <p:cNvPr id="8" name="Shape 3623"/>
          <p:cNvSpPr/>
          <p:nvPr/>
        </p:nvSpPr>
        <p:spPr>
          <a:xfrm>
            <a:off x="4131020" y="2798877"/>
            <a:ext cx="1528130" cy="15285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1B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9" name="Shape 3624"/>
          <p:cNvSpPr/>
          <p:nvPr/>
        </p:nvSpPr>
        <p:spPr>
          <a:xfrm rot="10800000" flipH="1">
            <a:off x="4494775" y="3215125"/>
            <a:ext cx="698924" cy="601822"/>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chemeClr val="bg1"/>
          </a:solidFill>
          <a:ln w="12700" cap="flat">
            <a:noFill/>
            <a:miter lim="400000"/>
          </a:ln>
          <a:effectLst/>
        </p:spPr>
        <p:txBody>
          <a:bodyPr wrap="square" lIns="0" tIns="0" rIns="0" bIns="0" numCol="1" anchor="t">
            <a:noAutofit/>
          </a:bodyPr>
          <a:lstStyle/>
          <a:p>
            <a:pPr defTabSz="227965">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solidFill>
                <a:schemeClr val="accent1">
                  <a:lumMod val="75000"/>
                </a:schemeClr>
              </a:solidFill>
              <a:latin typeface="PangMenZhengDao" panose="02010600030101010101" pitchFamily="2" charset="-122"/>
              <a:ea typeface="PangMenZhengDao" panose="02010600030101010101" pitchFamily="2" charset="-122"/>
              <a:cs typeface="Arial" panose="020B0604020202020204" pitchFamily="34" charset="0"/>
              <a:sym typeface="PangMenZhengDao" panose="02010600030101010101" pitchFamily="2" charset="-122"/>
            </a:endParaRPr>
          </a:p>
        </p:txBody>
      </p:sp>
      <p:sp>
        <p:nvSpPr>
          <p:cNvPr id="12" name="Shape 3630"/>
          <p:cNvSpPr/>
          <p:nvPr/>
        </p:nvSpPr>
        <p:spPr>
          <a:xfrm>
            <a:off x="6530738" y="2796764"/>
            <a:ext cx="1532354" cy="15327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5B3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3" name="Shape 3631"/>
          <p:cNvSpPr/>
          <p:nvPr/>
        </p:nvSpPr>
        <p:spPr>
          <a:xfrm>
            <a:off x="7032104" y="3215028"/>
            <a:ext cx="489265" cy="602185"/>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chemeClr val="bg1"/>
          </a:solidFill>
          <a:ln w="12700" cap="flat">
            <a:noFill/>
            <a:miter lim="400000"/>
          </a:ln>
          <a:effectLst/>
        </p:spPr>
        <p:txBody>
          <a:bodyPr wrap="square" lIns="38100" tIns="38100" rIns="38100" bIns="38100" numCol="1" anchor="ctr">
            <a:noAutofit/>
          </a:bodyPr>
          <a:lstStyle/>
          <a:p>
            <a:pPr defTabSz="227965">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solidFill>
                <a:schemeClr val="accent1">
                  <a:lumMod val="75000"/>
                </a:schemeClr>
              </a:solidFill>
              <a:latin typeface="PangMenZhengDao" panose="02010600030101010101" pitchFamily="2" charset="-122"/>
              <a:ea typeface="PangMenZhengDao" panose="02010600030101010101" pitchFamily="2" charset="-122"/>
              <a:cs typeface="Arial" panose="020B0604020202020204" pitchFamily="34" charset="0"/>
              <a:sym typeface="PangMenZhengDao" panose="02010600030101010101" pitchFamily="2" charset="-122"/>
            </a:endParaRPr>
          </a:p>
        </p:txBody>
      </p:sp>
      <p:sp>
        <p:nvSpPr>
          <p:cNvPr id="16" name="Shape 3633"/>
          <p:cNvSpPr/>
          <p:nvPr/>
        </p:nvSpPr>
        <p:spPr>
          <a:xfrm>
            <a:off x="8934680" y="2798877"/>
            <a:ext cx="1528130" cy="15285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504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7" name="Shape 3634"/>
          <p:cNvSpPr/>
          <p:nvPr/>
        </p:nvSpPr>
        <p:spPr>
          <a:xfrm>
            <a:off x="9400858" y="3212976"/>
            <a:ext cx="583574" cy="609806"/>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chemeClr val="bg1"/>
          </a:solidFill>
          <a:ln w="12700" cap="flat">
            <a:noFill/>
            <a:miter lim="400000"/>
          </a:ln>
          <a:effectLst/>
        </p:spPr>
        <p:txBody>
          <a:bodyPr wrap="square" lIns="38100" tIns="38100" rIns="38100" bIns="38100" numCol="1" anchor="ctr">
            <a:noAutofit/>
          </a:bodyPr>
          <a:lstStyle/>
          <a:p>
            <a:pPr defTabSz="227965">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solidFill>
                <a:schemeClr val="accent1">
                  <a:lumMod val="75000"/>
                </a:schemeClr>
              </a:solidFill>
              <a:latin typeface="PangMenZhengDao" panose="02010600030101010101" pitchFamily="2" charset="-122"/>
              <a:ea typeface="PangMenZhengDao" panose="02010600030101010101" pitchFamily="2" charset="-122"/>
              <a:cs typeface="Arial" panose="020B0604020202020204" pitchFamily="34" charset="0"/>
              <a:sym typeface="PangMenZhengDao" panose="02010600030101010101" pitchFamily="2" charset="-122"/>
            </a:endParaRPr>
          </a:p>
        </p:txBody>
      </p:sp>
      <p:sp>
        <p:nvSpPr>
          <p:cNvPr id="24" name="TextBox 13"/>
          <p:cNvSpPr txBox="1"/>
          <p:nvPr/>
        </p:nvSpPr>
        <p:spPr>
          <a:xfrm>
            <a:off x="4173507" y="4541373"/>
            <a:ext cx="1584176" cy="1107440"/>
          </a:xfrm>
          <a:prstGeom prst="rect">
            <a:avLst/>
          </a:prstGeom>
          <a:noFill/>
        </p:spPr>
        <p:txBody>
          <a:bodyPr wrap="square" lIns="0" tIns="0" rIns="0" bIns="0" rtlCol="0" anchor="t" anchorCtr="0">
            <a:spAutoFit/>
          </a:bodyPr>
          <a:lstStyle/>
          <a:p>
            <a:pPr algn="ctr">
              <a:lnSpc>
                <a:spcPct val="200000"/>
              </a:lnSpc>
            </a:pPr>
            <a:r>
              <a:rPr lang="zh-CN" altLang="en-US"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库存转移制单</a:t>
            </a:r>
            <a:endParaRPr lang="en-US" altLang="zh-CN"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endParaRPr>
          </a:p>
          <a:p>
            <a:pPr algn="ctr">
              <a:lnSpc>
                <a:spcPct val="200000"/>
              </a:lnSpc>
            </a:pPr>
            <a:r>
              <a:rPr lang="zh-CN" altLang="en-US"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西药库</a:t>
            </a:r>
          </a:p>
        </p:txBody>
      </p:sp>
      <p:sp>
        <p:nvSpPr>
          <p:cNvPr id="25" name="TextBox 13"/>
          <p:cNvSpPr txBox="1"/>
          <p:nvPr/>
        </p:nvSpPr>
        <p:spPr>
          <a:xfrm>
            <a:off x="6565266" y="4513232"/>
            <a:ext cx="1584176" cy="1107440"/>
          </a:xfrm>
          <a:prstGeom prst="rect">
            <a:avLst/>
          </a:prstGeom>
          <a:noFill/>
        </p:spPr>
        <p:txBody>
          <a:bodyPr wrap="square" lIns="0" tIns="0" rIns="0" bIns="0" rtlCol="0" anchor="t" anchorCtr="0">
            <a:spAutoFit/>
          </a:bodyPr>
          <a:lstStyle/>
          <a:p>
            <a:pPr algn="ctr">
              <a:lnSpc>
                <a:spcPct val="200000"/>
              </a:lnSpc>
            </a:pPr>
            <a:r>
              <a:rPr lang="zh-CN" altLang="en-US"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出库审核</a:t>
            </a:r>
            <a:endParaRPr lang="en-US" altLang="zh-CN"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endParaRPr>
          </a:p>
          <a:p>
            <a:pPr algn="ctr">
              <a:lnSpc>
                <a:spcPct val="200000"/>
              </a:lnSpc>
            </a:pPr>
            <a:r>
              <a:rPr lang="zh-CN" altLang="en-US"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西药库</a:t>
            </a:r>
          </a:p>
        </p:txBody>
      </p:sp>
      <p:sp>
        <p:nvSpPr>
          <p:cNvPr id="26" name="TextBox 13"/>
          <p:cNvSpPr txBox="1"/>
          <p:nvPr/>
        </p:nvSpPr>
        <p:spPr>
          <a:xfrm>
            <a:off x="8957025" y="4515570"/>
            <a:ext cx="1584176" cy="1107440"/>
          </a:xfrm>
          <a:prstGeom prst="rect">
            <a:avLst/>
          </a:prstGeom>
          <a:noFill/>
        </p:spPr>
        <p:txBody>
          <a:bodyPr wrap="square" lIns="0" tIns="0" rIns="0" bIns="0" rtlCol="0" anchor="t" anchorCtr="0">
            <a:spAutoFit/>
          </a:bodyPr>
          <a:lstStyle/>
          <a:p>
            <a:pPr algn="ctr">
              <a:lnSpc>
                <a:spcPct val="200000"/>
              </a:lnSpc>
            </a:pPr>
            <a:r>
              <a:rPr lang="zh-CN" altLang="en-US"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转移入库接收</a:t>
            </a:r>
            <a:endParaRPr lang="en-US" altLang="zh-CN"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endParaRPr>
          </a:p>
          <a:p>
            <a:pPr algn="ctr">
              <a:lnSpc>
                <a:spcPct val="200000"/>
              </a:lnSpc>
            </a:pPr>
            <a:r>
              <a:rPr lang="zh-CN" altLang="en-US" sz="18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门诊药房</a:t>
            </a:r>
          </a:p>
        </p:txBody>
      </p:sp>
      <p:sp>
        <p:nvSpPr>
          <p:cNvPr id="28" name="TextBox 13"/>
          <p:cNvSpPr txBox="1"/>
          <p:nvPr/>
        </p:nvSpPr>
        <p:spPr>
          <a:xfrm>
            <a:off x="6481500" y="2192511"/>
            <a:ext cx="1372819"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en-US" altLang="zh-CN" sz="2000"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3. </a:t>
            </a:r>
            <a:r>
              <a:rPr lang="zh-CN" altLang="en-US" sz="2000"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药库</a:t>
            </a:r>
          </a:p>
        </p:txBody>
      </p:sp>
      <p:sp>
        <p:nvSpPr>
          <p:cNvPr id="29" name="TextBox 13"/>
          <p:cNvSpPr txBox="1"/>
          <p:nvPr/>
        </p:nvSpPr>
        <p:spPr>
          <a:xfrm>
            <a:off x="8934680" y="2185639"/>
            <a:ext cx="1372819"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en-US" altLang="zh-CN" sz="2000"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4. </a:t>
            </a:r>
            <a:r>
              <a:rPr lang="zh-CN" altLang="en-US" sz="2000"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药房</a:t>
            </a:r>
          </a:p>
        </p:txBody>
      </p:sp>
      <p:sp>
        <p:nvSpPr>
          <p:cNvPr id="30" name="文本框 29"/>
          <p:cNvSpPr txBox="1"/>
          <p:nvPr/>
        </p:nvSpPr>
        <p:spPr>
          <a:xfrm>
            <a:off x="6744072" y="5845333"/>
            <a:ext cx="1521960" cy="553085"/>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rPr>
              <a:t> 库存减少</a:t>
            </a:r>
          </a:p>
        </p:txBody>
      </p:sp>
      <p:sp>
        <p:nvSpPr>
          <p:cNvPr id="31" name="文本框 30"/>
          <p:cNvSpPr txBox="1"/>
          <p:nvPr/>
        </p:nvSpPr>
        <p:spPr>
          <a:xfrm>
            <a:off x="9192344" y="5823211"/>
            <a:ext cx="1521960" cy="553085"/>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rPr>
              <a:t> 库存增加</a:t>
            </a:r>
          </a:p>
        </p:txBody>
      </p:sp>
      <p:sp>
        <p:nvSpPr>
          <p:cNvPr id="27"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accent1">
                    <a:lumMod val="75000"/>
                  </a:schemeClr>
                </a:solidFill>
                <a:latin typeface="+mj-ea"/>
                <a:ea typeface="+mj-ea"/>
              </a:rPr>
              <a:t>7</a:t>
            </a:r>
            <a:r>
              <a:rPr lang="en-US" altLang="zh-CN" sz="2400" dirty="0" smtClean="0">
                <a:solidFill>
                  <a:schemeClr val="accent1">
                    <a:lumMod val="75000"/>
                  </a:schemeClr>
                </a:solidFill>
                <a:latin typeface="+mj-ea"/>
                <a:ea typeface="+mj-ea"/>
              </a:rPr>
              <a:t> </a:t>
            </a:r>
            <a:r>
              <a:rPr lang="zh-CN" altLang="en-US" sz="2400" dirty="0" smtClean="0">
                <a:solidFill>
                  <a:schemeClr val="accent1">
                    <a:lumMod val="75000"/>
                  </a:schemeClr>
                </a:solidFill>
                <a:latin typeface="+mj-ea"/>
                <a:ea typeface="+mj-ea"/>
              </a:rPr>
              <a:t>请领与调拨</a:t>
            </a:r>
            <a:endParaRPr lang="zh-CN" altLang="en-US" sz="2400" dirty="0">
              <a:solidFill>
                <a:schemeClr val="accent1">
                  <a:lumMod val="75000"/>
                </a:schemeClr>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184447" y="1900822"/>
            <a:ext cx="7030695" cy="1960227"/>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a:stretch>
            <a:fillRect/>
          </a:stretch>
        </p:blipFill>
        <p:spPr>
          <a:xfrm>
            <a:off x="5735960" y="1766441"/>
            <a:ext cx="6230264" cy="1950591"/>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5"/>
          <a:stretch>
            <a:fillRect/>
          </a:stretch>
        </p:blipFill>
        <p:spPr>
          <a:xfrm>
            <a:off x="106301" y="4465981"/>
            <a:ext cx="7186986" cy="1843339"/>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a:blip r:embed="rId6"/>
          <a:stretch>
            <a:fillRect/>
          </a:stretch>
        </p:blipFill>
        <p:spPr>
          <a:xfrm>
            <a:off x="5722204" y="4344036"/>
            <a:ext cx="6230264" cy="1749261"/>
          </a:xfrm>
          <a:prstGeom prst="rect">
            <a:avLst/>
          </a:prstGeom>
          <a:ln>
            <a:noFill/>
          </a:ln>
          <a:effectLst>
            <a:outerShdw blurRad="292100" dist="139700" dir="2700000" algn="tl" rotWithShape="0">
              <a:srgbClr val="333333">
                <a:alpha val="65000"/>
              </a:srgbClr>
            </a:outerShdw>
          </a:effectLst>
        </p:spPr>
      </p:pic>
      <p:sp>
        <p:nvSpPr>
          <p:cNvPr id="32" name="文本占位符 1"/>
          <p:cNvSpPr>
            <a:spLocks noGrp="1"/>
          </p:cNvSpPr>
          <p:nvPr/>
        </p:nvSpPr>
        <p:spPr>
          <a:xfrm>
            <a:off x="941531" y="46546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accent1">
                    <a:lumMod val="75000"/>
                  </a:schemeClr>
                </a:solidFill>
                <a:latin typeface="+mj-ea"/>
                <a:ea typeface="+mj-ea"/>
              </a:rPr>
              <a:t>7</a:t>
            </a:r>
            <a:r>
              <a:rPr lang="en-US" altLang="zh-CN" sz="2400" dirty="0" smtClean="0">
                <a:solidFill>
                  <a:schemeClr val="accent1">
                    <a:lumMod val="75000"/>
                  </a:schemeClr>
                </a:solidFill>
                <a:latin typeface="+mj-ea"/>
                <a:ea typeface="+mj-ea"/>
              </a:rPr>
              <a:t> </a:t>
            </a:r>
            <a:r>
              <a:rPr lang="zh-CN" altLang="en-US" sz="2400" dirty="0" smtClean="0">
                <a:solidFill>
                  <a:schemeClr val="accent1">
                    <a:lumMod val="75000"/>
                  </a:schemeClr>
                </a:solidFill>
                <a:latin typeface="+mj-ea"/>
                <a:ea typeface="+mj-ea"/>
              </a:rPr>
              <a:t>请领与调拨</a:t>
            </a:r>
            <a:endParaRPr lang="zh-CN" altLang="en-US" sz="2400" dirty="0">
              <a:solidFill>
                <a:schemeClr val="accent1">
                  <a:lumMod val="75000"/>
                </a:schemeClr>
              </a:solidFill>
              <a:latin typeface="+mj-ea"/>
              <a:ea typeface="+mj-ea"/>
            </a:endParaRPr>
          </a:p>
        </p:txBody>
      </p:sp>
      <p:sp>
        <p:nvSpPr>
          <p:cNvPr id="33" name="TextBox 13"/>
          <p:cNvSpPr txBox="1"/>
          <p:nvPr/>
        </p:nvSpPr>
        <p:spPr>
          <a:xfrm>
            <a:off x="2135560" y="1325915"/>
            <a:ext cx="2072770"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1-</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请求</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4" name="TextBox 13"/>
          <p:cNvSpPr txBox="1"/>
          <p:nvPr/>
        </p:nvSpPr>
        <p:spPr>
          <a:xfrm>
            <a:off x="8201673" y="1219924"/>
            <a:ext cx="2072770"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2-</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转移</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5" name="TextBox 13"/>
          <p:cNvSpPr txBox="1"/>
          <p:nvPr/>
        </p:nvSpPr>
        <p:spPr>
          <a:xfrm>
            <a:off x="2169278" y="4022783"/>
            <a:ext cx="2072770"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3</a:t>
            </a: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出库</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6" name="TextBox 13"/>
          <p:cNvSpPr txBox="1"/>
          <p:nvPr/>
        </p:nvSpPr>
        <p:spPr>
          <a:xfrm>
            <a:off x="8319879" y="4053258"/>
            <a:ext cx="2072770"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4-</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入库</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Tree>
    <p:extLst>
      <p:ext uri="{BB962C8B-B14F-4D97-AF65-F5344CB8AC3E}">
        <p14:creationId xmlns:p14="http://schemas.microsoft.com/office/powerpoint/2010/main" val="32707400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857295" y="486563"/>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8 </a:t>
            </a:r>
            <a:r>
              <a:rPr lang="zh-CN" altLang="en-US" sz="2400" dirty="0" smtClean="0">
                <a:solidFill>
                  <a:schemeClr val="accent1">
                    <a:lumMod val="75000"/>
                  </a:schemeClr>
                </a:solidFill>
                <a:latin typeface="+mj-ea"/>
                <a:ea typeface="+mj-ea"/>
              </a:rPr>
              <a:t>库存管理</a:t>
            </a:r>
            <a:endParaRPr lang="zh-CN" altLang="en-US" sz="2400" dirty="0">
              <a:solidFill>
                <a:schemeClr val="accent1">
                  <a:lumMod val="75000"/>
                </a:schemeClr>
              </a:solidFill>
              <a:latin typeface="+mj-ea"/>
              <a:ea typeface="+mj-ea"/>
            </a:endParaRPr>
          </a:p>
        </p:txBody>
      </p:sp>
      <p:grpSp>
        <p:nvGrpSpPr>
          <p:cNvPr id="3" name="组合 2"/>
          <p:cNvGrpSpPr/>
          <p:nvPr/>
        </p:nvGrpSpPr>
        <p:grpSpPr>
          <a:xfrm>
            <a:off x="554594" y="1999403"/>
            <a:ext cx="4999081" cy="4165901"/>
            <a:chOff x="3311525" y="1416050"/>
            <a:chExt cx="5362576" cy="4468813"/>
          </a:xfrm>
          <a:solidFill>
            <a:srgbClr val="EA510D"/>
          </a:solidFill>
        </p:grpSpPr>
        <p:sp>
          <p:nvSpPr>
            <p:cNvPr id="4" name="Freeform 262"/>
            <p:cNvSpPr/>
            <p:nvPr/>
          </p:nvSpPr>
          <p:spPr bwMode="auto">
            <a:xfrm>
              <a:off x="7300913" y="2155825"/>
              <a:ext cx="1373188" cy="1376363"/>
            </a:xfrm>
            <a:custGeom>
              <a:avLst/>
              <a:gdLst>
                <a:gd name="T0" fmla="*/ 124 w 700"/>
                <a:gd name="T1" fmla="*/ 127 h 701"/>
                <a:gd name="T2" fmla="*/ 575 w 700"/>
                <a:gd name="T3" fmla="*/ 127 h 701"/>
                <a:gd name="T4" fmla="*/ 575 w 700"/>
                <a:gd name="T5" fmla="*/ 577 h 701"/>
                <a:gd name="T6" fmla="*/ 163 w 700"/>
                <a:gd name="T7" fmla="*/ 609 h 701"/>
                <a:gd name="T8" fmla="*/ 49 w 700"/>
                <a:gd name="T9" fmla="*/ 647 h 701"/>
                <a:gd name="T10" fmla="*/ 88 w 700"/>
                <a:gd name="T11" fmla="*/ 532 h 701"/>
                <a:gd name="T12" fmla="*/ 124 w 700"/>
                <a:gd name="T13" fmla="*/ 127 h 701"/>
              </a:gdLst>
              <a:ahLst/>
              <a:cxnLst>
                <a:cxn ang="0">
                  <a:pos x="T0" y="T1"/>
                </a:cxn>
                <a:cxn ang="0">
                  <a:pos x="T2" y="T3"/>
                </a:cxn>
                <a:cxn ang="0">
                  <a:pos x="T4" y="T5"/>
                </a:cxn>
                <a:cxn ang="0">
                  <a:pos x="T6" y="T7"/>
                </a:cxn>
                <a:cxn ang="0">
                  <a:pos x="T8" y="T9"/>
                </a:cxn>
                <a:cxn ang="0">
                  <a:pos x="T10" y="T11"/>
                </a:cxn>
                <a:cxn ang="0">
                  <a:pos x="T12" y="T13"/>
                </a:cxn>
              </a:cxnLst>
              <a:rect l="0" t="0" r="r" b="b"/>
              <a:pathLst>
                <a:path w="700" h="701">
                  <a:moveTo>
                    <a:pt x="124" y="127"/>
                  </a:moveTo>
                  <a:cubicBezTo>
                    <a:pt x="249" y="0"/>
                    <a:pt x="452" y="0"/>
                    <a:pt x="575" y="127"/>
                  </a:cubicBezTo>
                  <a:cubicBezTo>
                    <a:pt x="700" y="249"/>
                    <a:pt x="700" y="452"/>
                    <a:pt x="575" y="577"/>
                  </a:cubicBezTo>
                  <a:cubicBezTo>
                    <a:pt x="463" y="690"/>
                    <a:pt x="286" y="701"/>
                    <a:pt x="163" y="609"/>
                  </a:cubicBezTo>
                  <a:cubicBezTo>
                    <a:pt x="49" y="647"/>
                    <a:pt x="49" y="647"/>
                    <a:pt x="49" y="647"/>
                  </a:cubicBezTo>
                  <a:cubicBezTo>
                    <a:pt x="88" y="532"/>
                    <a:pt x="88" y="532"/>
                    <a:pt x="88" y="532"/>
                  </a:cubicBezTo>
                  <a:cubicBezTo>
                    <a:pt x="0" y="409"/>
                    <a:pt x="12" y="237"/>
                    <a:pt x="124" y="1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5" name="Freeform 520"/>
            <p:cNvSpPr/>
            <p:nvPr/>
          </p:nvSpPr>
          <p:spPr bwMode="auto">
            <a:xfrm>
              <a:off x="3311525" y="2549525"/>
              <a:ext cx="1204913" cy="1206500"/>
            </a:xfrm>
            <a:custGeom>
              <a:avLst/>
              <a:gdLst>
                <a:gd name="T0" fmla="*/ 108 w 614"/>
                <a:gd name="T1" fmla="*/ 508 h 615"/>
                <a:gd name="T2" fmla="*/ 108 w 614"/>
                <a:gd name="T3" fmla="*/ 111 h 615"/>
                <a:gd name="T4" fmla="*/ 505 w 614"/>
                <a:gd name="T5" fmla="*/ 111 h 615"/>
                <a:gd name="T6" fmla="*/ 534 w 614"/>
                <a:gd name="T7" fmla="*/ 472 h 615"/>
                <a:gd name="T8" fmla="*/ 567 w 614"/>
                <a:gd name="T9" fmla="*/ 575 h 615"/>
                <a:gd name="T10" fmla="*/ 466 w 614"/>
                <a:gd name="T11" fmla="*/ 538 h 615"/>
                <a:gd name="T12" fmla="*/ 108 w 614"/>
                <a:gd name="T13" fmla="*/ 508 h 615"/>
              </a:gdLst>
              <a:ahLst/>
              <a:cxnLst>
                <a:cxn ang="0">
                  <a:pos x="T0" y="T1"/>
                </a:cxn>
                <a:cxn ang="0">
                  <a:pos x="T2" y="T3"/>
                </a:cxn>
                <a:cxn ang="0">
                  <a:pos x="T4" y="T5"/>
                </a:cxn>
                <a:cxn ang="0">
                  <a:pos x="T6" y="T7"/>
                </a:cxn>
                <a:cxn ang="0">
                  <a:pos x="T8" y="T9"/>
                </a:cxn>
                <a:cxn ang="0">
                  <a:pos x="T10" y="T11"/>
                </a:cxn>
                <a:cxn ang="0">
                  <a:pos x="T12" y="T13"/>
                </a:cxn>
              </a:cxnLst>
              <a:rect l="0" t="0" r="r" b="b"/>
              <a:pathLst>
                <a:path w="614" h="615">
                  <a:moveTo>
                    <a:pt x="108" y="508"/>
                  </a:moveTo>
                  <a:cubicBezTo>
                    <a:pt x="0" y="398"/>
                    <a:pt x="0" y="220"/>
                    <a:pt x="108" y="111"/>
                  </a:cubicBezTo>
                  <a:cubicBezTo>
                    <a:pt x="219" y="0"/>
                    <a:pt x="397" y="0"/>
                    <a:pt x="505" y="111"/>
                  </a:cubicBezTo>
                  <a:cubicBezTo>
                    <a:pt x="603" y="210"/>
                    <a:pt x="614" y="365"/>
                    <a:pt x="534" y="472"/>
                  </a:cubicBezTo>
                  <a:cubicBezTo>
                    <a:pt x="567" y="575"/>
                    <a:pt x="567" y="575"/>
                    <a:pt x="567" y="575"/>
                  </a:cubicBezTo>
                  <a:cubicBezTo>
                    <a:pt x="466" y="538"/>
                    <a:pt x="466" y="538"/>
                    <a:pt x="466" y="538"/>
                  </a:cubicBezTo>
                  <a:cubicBezTo>
                    <a:pt x="356" y="615"/>
                    <a:pt x="206" y="605"/>
                    <a:pt x="108" y="50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6" name="Freeform 778"/>
            <p:cNvSpPr/>
            <p:nvPr/>
          </p:nvSpPr>
          <p:spPr bwMode="auto">
            <a:xfrm>
              <a:off x="5151438" y="1416050"/>
              <a:ext cx="1470025" cy="1711325"/>
            </a:xfrm>
            <a:custGeom>
              <a:avLst/>
              <a:gdLst>
                <a:gd name="T0" fmla="*/ 0 w 749"/>
                <a:gd name="T1" fmla="*/ 376 h 872"/>
                <a:gd name="T2" fmla="*/ 374 w 749"/>
                <a:gd name="T3" fmla="*/ 0 h 872"/>
                <a:gd name="T4" fmla="*/ 749 w 749"/>
                <a:gd name="T5" fmla="*/ 376 h 872"/>
                <a:gd name="T6" fmla="*/ 433 w 749"/>
                <a:gd name="T7" fmla="*/ 746 h 872"/>
                <a:gd name="T8" fmla="*/ 367 w 749"/>
                <a:gd name="T9" fmla="*/ 872 h 872"/>
                <a:gd name="T10" fmla="*/ 305 w 749"/>
                <a:gd name="T11" fmla="*/ 746 h 872"/>
                <a:gd name="T12" fmla="*/ 0 w 749"/>
                <a:gd name="T13" fmla="*/ 376 h 872"/>
              </a:gdLst>
              <a:ahLst/>
              <a:cxnLst>
                <a:cxn ang="0">
                  <a:pos x="T0" y="T1"/>
                </a:cxn>
                <a:cxn ang="0">
                  <a:pos x="T2" y="T3"/>
                </a:cxn>
                <a:cxn ang="0">
                  <a:pos x="T4" y="T5"/>
                </a:cxn>
                <a:cxn ang="0">
                  <a:pos x="T6" y="T7"/>
                </a:cxn>
                <a:cxn ang="0">
                  <a:pos x="T8" y="T9"/>
                </a:cxn>
                <a:cxn ang="0">
                  <a:pos x="T10" y="T11"/>
                </a:cxn>
                <a:cxn ang="0">
                  <a:pos x="T12" y="T13"/>
                </a:cxn>
              </a:cxnLst>
              <a:rect l="0" t="0" r="r" b="b"/>
              <a:pathLst>
                <a:path w="749" h="872">
                  <a:moveTo>
                    <a:pt x="0" y="376"/>
                  </a:moveTo>
                  <a:cubicBezTo>
                    <a:pt x="0" y="168"/>
                    <a:pt x="166" y="0"/>
                    <a:pt x="374" y="0"/>
                  </a:cubicBezTo>
                  <a:cubicBezTo>
                    <a:pt x="581" y="0"/>
                    <a:pt x="749" y="168"/>
                    <a:pt x="749" y="376"/>
                  </a:cubicBezTo>
                  <a:cubicBezTo>
                    <a:pt x="749" y="563"/>
                    <a:pt x="611" y="718"/>
                    <a:pt x="433" y="746"/>
                  </a:cubicBezTo>
                  <a:cubicBezTo>
                    <a:pt x="367" y="872"/>
                    <a:pt x="367" y="872"/>
                    <a:pt x="367" y="872"/>
                  </a:cubicBezTo>
                  <a:cubicBezTo>
                    <a:pt x="305" y="746"/>
                    <a:pt x="305" y="746"/>
                    <a:pt x="305" y="746"/>
                  </a:cubicBezTo>
                  <a:cubicBezTo>
                    <a:pt x="129" y="713"/>
                    <a:pt x="0" y="560"/>
                    <a:pt x="0" y="3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7" name="Freeform 1228"/>
            <p:cNvSpPr/>
            <p:nvPr/>
          </p:nvSpPr>
          <p:spPr bwMode="auto">
            <a:xfrm>
              <a:off x="4943475" y="4535488"/>
              <a:ext cx="1714500" cy="1349375"/>
            </a:xfrm>
            <a:custGeom>
              <a:avLst/>
              <a:gdLst>
                <a:gd name="T0" fmla="*/ 718 w 873"/>
                <a:gd name="T1" fmla="*/ 171 h 687"/>
                <a:gd name="T2" fmla="*/ 564 w 873"/>
                <a:gd name="T3" fmla="*/ 30 h 687"/>
                <a:gd name="T4" fmla="*/ 561 w 873"/>
                <a:gd name="T5" fmla="*/ 0 h 687"/>
                <a:gd name="T6" fmla="*/ 438 w 873"/>
                <a:gd name="T7" fmla="*/ 48 h 687"/>
                <a:gd name="T8" fmla="*/ 311 w 873"/>
                <a:gd name="T9" fmla="*/ 0 h 687"/>
                <a:gd name="T10" fmla="*/ 309 w 873"/>
                <a:gd name="T11" fmla="*/ 30 h 687"/>
                <a:gd name="T12" fmla="*/ 155 w 873"/>
                <a:gd name="T13" fmla="*/ 171 h 687"/>
                <a:gd name="T14" fmla="*/ 0 w 873"/>
                <a:gd name="T15" fmla="*/ 404 h 687"/>
                <a:gd name="T16" fmla="*/ 0 w 873"/>
                <a:gd name="T17" fmla="*/ 556 h 687"/>
                <a:gd name="T18" fmla="*/ 438 w 873"/>
                <a:gd name="T19" fmla="*/ 677 h 687"/>
                <a:gd name="T20" fmla="*/ 873 w 873"/>
                <a:gd name="T21" fmla="*/ 556 h 687"/>
                <a:gd name="T22" fmla="*/ 873 w 873"/>
                <a:gd name="T23" fmla="*/ 404 h 687"/>
                <a:gd name="T24" fmla="*/ 718 w 873"/>
                <a:gd name="T25" fmla="*/ 17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 h="687">
                  <a:moveTo>
                    <a:pt x="718" y="171"/>
                  </a:moveTo>
                  <a:cubicBezTo>
                    <a:pt x="635" y="171"/>
                    <a:pt x="564" y="108"/>
                    <a:pt x="564" y="30"/>
                  </a:cubicBezTo>
                  <a:cubicBezTo>
                    <a:pt x="564" y="20"/>
                    <a:pt x="563" y="9"/>
                    <a:pt x="561" y="0"/>
                  </a:cubicBezTo>
                  <a:cubicBezTo>
                    <a:pt x="525" y="30"/>
                    <a:pt x="480" y="48"/>
                    <a:pt x="438" y="48"/>
                  </a:cubicBezTo>
                  <a:cubicBezTo>
                    <a:pt x="391" y="48"/>
                    <a:pt x="349" y="30"/>
                    <a:pt x="311" y="0"/>
                  </a:cubicBezTo>
                  <a:cubicBezTo>
                    <a:pt x="311" y="9"/>
                    <a:pt x="309" y="20"/>
                    <a:pt x="309" y="30"/>
                  </a:cubicBezTo>
                  <a:cubicBezTo>
                    <a:pt x="309" y="108"/>
                    <a:pt x="239" y="171"/>
                    <a:pt x="155" y="171"/>
                  </a:cubicBezTo>
                  <a:cubicBezTo>
                    <a:pt x="69" y="171"/>
                    <a:pt x="0" y="275"/>
                    <a:pt x="0" y="404"/>
                  </a:cubicBezTo>
                  <a:cubicBezTo>
                    <a:pt x="0" y="556"/>
                    <a:pt x="0" y="556"/>
                    <a:pt x="0" y="556"/>
                  </a:cubicBezTo>
                  <a:cubicBezTo>
                    <a:pt x="0" y="687"/>
                    <a:pt x="309" y="677"/>
                    <a:pt x="438" y="677"/>
                  </a:cubicBezTo>
                  <a:cubicBezTo>
                    <a:pt x="564" y="677"/>
                    <a:pt x="873" y="687"/>
                    <a:pt x="873" y="556"/>
                  </a:cubicBezTo>
                  <a:cubicBezTo>
                    <a:pt x="873" y="404"/>
                    <a:pt x="873" y="404"/>
                    <a:pt x="873" y="404"/>
                  </a:cubicBezTo>
                  <a:cubicBezTo>
                    <a:pt x="873" y="275"/>
                    <a:pt x="804" y="171"/>
                    <a:pt x="718" y="171"/>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8" name="Freeform 1229"/>
            <p:cNvSpPr/>
            <p:nvPr/>
          </p:nvSpPr>
          <p:spPr bwMode="auto">
            <a:xfrm>
              <a:off x="5287963" y="3416300"/>
              <a:ext cx="1025525" cy="1152525"/>
            </a:xfrm>
            <a:custGeom>
              <a:avLst/>
              <a:gdLst>
                <a:gd name="T0" fmla="*/ 495 w 523"/>
                <a:gd name="T1" fmla="*/ 163 h 587"/>
                <a:gd name="T2" fmla="*/ 484 w 523"/>
                <a:gd name="T3" fmla="*/ 166 h 587"/>
                <a:gd name="T4" fmla="*/ 475 w 523"/>
                <a:gd name="T5" fmla="*/ 128 h 587"/>
                <a:gd name="T6" fmla="*/ 470 w 523"/>
                <a:gd name="T7" fmla="*/ 128 h 587"/>
                <a:gd name="T8" fmla="*/ 228 w 523"/>
                <a:gd name="T9" fmla="*/ 0 h 587"/>
                <a:gd name="T10" fmla="*/ 169 w 523"/>
                <a:gd name="T11" fmla="*/ 46 h 587"/>
                <a:gd name="T12" fmla="*/ 50 w 523"/>
                <a:gd name="T13" fmla="*/ 169 h 587"/>
                <a:gd name="T14" fmla="*/ 30 w 523"/>
                <a:gd name="T15" fmla="*/ 207 h 587"/>
                <a:gd name="T16" fmla="*/ 29 w 523"/>
                <a:gd name="T17" fmla="*/ 166 h 587"/>
                <a:gd name="T18" fmla="*/ 29 w 523"/>
                <a:gd name="T19" fmla="*/ 163 h 587"/>
                <a:gd name="T20" fmla="*/ 0 w 523"/>
                <a:gd name="T21" fmla="*/ 191 h 587"/>
                <a:gd name="T22" fmla="*/ 0 w 523"/>
                <a:gd name="T23" fmla="*/ 330 h 587"/>
                <a:gd name="T24" fmla="*/ 30 w 523"/>
                <a:gd name="T25" fmla="*/ 361 h 587"/>
                <a:gd name="T26" fmla="*/ 40 w 523"/>
                <a:gd name="T27" fmla="*/ 358 h 587"/>
                <a:gd name="T28" fmla="*/ 263 w 523"/>
                <a:gd name="T29" fmla="*/ 587 h 587"/>
                <a:gd name="T30" fmla="*/ 484 w 523"/>
                <a:gd name="T31" fmla="*/ 358 h 587"/>
                <a:gd name="T32" fmla="*/ 495 w 523"/>
                <a:gd name="T33" fmla="*/ 361 h 587"/>
                <a:gd name="T34" fmla="*/ 523 w 523"/>
                <a:gd name="T35" fmla="*/ 330 h 587"/>
                <a:gd name="T36" fmla="*/ 523 w 523"/>
                <a:gd name="T37" fmla="*/ 191 h 587"/>
                <a:gd name="T38" fmla="*/ 495 w 523"/>
                <a:gd name="T39" fmla="*/ 16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3" h="587">
                  <a:moveTo>
                    <a:pt x="495" y="163"/>
                  </a:moveTo>
                  <a:cubicBezTo>
                    <a:pt x="490" y="163"/>
                    <a:pt x="486" y="163"/>
                    <a:pt x="484" y="166"/>
                  </a:cubicBezTo>
                  <a:cubicBezTo>
                    <a:pt x="479" y="152"/>
                    <a:pt x="477" y="140"/>
                    <a:pt x="475" y="128"/>
                  </a:cubicBezTo>
                  <a:cubicBezTo>
                    <a:pt x="470" y="128"/>
                    <a:pt x="470" y="128"/>
                    <a:pt x="470" y="128"/>
                  </a:cubicBezTo>
                  <a:cubicBezTo>
                    <a:pt x="346" y="126"/>
                    <a:pt x="263" y="43"/>
                    <a:pt x="228" y="0"/>
                  </a:cubicBezTo>
                  <a:cubicBezTo>
                    <a:pt x="222" y="17"/>
                    <a:pt x="204" y="33"/>
                    <a:pt x="169" y="46"/>
                  </a:cubicBezTo>
                  <a:cubicBezTo>
                    <a:pt x="106" y="69"/>
                    <a:pt x="53" y="169"/>
                    <a:pt x="50" y="169"/>
                  </a:cubicBezTo>
                  <a:cubicBezTo>
                    <a:pt x="30" y="207"/>
                    <a:pt x="30" y="207"/>
                    <a:pt x="30" y="207"/>
                  </a:cubicBezTo>
                  <a:cubicBezTo>
                    <a:pt x="29" y="166"/>
                    <a:pt x="29" y="166"/>
                    <a:pt x="29" y="166"/>
                  </a:cubicBezTo>
                  <a:cubicBezTo>
                    <a:pt x="29" y="163"/>
                    <a:pt x="29" y="163"/>
                    <a:pt x="29" y="163"/>
                  </a:cubicBezTo>
                  <a:cubicBezTo>
                    <a:pt x="12" y="163"/>
                    <a:pt x="0" y="176"/>
                    <a:pt x="0" y="191"/>
                  </a:cubicBezTo>
                  <a:cubicBezTo>
                    <a:pt x="0" y="330"/>
                    <a:pt x="0" y="330"/>
                    <a:pt x="0" y="330"/>
                  </a:cubicBezTo>
                  <a:cubicBezTo>
                    <a:pt x="0" y="347"/>
                    <a:pt x="12" y="361"/>
                    <a:pt x="30" y="361"/>
                  </a:cubicBezTo>
                  <a:cubicBezTo>
                    <a:pt x="34" y="361"/>
                    <a:pt x="37" y="360"/>
                    <a:pt x="40" y="358"/>
                  </a:cubicBezTo>
                  <a:cubicBezTo>
                    <a:pt x="70" y="491"/>
                    <a:pt x="158" y="587"/>
                    <a:pt x="263" y="587"/>
                  </a:cubicBezTo>
                  <a:cubicBezTo>
                    <a:pt x="366" y="587"/>
                    <a:pt x="454" y="491"/>
                    <a:pt x="484" y="358"/>
                  </a:cubicBezTo>
                  <a:cubicBezTo>
                    <a:pt x="486" y="360"/>
                    <a:pt x="490" y="361"/>
                    <a:pt x="495" y="361"/>
                  </a:cubicBezTo>
                  <a:cubicBezTo>
                    <a:pt x="511" y="361"/>
                    <a:pt x="523" y="347"/>
                    <a:pt x="523" y="330"/>
                  </a:cubicBezTo>
                  <a:cubicBezTo>
                    <a:pt x="523" y="191"/>
                    <a:pt x="523" y="191"/>
                    <a:pt x="523" y="191"/>
                  </a:cubicBezTo>
                  <a:cubicBezTo>
                    <a:pt x="523" y="176"/>
                    <a:pt x="511" y="163"/>
                    <a:pt x="495" y="16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9" name="Freeform 1230"/>
            <p:cNvSpPr/>
            <p:nvPr/>
          </p:nvSpPr>
          <p:spPr bwMode="auto">
            <a:xfrm>
              <a:off x="5345113" y="3267075"/>
              <a:ext cx="882650" cy="447675"/>
            </a:xfrm>
            <a:custGeom>
              <a:avLst/>
              <a:gdLst>
                <a:gd name="T0" fmla="*/ 450 w 450"/>
                <a:gd name="T1" fmla="*/ 179 h 228"/>
                <a:gd name="T2" fmla="*/ 450 w 450"/>
                <a:gd name="T3" fmla="*/ 179 h 228"/>
                <a:gd name="T4" fmla="*/ 400 w 450"/>
                <a:gd name="T5" fmla="*/ 59 h 228"/>
                <a:gd name="T6" fmla="*/ 242 w 450"/>
                <a:gd name="T7" fmla="*/ 0 h 228"/>
                <a:gd name="T8" fmla="*/ 213 w 450"/>
                <a:gd name="T9" fmla="*/ 1 h 228"/>
                <a:gd name="T10" fmla="*/ 56 w 450"/>
                <a:gd name="T11" fmla="*/ 70 h 228"/>
                <a:gd name="T12" fmla="*/ 0 w 450"/>
                <a:gd name="T13" fmla="*/ 226 h 228"/>
                <a:gd name="T14" fmla="*/ 4 w 450"/>
                <a:gd name="T15" fmla="*/ 228 h 228"/>
                <a:gd name="T16" fmla="*/ 24 w 450"/>
                <a:gd name="T17" fmla="*/ 202 h 228"/>
                <a:gd name="T18" fmla="*/ 25 w 450"/>
                <a:gd name="T19" fmla="*/ 194 h 228"/>
                <a:gd name="T20" fmla="*/ 24 w 450"/>
                <a:gd name="T21" fmla="*/ 199 h 228"/>
                <a:gd name="T22" fmla="*/ 131 w 450"/>
                <a:gd name="T23" fmla="*/ 100 h 228"/>
                <a:gd name="T24" fmla="*/ 195 w 450"/>
                <a:gd name="T25" fmla="*/ 46 h 228"/>
                <a:gd name="T26" fmla="*/ 429 w 450"/>
                <a:gd name="T27" fmla="*/ 179 h 228"/>
                <a:gd name="T28" fmla="*/ 437 w 450"/>
                <a:gd name="T29" fmla="*/ 179 h 228"/>
                <a:gd name="T30" fmla="*/ 450 w 450"/>
                <a:gd name="T31" fmla="*/ 17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0" h="228">
                  <a:moveTo>
                    <a:pt x="450" y="179"/>
                  </a:moveTo>
                  <a:cubicBezTo>
                    <a:pt x="450" y="179"/>
                    <a:pt x="450" y="179"/>
                    <a:pt x="450" y="179"/>
                  </a:cubicBezTo>
                  <a:cubicBezTo>
                    <a:pt x="450" y="156"/>
                    <a:pt x="442" y="103"/>
                    <a:pt x="400" y="59"/>
                  </a:cubicBezTo>
                  <a:cubicBezTo>
                    <a:pt x="365" y="22"/>
                    <a:pt x="310" y="0"/>
                    <a:pt x="242" y="0"/>
                  </a:cubicBezTo>
                  <a:cubicBezTo>
                    <a:pt x="231" y="0"/>
                    <a:pt x="222" y="0"/>
                    <a:pt x="213" y="1"/>
                  </a:cubicBezTo>
                  <a:cubicBezTo>
                    <a:pt x="210" y="1"/>
                    <a:pt x="118" y="5"/>
                    <a:pt x="56" y="70"/>
                  </a:cubicBezTo>
                  <a:cubicBezTo>
                    <a:pt x="19" y="108"/>
                    <a:pt x="0" y="162"/>
                    <a:pt x="0" y="226"/>
                  </a:cubicBezTo>
                  <a:cubicBezTo>
                    <a:pt x="1" y="226"/>
                    <a:pt x="4" y="228"/>
                    <a:pt x="4" y="228"/>
                  </a:cubicBezTo>
                  <a:cubicBezTo>
                    <a:pt x="24" y="202"/>
                    <a:pt x="24" y="202"/>
                    <a:pt x="24" y="202"/>
                  </a:cubicBezTo>
                  <a:cubicBezTo>
                    <a:pt x="24" y="199"/>
                    <a:pt x="24" y="194"/>
                    <a:pt x="25" y="194"/>
                  </a:cubicBezTo>
                  <a:cubicBezTo>
                    <a:pt x="24" y="194"/>
                    <a:pt x="24" y="195"/>
                    <a:pt x="24" y="199"/>
                  </a:cubicBezTo>
                  <a:cubicBezTo>
                    <a:pt x="48" y="162"/>
                    <a:pt x="87" y="114"/>
                    <a:pt x="131" y="100"/>
                  </a:cubicBezTo>
                  <a:cubicBezTo>
                    <a:pt x="187" y="81"/>
                    <a:pt x="195" y="48"/>
                    <a:pt x="195" y="46"/>
                  </a:cubicBezTo>
                  <a:cubicBezTo>
                    <a:pt x="197" y="49"/>
                    <a:pt x="287" y="168"/>
                    <a:pt x="429" y="179"/>
                  </a:cubicBezTo>
                  <a:cubicBezTo>
                    <a:pt x="437" y="179"/>
                    <a:pt x="437" y="179"/>
                    <a:pt x="437" y="179"/>
                  </a:cubicBezTo>
                  <a:cubicBezTo>
                    <a:pt x="441" y="179"/>
                    <a:pt x="446" y="179"/>
                    <a:pt x="450" y="17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10" name="Freeform 1231"/>
            <p:cNvSpPr/>
            <p:nvPr/>
          </p:nvSpPr>
          <p:spPr bwMode="auto">
            <a:xfrm>
              <a:off x="6303963" y="4408488"/>
              <a:ext cx="1327150" cy="1120775"/>
            </a:xfrm>
            <a:custGeom>
              <a:avLst/>
              <a:gdLst>
                <a:gd name="T0" fmla="*/ 547 w 676"/>
                <a:gd name="T1" fmla="*/ 142 h 571"/>
                <a:gd name="T2" fmla="*/ 420 w 676"/>
                <a:gd name="T3" fmla="*/ 25 h 571"/>
                <a:gd name="T4" fmla="*/ 417 w 676"/>
                <a:gd name="T5" fmla="*/ 0 h 571"/>
                <a:gd name="T6" fmla="*/ 312 w 676"/>
                <a:gd name="T7" fmla="*/ 37 h 571"/>
                <a:gd name="T8" fmla="*/ 208 w 676"/>
                <a:gd name="T9" fmla="*/ 0 h 571"/>
                <a:gd name="T10" fmla="*/ 207 w 676"/>
                <a:gd name="T11" fmla="*/ 25 h 571"/>
                <a:gd name="T12" fmla="*/ 78 w 676"/>
                <a:gd name="T13" fmla="*/ 142 h 571"/>
                <a:gd name="T14" fmla="*/ 0 w 676"/>
                <a:gd name="T15" fmla="*/ 179 h 571"/>
                <a:gd name="T16" fmla="*/ 25 w 676"/>
                <a:gd name="T17" fmla="*/ 182 h 571"/>
                <a:gd name="T18" fmla="*/ 177 w 676"/>
                <a:gd name="T19" fmla="*/ 272 h 571"/>
                <a:gd name="T20" fmla="*/ 234 w 676"/>
                <a:gd name="T21" fmla="*/ 469 h 571"/>
                <a:gd name="T22" fmla="*/ 234 w 676"/>
                <a:gd name="T23" fmla="*/ 565 h 571"/>
                <a:gd name="T24" fmla="*/ 312 w 676"/>
                <a:gd name="T25" fmla="*/ 565 h 571"/>
                <a:gd name="T26" fmla="*/ 676 w 676"/>
                <a:gd name="T27" fmla="*/ 466 h 571"/>
                <a:gd name="T28" fmla="*/ 676 w 676"/>
                <a:gd name="T29" fmla="*/ 336 h 571"/>
                <a:gd name="T30" fmla="*/ 547 w 676"/>
                <a:gd name="T31" fmla="*/ 142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6" h="571">
                  <a:moveTo>
                    <a:pt x="547" y="142"/>
                  </a:moveTo>
                  <a:cubicBezTo>
                    <a:pt x="477" y="142"/>
                    <a:pt x="420" y="91"/>
                    <a:pt x="420" y="25"/>
                  </a:cubicBezTo>
                  <a:cubicBezTo>
                    <a:pt x="420" y="16"/>
                    <a:pt x="418" y="8"/>
                    <a:pt x="417" y="0"/>
                  </a:cubicBezTo>
                  <a:cubicBezTo>
                    <a:pt x="385" y="25"/>
                    <a:pt x="349" y="37"/>
                    <a:pt x="312" y="37"/>
                  </a:cubicBezTo>
                  <a:cubicBezTo>
                    <a:pt x="275" y="37"/>
                    <a:pt x="240" y="25"/>
                    <a:pt x="208" y="0"/>
                  </a:cubicBezTo>
                  <a:cubicBezTo>
                    <a:pt x="207" y="8"/>
                    <a:pt x="207" y="16"/>
                    <a:pt x="207" y="25"/>
                  </a:cubicBezTo>
                  <a:cubicBezTo>
                    <a:pt x="207" y="91"/>
                    <a:pt x="148" y="142"/>
                    <a:pt x="78" y="142"/>
                  </a:cubicBezTo>
                  <a:cubicBezTo>
                    <a:pt x="50" y="142"/>
                    <a:pt x="23" y="157"/>
                    <a:pt x="0" y="179"/>
                  </a:cubicBezTo>
                  <a:cubicBezTo>
                    <a:pt x="10" y="180"/>
                    <a:pt x="17" y="182"/>
                    <a:pt x="25" y="182"/>
                  </a:cubicBezTo>
                  <a:cubicBezTo>
                    <a:pt x="82" y="182"/>
                    <a:pt x="138" y="213"/>
                    <a:pt x="177" y="272"/>
                  </a:cubicBezTo>
                  <a:cubicBezTo>
                    <a:pt x="213" y="324"/>
                    <a:pt x="234" y="394"/>
                    <a:pt x="234" y="469"/>
                  </a:cubicBezTo>
                  <a:cubicBezTo>
                    <a:pt x="234" y="565"/>
                    <a:pt x="234" y="565"/>
                    <a:pt x="234" y="565"/>
                  </a:cubicBezTo>
                  <a:cubicBezTo>
                    <a:pt x="264" y="565"/>
                    <a:pt x="292" y="565"/>
                    <a:pt x="312" y="565"/>
                  </a:cubicBezTo>
                  <a:cubicBezTo>
                    <a:pt x="420" y="565"/>
                    <a:pt x="676" y="571"/>
                    <a:pt x="676" y="466"/>
                  </a:cubicBezTo>
                  <a:cubicBezTo>
                    <a:pt x="676" y="336"/>
                    <a:pt x="676" y="336"/>
                    <a:pt x="676" y="336"/>
                  </a:cubicBezTo>
                  <a:cubicBezTo>
                    <a:pt x="676" y="230"/>
                    <a:pt x="617" y="142"/>
                    <a:pt x="547" y="14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11" name="Freeform 1232"/>
            <p:cNvSpPr/>
            <p:nvPr/>
          </p:nvSpPr>
          <p:spPr bwMode="auto">
            <a:xfrm>
              <a:off x="6488113" y="3473450"/>
              <a:ext cx="855663" cy="965200"/>
            </a:xfrm>
            <a:custGeom>
              <a:avLst/>
              <a:gdLst>
                <a:gd name="T0" fmla="*/ 25 w 436"/>
                <a:gd name="T1" fmla="*/ 301 h 492"/>
                <a:gd name="T2" fmla="*/ 34 w 436"/>
                <a:gd name="T3" fmla="*/ 299 h 492"/>
                <a:gd name="T4" fmla="*/ 218 w 436"/>
                <a:gd name="T5" fmla="*/ 492 h 492"/>
                <a:gd name="T6" fmla="*/ 404 w 436"/>
                <a:gd name="T7" fmla="*/ 299 h 492"/>
                <a:gd name="T8" fmla="*/ 414 w 436"/>
                <a:gd name="T9" fmla="*/ 301 h 492"/>
                <a:gd name="T10" fmla="*/ 436 w 436"/>
                <a:gd name="T11" fmla="*/ 277 h 492"/>
                <a:gd name="T12" fmla="*/ 436 w 436"/>
                <a:gd name="T13" fmla="*/ 160 h 492"/>
                <a:gd name="T14" fmla="*/ 414 w 436"/>
                <a:gd name="T15" fmla="*/ 137 h 492"/>
                <a:gd name="T16" fmla="*/ 404 w 436"/>
                <a:gd name="T17" fmla="*/ 138 h 492"/>
                <a:gd name="T18" fmla="*/ 397 w 436"/>
                <a:gd name="T19" fmla="*/ 107 h 492"/>
                <a:gd name="T20" fmla="*/ 393 w 436"/>
                <a:gd name="T21" fmla="*/ 107 h 492"/>
                <a:gd name="T22" fmla="*/ 190 w 436"/>
                <a:gd name="T23" fmla="*/ 0 h 492"/>
                <a:gd name="T24" fmla="*/ 140 w 436"/>
                <a:gd name="T25" fmla="*/ 40 h 492"/>
                <a:gd name="T26" fmla="*/ 42 w 436"/>
                <a:gd name="T27" fmla="*/ 140 h 492"/>
                <a:gd name="T28" fmla="*/ 25 w 436"/>
                <a:gd name="T29" fmla="*/ 173 h 492"/>
                <a:gd name="T30" fmla="*/ 24 w 436"/>
                <a:gd name="T31" fmla="*/ 138 h 492"/>
                <a:gd name="T32" fmla="*/ 24 w 436"/>
                <a:gd name="T33" fmla="*/ 137 h 492"/>
                <a:gd name="T34" fmla="*/ 0 w 436"/>
                <a:gd name="T35" fmla="*/ 160 h 492"/>
                <a:gd name="T36" fmla="*/ 0 w 436"/>
                <a:gd name="T37" fmla="*/ 277 h 492"/>
                <a:gd name="T38" fmla="*/ 25 w 436"/>
                <a:gd name="T39" fmla="*/ 301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6" h="492">
                  <a:moveTo>
                    <a:pt x="25" y="301"/>
                  </a:moveTo>
                  <a:cubicBezTo>
                    <a:pt x="27" y="301"/>
                    <a:pt x="32" y="300"/>
                    <a:pt x="34" y="299"/>
                  </a:cubicBezTo>
                  <a:cubicBezTo>
                    <a:pt x="57" y="411"/>
                    <a:pt x="132" y="492"/>
                    <a:pt x="218" y="492"/>
                  </a:cubicBezTo>
                  <a:cubicBezTo>
                    <a:pt x="307" y="492"/>
                    <a:pt x="378" y="411"/>
                    <a:pt x="404" y="299"/>
                  </a:cubicBezTo>
                  <a:cubicBezTo>
                    <a:pt x="405" y="300"/>
                    <a:pt x="409" y="301"/>
                    <a:pt x="414" y="301"/>
                  </a:cubicBezTo>
                  <a:cubicBezTo>
                    <a:pt x="426" y="301"/>
                    <a:pt x="436" y="290"/>
                    <a:pt x="436" y="277"/>
                  </a:cubicBezTo>
                  <a:cubicBezTo>
                    <a:pt x="436" y="160"/>
                    <a:pt x="436" y="160"/>
                    <a:pt x="436" y="160"/>
                  </a:cubicBezTo>
                  <a:cubicBezTo>
                    <a:pt x="436" y="147"/>
                    <a:pt x="426" y="137"/>
                    <a:pt x="414" y="137"/>
                  </a:cubicBezTo>
                  <a:cubicBezTo>
                    <a:pt x="409" y="137"/>
                    <a:pt x="405" y="137"/>
                    <a:pt x="404" y="138"/>
                  </a:cubicBezTo>
                  <a:cubicBezTo>
                    <a:pt x="400" y="127"/>
                    <a:pt x="399" y="116"/>
                    <a:pt x="397" y="107"/>
                  </a:cubicBezTo>
                  <a:cubicBezTo>
                    <a:pt x="393" y="107"/>
                    <a:pt x="393" y="107"/>
                    <a:pt x="393" y="107"/>
                  </a:cubicBezTo>
                  <a:cubicBezTo>
                    <a:pt x="288" y="106"/>
                    <a:pt x="218" y="35"/>
                    <a:pt x="190" y="0"/>
                  </a:cubicBezTo>
                  <a:cubicBezTo>
                    <a:pt x="183" y="14"/>
                    <a:pt x="170" y="27"/>
                    <a:pt x="140" y="40"/>
                  </a:cubicBezTo>
                  <a:cubicBezTo>
                    <a:pt x="89" y="57"/>
                    <a:pt x="42" y="140"/>
                    <a:pt x="42" y="140"/>
                  </a:cubicBezTo>
                  <a:cubicBezTo>
                    <a:pt x="25" y="173"/>
                    <a:pt x="25" y="173"/>
                    <a:pt x="25" y="173"/>
                  </a:cubicBezTo>
                  <a:cubicBezTo>
                    <a:pt x="24" y="138"/>
                    <a:pt x="24" y="138"/>
                    <a:pt x="24" y="138"/>
                  </a:cubicBezTo>
                  <a:cubicBezTo>
                    <a:pt x="24" y="137"/>
                    <a:pt x="24" y="137"/>
                    <a:pt x="24" y="137"/>
                  </a:cubicBezTo>
                  <a:cubicBezTo>
                    <a:pt x="10" y="137"/>
                    <a:pt x="0" y="147"/>
                    <a:pt x="0" y="160"/>
                  </a:cubicBezTo>
                  <a:cubicBezTo>
                    <a:pt x="0" y="277"/>
                    <a:pt x="0" y="277"/>
                    <a:pt x="0" y="277"/>
                  </a:cubicBezTo>
                  <a:cubicBezTo>
                    <a:pt x="0" y="290"/>
                    <a:pt x="11" y="301"/>
                    <a:pt x="25" y="3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12" name="Freeform 1233"/>
            <p:cNvSpPr/>
            <p:nvPr/>
          </p:nvSpPr>
          <p:spPr bwMode="auto">
            <a:xfrm>
              <a:off x="6535738" y="3349625"/>
              <a:ext cx="738188" cy="377825"/>
            </a:xfrm>
            <a:custGeom>
              <a:avLst/>
              <a:gdLst>
                <a:gd name="T0" fmla="*/ 18 w 376"/>
                <a:gd name="T1" fmla="*/ 168 h 192"/>
                <a:gd name="T2" fmla="*/ 20 w 376"/>
                <a:gd name="T3" fmla="*/ 162 h 192"/>
                <a:gd name="T4" fmla="*/ 20 w 376"/>
                <a:gd name="T5" fmla="*/ 163 h 192"/>
                <a:gd name="T6" fmla="*/ 109 w 376"/>
                <a:gd name="T7" fmla="*/ 84 h 192"/>
                <a:gd name="T8" fmla="*/ 164 w 376"/>
                <a:gd name="T9" fmla="*/ 40 h 192"/>
                <a:gd name="T10" fmla="*/ 359 w 376"/>
                <a:gd name="T11" fmla="*/ 150 h 192"/>
                <a:gd name="T12" fmla="*/ 364 w 376"/>
                <a:gd name="T13" fmla="*/ 150 h 192"/>
                <a:gd name="T14" fmla="*/ 364 w 376"/>
                <a:gd name="T15" fmla="*/ 152 h 192"/>
                <a:gd name="T16" fmla="*/ 376 w 376"/>
                <a:gd name="T17" fmla="*/ 152 h 192"/>
                <a:gd name="T18" fmla="*/ 376 w 376"/>
                <a:gd name="T19" fmla="*/ 150 h 192"/>
                <a:gd name="T20" fmla="*/ 335 w 376"/>
                <a:gd name="T21" fmla="*/ 49 h 192"/>
                <a:gd name="T22" fmla="*/ 202 w 376"/>
                <a:gd name="T23" fmla="*/ 0 h 192"/>
                <a:gd name="T24" fmla="*/ 179 w 376"/>
                <a:gd name="T25" fmla="*/ 0 h 192"/>
                <a:gd name="T26" fmla="*/ 47 w 376"/>
                <a:gd name="T27" fmla="*/ 58 h 192"/>
                <a:gd name="T28" fmla="*/ 0 w 376"/>
                <a:gd name="T29" fmla="*/ 189 h 192"/>
                <a:gd name="T30" fmla="*/ 3 w 376"/>
                <a:gd name="T31" fmla="*/ 192 h 192"/>
                <a:gd name="T32" fmla="*/ 18 w 376"/>
                <a:gd name="T33" fmla="*/ 1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192">
                  <a:moveTo>
                    <a:pt x="18" y="168"/>
                  </a:moveTo>
                  <a:cubicBezTo>
                    <a:pt x="20" y="163"/>
                    <a:pt x="20" y="163"/>
                    <a:pt x="20" y="162"/>
                  </a:cubicBezTo>
                  <a:cubicBezTo>
                    <a:pt x="20" y="163"/>
                    <a:pt x="20" y="163"/>
                    <a:pt x="20" y="163"/>
                  </a:cubicBezTo>
                  <a:cubicBezTo>
                    <a:pt x="39" y="136"/>
                    <a:pt x="74" y="96"/>
                    <a:pt x="109" y="84"/>
                  </a:cubicBezTo>
                  <a:cubicBezTo>
                    <a:pt x="156" y="67"/>
                    <a:pt x="164" y="40"/>
                    <a:pt x="164" y="40"/>
                  </a:cubicBezTo>
                  <a:cubicBezTo>
                    <a:pt x="164" y="40"/>
                    <a:pt x="241" y="141"/>
                    <a:pt x="359" y="150"/>
                  </a:cubicBezTo>
                  <a:cubicBezTo>
                    <a:pt x="364" y="150"/>
                    <a:pt x="364" y="150"/>
                    <a:pt x="364" y="150"/>
                  </a:cubicBezTo>
                  <a:cubicBezTo>
                    <a:pt x="364" y="152"/>
                    <a:pt x="364" y="152"/>
                    <a:pt x="364" y="152"/>
                  </a:cubicBezTo>
                  <a:cubicBezTo>
                    <a:pt x="370" y="152"/>
                    <a:pt x="373" y="152"/>
                    <a:pt x="376" y="152"/>
                  </a:cubicBezTo>
                  <a:cubicBezTo>
                    <a:pt x="376" y="152"/>
                    <a:pt x="376" y="152"/>
                    <a:pt x="376" y="150"/>
                  </a:cubicBezTo>
                  <a:cubicBezTo>
                    <a:pt x="376" y="130"/>
                    <a:pt x="370" y="84"/>
                    <a:pt x="335" y="49"/>
                  </a:cubicBezTo>
                  <a:cubicBezTo>
                    <a:pt x="304" y="16"/>
                    <a:pt x="260" y="0"/>
                    <a:pt x="202" y="0"/>
                  </a:cubicBezTo>
                  <a:cubicBezTo>
                    <a:pt x="194" y="0"/>
                    <a:pt x="187" y="0"/>
                    <a:pt x="179" y="0"/>
                  </a:cubicBezTo>
                  <a:cubicBezTo>
                    <a:pt x="175" y="0"/>
                    <a:pt x="99" y="1"/>
                    <a:pt x="47" y="58"/>
                  </a:cubicBezTo>
                  <a:cubicBezTo>
                    <a:pt x="14" y="88"/>
                    <a:pt x="0" y="134"/>
                    <a:pt x="0" y="189"/>
                  </a:cubicBezTo>
                  <a:cubicBezTo>
                    <a:pt x="1" y="189"/>
                    <a:pt x="2" y="190"/>
                    <a:pt x="3" y="192"/>
                  </a:cubicBezTo>
                  <a:lnTo>
                    <a:pt x="18" y="16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13" name="Freeform 1234"/>
            <p:cNvSpPr/>
            <p:nvPr/>
          </p:nvSpPr>
          <p:spPr bwMode="auto">
            <a:xfrm>
              <a:off x="4202113" y="4475163"/>
              <a:ext cx="1087438" cy="925513"/>
            </a:xfrm>
            <a:custGeom>
              <a:avLst/>
              <a:gdLst>
                <a:gd name="T0" fmla="*/ 381 w 554"/>
                <a:gd name="T1" fmla="*/ 238 h 472"/>
                <a:gd name="T2" fmla="*/ 533 w 554"/>
                <a:gd name="T3" fmla="*/ 148 h 472"/>
                <a:gd name="T4" fmla="*/ 554 w 554"/>
                <a:gd name="T5" fmla="*/ 145 h 472"/>
                <a:gd name="T6" fmla="*/ 494 w 554"/>
                <a:gd name="T7" fmla="*/ 119 h 472"/>
                <a:gd name="T8" fmla="*/ 388 w 554"/>
                <a:gd name="T9" fmla="*/ 22 h 472"/>
                <a:gd name="T10" fmla="*/ 384 w 554"/>
                <a:gd name="T11" fmla="*/ 0 h 472"/>
                <a:gd name="T12" fmla="*/ 301 w 554"/>
                <a:gd name="T13" fmla="*/ 32 h 472"/>
                <a:gd name="T14" fmla="*/ 213 w 554"/>
                <a:gd name="T15" fmla="*/ 0 h 472"/>
                <a:gd name="T16" fmla="*/ 211 w 554"/>
                <a:gd name="T17" fmla="*/ 22 h 472"/>
                <a:gd name="T18" fmla="*/ 106 w 554"/>
                <a:gd name="T19" fmla="*/ 119 h 472"/>
                <a:gd name="T20" fmla="*/ 0 w 554"/>
                <a:gd name="T21" fmla="*/ 277 h 472"/>
                <a:gd name="T22" fmla="*/ 0 w 554"/>
                <a:gd name="T23" fmla="*/ 384 h 472"/>
                <a:gd name="T24" fmla="*/ 301 w 554"/>
                <a:gd name="T25" fmla="*/ 468 h 472"/>
                <a:gd name="T26" fmla="*/ 324 w 554"/>
                <a:gd name="T27" fmla="*/ 468 h 472"/>
                <a:gd name="T28" fmla="*/ 324 w 554"/>
                <a:gd name="T29" fmla="*/ 435 h 472"/>
                <a:gd name="T30" fmla="*/ 381 w 554"/>
                <a:gd name="T31" fmla="*/ 238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472">
                  <a:moveTo>
                    <a:pt x="381" y="238"/>
                  </a:moveTo>
                  <a:cubicBezTo>
                    <a:pt x="421" y="179"/>
                    <a:pt x="474" y="148"/>
                    <a:pt x="533" y="148"/>
                  </a:cubicBezTo>
                  <a:cubicBezTo>
                    <a:pt x="540" y="148"/>
                    <a:pt x="546" y="148"/>
                    <a:pt x="554" y="145"/>
                  </a:cubicBezTo>
                  <a:cubicBezTo>
                    <a:pt x="538" y="128"/>
                    <a:pt x="517" y="119"/>
                    <a:pt x="494" y="119"/>
                  </a:cubicBezTo>
                  <a:cubicBezTo>
                    <a:pt x="436" y="119"/>
                    <a:pt x="388" y="73"/>
                    <a:pt x="388" y="22"/>
                  </a:cubicBezTo>
                  <a:cubicBezTo>
                    <a:pt x="388" y="15"/>
                    <a:pt x="388" y="7"/>
                    <a:pt x="384" y="0"/>
                  </a:cubicBezTo>
                  <a:cubicBezTo>
                    <a:pt x="359" y="20"/>
                    <a:pt x="332" y="32"/>
                    <a:pt x="301" y="32"/>
                  </a:cubicBezTo>
                  <a:cubicBezTo>
                    <a:pt x="269" y="32"/>
                    <a:pt x="241" y="20"/>
                    <a:pt x="213" y="0"/>
                  </a:cubicBezTo>
                  <a:cubicBezTo>
                    <a:pt x="212" y="7"/>
                    <a:pt x="211" y="15"/>
                    <a:pt x="211" y="22"/>
                  </a:cubicBezTo>
                  <a:cubicBezTo>
                    <a:pt x="211" y="73"/>
                    <a:pt x="164" y="119"/>
                    <a:pt x="106" y="119"/>
                  </a:cubicBezTo>
                  <a:cubicBezTo>
                    <a:pt x="47" y="119"/>
                    <a:pt x="0" y="189"/>
                    <a:pt x="0" y="277"/>
                  </a:cubicBezTo>
                  <a:cubicBezTo>
                    <a:pt x="0" y="384"/>
                    <a:pt x="0" y="384"/>
                    <a:pt x="0" y="384"/>
                  </a:cubicBezTo>
                  <a:cubicBezTo>
                    <a:pt x="0" y="472"/>
                    <a:pt x="211" y="468"/>
                    <a:pt x="301" y="468"/>
                  </a:cubicBezTo>
                  <a:cubicBezTo>
                    <a:pt x="308" y="468"/>
                    <a:pt x="315" y="468"/>
                    <a:pt x="324" y="468"/>
                  </a:cubicBezTo>
                  <a:cubicBezTo>
                    <a:pt x="324" y="435"/>
                    <a:pt x="324" y="435"/>
                    <a:pt x="324" y="435"/>
                  </a:cubicBezTo>
                  <a:cubicBezTo>
                    <a:pt x="324" y="360"/>
                    <a:pt x="345" y="290"/>
                    <a:pt x="381" y="238"/>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14" name="Freeform 1235"/>
            <p:cNvSpPr/>
            <p:nvPr/>
          </p:nvSpPr>
          <p:spPr bwMode="auto">
            <a:xfrm>
              <a:off x="4437063" y="3706813"/>
              <a:ext cx="709613" cy="795338"/>
            </a:xfrm>
            <a:custGeom>
              <a:avLst/>
              <a:gdLst>
                <a:gd name="T0" fmla="*/ 19 w 361"/>
                <a:gd name="T1" fmla="*/ 245 h 405"/>
                <a:gd name="T2" fmla="*/ 26 w 361"/>
                <a:gd name="T3" fmla="*/ 245 h 405"/>
                <a:gd name="T4" fmla="*/ 181 w 361"/>
                <a:gd name="T5" fmla="*/ 405 h 405"/>
                <a:gd name="T6" fmla="*/ 333 w 361"/>
                <a:gd name="T7" fmla="*/ 245 h 405"/>
                <a:gd name="T8" fmla="*/ 341 w 361"/>
                <a:gd name="T9" fmla="*/ 245 h 405"/>
                <a:gd name="T10" fmla="*/ 361 w 361"/>
                <a:gd name="T11" fmla="*/ 228 h 405"/>
                <a:gd name="T12" fmla="*/ 361 w 361"/>
                <a:gd name="T13" fmla="*/ 130 h 405"/>
                <a:gd name="T14" fmla="*/ 341 w 361"/>
                <a:gd name="T15" fmla="*/ 110 h 405"/>
                <a:gd name="T16" fmla="*/ 333 w 361"/>
                <a:gd name="T17" fmla="*/ 111 h 405"/>
                <a:gd name="T18" fmla="*/ 326 w 361"/>
                <a:gd name="T19" fmla="*/ 87 h 405"/>
                <a:gd name="T20" fmla="*/ 321 w 361"/>
                <a:gd name="T21" fmla="*/ 87 h 405"/>
                <a:gd name="T22" fmla="*/ 158 w 361"/>
                <a:gd name="T23" fmla="*/ 0 h 405"/>
                <a:gd name="T24" fmla="*/ 114 w 361"/>
                <a:gd name="T25" fmla="*/ 30 h 405"/>
                <a:gd name="T26" fmla="*/ 34 w 361"/>
                <a:gd name="T27" fmla="*/ 115 h 405"/>
                <a:gd name="T28" fmla="*/ 20 w 361"/>
                <a:gd name="T29" fmla="*/ 142 h 405"/>
                <a:gd name="T30" fmla="*/ 19 w 361"/>
                <a:gd name="T31" fmla="*/ 114 h 405"/>
                <a:gd name="T32" fmla="*/ 19 w 361"/>
                <a:gd name="T33" fmla="*/ 110 h 405"/>
                <a:gd name="T34" fmla="*/ 0 w 361"/>
                <a:gd name="T35" fmla="*/ 130 h 405"/>
                <a:gd name="T36" fmla="*/ 0 w 361"/>
                <a:gd name="T37" fmla="*/ 228 h 405"/>
                <a:gd name="T38" fmla="*/ 19 w 361"/>
                <a:gd name="T39" fmla="*/ 24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1" h="405">
                  <a:moveTo>
                    <a:pt x="19" y="245"/>
                  </a:moveTo>
                  <a:cubicBezTo>
                    <a:pt x="21" y="245"/>
                    <a:pt x="25" y="245"/>
                    <a:pt x="26" y="245"/>
                  </a:cubicBezTo>
                  <a:cubicBezTo>
                    <a:pt x="46" y="335"/>
                    <a:pt x="108" y="405"/>
                    <a:pt x="181" y="405"/>
                  </a:cubicBezTo>
                  <a:cubicBezTo>
                    <a:pt x="252" y="405"/>
                    <a:pt x="313" y="335"/>
                    <a:pt x="333" y="245"/>
                  </a:cubicBezTo>
                  <a:cubicBezTo>
                    <a:pt x="335" y="245"/>
                    <a:pt x="337" y="245"/>
                    <a:pt x="341" y="245"/>
                  </a:cubicBezTo>
                  <a:cubicBezTo>
                    <a:pt x="352" y="245"/>
                    <a:pt x="361" y="238"/>
                    <a:pt x="361" y="228"/>
                  </a:cubicBezTo>
                  <a:cubicBezTo>
                    <a:pt x="361" y="130"/>
                    <a:pt x="361" y="130"/>
                    <a:pt x="361" y="130"/>
                  </a:cubicBezTo>
                  <a:cubicBezTo>
                    <a:pt x="361" y="119"/>
                    <a:pt x="352" y="110"/>
                    <a:pt x="341" y="110"/>
                  </a:cubicBezTo>
                  <a:cubicBezTo>
                    <a:pt x="337" y="110"/>
                    <a:pt x="335" y="110"/>
                    <a:pt x="333" y="111"/>
                  </a:cubicBezTo>
                  <a:cubicBezTo>
                    <a:pt x="331" y="101"/>
                    <a:pt x="327" y="94"/>
                    <a:pt x="326" y="87"/>
                  </a:cubicBezTo>
                  <a:cubicBezTo>
                    <a:pt x="321" y="87"/>
                    <a:pt x="321" y="87"/>
                    <a:pt x="321" y="87"/>
                  </a:cubicBezTo>
                  <a:cubicBezTo>
                    <a:pt x="238" y="83"/>
                    <a:pt x="180" y="27"/>
                    <a:pt x="158" y="0"/>
                  </a:cubicBezTo>
                  <a:cubicBezTo>
                    <a:pt x="150" y="10"/>
                    <a:pt x="139" y="21"/>
                    <a:pt x="114" y="30"/>
                  </a:cubicBezTo>
                  <a:cubicBezTo>
                    <a:pt x="72" y="46"/>
                    <a:pt x="34" y="115"/>
                    <a:pt x="34" y="115"/>
                  </a:cubicBezTo>
                  <a:cubicBezTo>
                    <a:pt x="20" y="142"/>
                    <a:pt x="20" y="142"/>
                    <a:pt x="20" y="142"/>
                  </a:cubicBezTo>
                  <a:cubicBezTo>
                    <a:pt x="19" y="114"/>
                    <a:pt x="19" y="114"/>
                    <a:pt x="19" y="114"/>
                  </a:cubicBezTo>
                  <a:cubicBezTo>
                    <a:pt x="19" y="110"/>
                    <a:pt x="19" y="110"/>
                    <a:pt x="19" y="110"/>
                  </a:cubicBezTo>
                  <a:cubicBezTo>
                    <a:pt x="9" y="110"/>
                    <a:pt x="0" y="119"/>
                    <a:pt x="0" y="130"/>
                  </a:cubicBezTo>
                  <a:cubicBezTo>
                    <a:pt x="0" y="228"/>
                    <a:pt x="0" y="228"/>
                    <a:pt x="0" y="228"/>
                  </a:cubicBezTo>
                  <a:cubicBezTo>
                    <a:pt x="0" y="238"/>
                    <a:pt x="9" y="245"/>
                    <a:pt x="19" y="24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15" name="Freeform 1236"/>
            <p:cNvSpPr/>
            <p:nvPr/>
          </p:nvSpPr>
          <p:spPr bwMode="auto">
            <a:xfrm>
              <a:off x="4475163" y="3597275"/>
              <a:ext cx="614363" cy="315913"/>
            </a:xfrm>
            <a:custGeom>
              <a:avLst/>
              <a:gdLst>
                <a:gd name="T0" fmla="*/ 15 w 313"/>
                <a:gd name="T1" fmla="*/ 139 h 161"/>
                <a:gd name="T2" fmla="*/ 19 w 313"/>
                <a:gd name="T3" fmla="*/ 134 h 161"/>
                <a:gd name="T4" fmla="*/ 16 w 313"/>
                <a:gd name="T5" fmla="*/ 139 h 161"/>
                <a:gd name="T6" fmla="*/ 90 w 313"/>
                <a:gd name="T7" fmla="*/ 71 h 161"/>
                <a:gd name="T8" fmla="*/ 136 w 313"/>
                <a:gd name="T9" fmla="*/ 34 h 161"/>
                <a:gd name="T10" fmla="*/ 296 w 313"/>
                <a:gd name="T11" fmla="*/ 125 h 161"/>
                <a:gd name="T12" fmla="*/ 301 w 313"/>
                <a:gd name="T13" fmla="*/ 125 h 161"/>
                <a:gd name="T14" fmla="*/ 301 w 313"/>
                <a:gd name="T15" fmla="*/ 126 h 161"/>
                <a:gd name="T16" fmla="*/ 313 w 313"/>
                <a:gd name="T17" fmla="*/ 126 h 161"/>
                <a:gd name="T18" fmla="*/ 313 w 313"/>
                <a:gd name="T19" fmla="*/ 125 h 161"/>
                <a:gd name="T20" fmla="*/ 277 w 313"/>
                <a:gd name="T21" fmla="*/ 43 h 161"/>
                <a:gd name="T22" fmla="*/ 167 w 313"/>
                <a:gd name="T23" fmla="*/ 0 h 161"/>
                <a:gd name="T24" fmla="*/ 147 w 313"/>
                <a:gd name="T25" fmla="*/ 3 h 161"/>
                <a:gd name="T26" fmla="*/ 40 w 313"/>
                <a:gd name="T27" fmla="*/ 50 h 161"/>
                <a:gd name="T28" fmla="*/ 0 w 313"/>
                <a:gd name="T29" fmla="*/ 157 h 161"/>
                <a:gd name="T30" fmla="*/ 4 w 313"/>
                <a:gd name="T31" fmla="*/ 161 h 161"/>
                <a:gd name="T32" fmla="*/ 15 w 313"/>
                <a:gd name="T33" fmla="*/ 1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3" h="161">
                  <a:moveTo>
                    <a:pt x="15" y="139"/>
                  </a:moveTo>
                  <a:cubicBezTo>
                    <a:pt x="15" y="139"/>
                    <a:pt x="16" y="136"/>
                    <a:pt x="19" y="134"/>
                  </a:cubicBezTo>
                  <a:cubicBezTo>
                    <a:pt x="16" y="139"/>
                    <a:pt x="16" y="139"/>
                    <a:pt x="16" y="139"/>
                  </a:cubicBezTo>
                  <a:cubicBezTo>
                    <a:pt x="33" y="113"/>
                    <a:pt x="61" y="82"/>
                    <a:pt x="90" y="71"/>
                  </a:cubicBezTo>
                  <a:cubicBezTo>
                    <a:pt x="129" y="57"/>
                    <a:pt x="136" y="36"/>
                    <a:pt x="136" y="34"/>
                  </a:cubicBezTo>
                  <a:cubicBezTo>
                    <a:pt x="136" y="36"/>
                    <a:pt x="199" y="119"/>
                    <a:pt x="296" y="125"/>
                  </a:cubicBezTo>
                  <a:cubicBezTo>
                    <a:pt x="301" y="125"/>
                    <a:pt x="301" y="125"/>
                    <a:pt x="301" y="125"/>
                  </a:cubicBezTo>
                  <a:cubicBezTo>
                    <a:pt x="301" y="126"/>
                    <a:pt x="301" y="126"/>
                    <a:pt x="301" y="126"/>
                  </a:cubicBezTo>
                  <a:cubicBezTo>
                    <a:pt x="305" y="126"/>
                    <a:pt x="308" y="126"/>
                    <a:pt x="313" y="126"/>
                  </a:cubicBezTo>
                  <a:cubicBezTo>
                    <a:pt x="313" y="125"/>
                    <a:pt x="313" y="125"/>
                    <a:pt x="313" y="125"/>
                  </a:cubicBezTo>
                  <a:cubicBezTo>
                    <a:pt x="312" y="110"/>
                    <a:pt x="306" y="71"/>
                    <a:pt x="277" y="43"/>
                  </a:cubicBezTo>
                  <a:cubicBezTo>
                    <a:pt x="251" y="15"/>
                    <a:pt x="213" y="0"/>
                    <a:pt x="167" y="0"/>
                  </a:cubicBezTo>
                  <a:cubicBezTo>
                    <a:pt x="161" y="0"/>
                    <a:pt x="154" y="3"/>
                    <a:pt x="147" y="3"/>
                  </a:cubicBezTo>
                  <a:cubicBezTo>
                    <a:pt x="145" y="3"/>
                    <a:pt x="82" y="4"/>
                    <a:pt x="40" y="50"/>
                  </a:cubicBezTo>
                  <a:cubicBezTo>
                    <a:pt x="13" y="76"/>
                    <a:pt x="0" y="113"/>
                    <a:pt x="0" y="157"/>
                  </a:cubicBezTo>
                  <a:cubicBezTo>
                    <a:pt x="1" y="157"/>
                    <a:pt x="2" y="157"/>
                    <a:pt x="4" y="161"/>
                  </a:cubicBezTo>
                  <a:lnTo>
                    <a:pt x="15" y="13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grpSp>
      <p:grpSp>
        <p:nvGrpSpPr>
          <p:cNvPr id="16" name="组合 15"/>
          <p:cNvGrpSpPr/>
          <p:nvPr/>
        </p:nvGrpSpPr>
        <p:grpSpPr>
          <a:xfrm>
            <a:off x="827478" y="3313589"/>
            <a:ext cx="593542" cy="593542"/>
            <a:chOff x="7274206" y="1633070"/>
            <a:chExt cx="593725" cy="593725"/>
          </a:xfrm>
          <a:solidFill>
            <a:schemeClr val="bg1"/>
          </a:solidFill>
        </p:grpSpPr>
        <p:sp>
          <p:nvSpPr>
            <p:cNvPr id="17" name="Freeform 44"/>
            <p:cNvSpPr>
              <a:spLocks noEditPoints="1"/>
            </p:cNvSpPr>
            <p:nvPr/>
          </p:nvSpPr>
          <p:spPr bwMode="auto">
            <a:xfrm>
              <a:off x="7274206" y="1633070"/>
              <a:ext cx="593725" cy="593725"/>
            </a:xfrm>
            <a:custGeom>
              <a:avLst/>
              <a:gdLst>
                <a:gd name="T0" fmla="*/ 84 w 168"/>
                <a:gd name="T1" fmla="*/ 0 h 168"/>
                <a:gd name="T2" fmla="*/ 0 w 168"/>
                <a:gd name="T3" fmla="*/ 84 h 168"/>
                <a:gd name="T4" fmla="*/ 6 w 168"/>
                <a:gd name="T5" fmla="*/ 114 h 168"/>
                <a:gd name="T6" fmla="*/ 9 w 168"/>
                <a:gd name="T7" fmla="*/ 121 h 168"/>
                <a:gd name="T8" fmla="*/ 38 w 168"/>
                <a:gd name="T9" fmla="*/ 154 h 168"/>
                <a:gd name="T10" fmla="*/ 44 w 168"/>
                <a:gd name="T11" fmla="*/ 158 h 168"/>
                <a:gd name="T12" fmla="*/ 84 w 168"/>
                <a:gd name="T13" fmla="*/ 168 h 168"/>
                <a:gd name="T14" fmla="*/ 124 w 168"/>
                <a:gd name="T15" fmla="*/ 158 h 168"/>
                <a:gd name="T16" fmla="*/ 130 w 168"/>
                <a:gd name="T17" fmla="*/ 154 h 168"/>
                <a:gd name="T18" fmla="*/ 159 w 168"/>
                <a:gd name="T19" fmla="*/ 121 h 168"/>
                <a:gd name="T20" fmla="*/ 162 w 168"/>
                <a:gd name="T21" fmla="*/ 114 h 168"/>
                <a:gd name="T22" fmla="*/ 168 w 168"/>
                <a:gd name="T23" fmla="*/ 84 h 168"/>
                <a:gd name="T24" fmla="*/ 84 w 168"/>
                <a:gd name="T25" fmla="*/ 0 h 168"/>
                <a:gd name="T26" fmla="*/ 49 w 168"/>
                <a:gd name="T27" fmla="*/ 147 h 168"/>
                <a:gd name="T28" fmla="*/ 18 w 168"/>
                <a:gd name="T29" fmla="*/ 112 h 168"/>
                <a:gd name="T30" fmla="*/ 30 w 168"/>
                <a:gd name="T31" fmla="*/ 108 h 168"/>
                <a:gd name="T32" fmla="*/ 54 w 168"/>
                <a:gd name="T33" fmla="*/ 132 h 168"/>
                <a:gd name="T34" fmla="*/ 49 w 168"/>
                <a:gd name="T35" fmla="*/ 147 h 168"/>
                <a:gd name="T36" fmla="*/ 119 w 168"/>
                <a:gd name="T37" fmla="*/ 147 h 168"/>
                <a:gd name="T38" fmla="*/ 114 w 168"/>
                <a:gd name="T39" fmla="*/ 132 h 168"/>
                <a:gd name="T40" fmla="*/ 138 w 168"/>
                <a:gd name="T41" fmla="*/ 108 h 168"/>
                <a:gd name="T42" fmla="*/ 150 w 168"/>
                <a:gd name="T43" fmla="*/ 112 h 168"/>
                <a:gd name="T44" fmla="*/ 119 w 168"/>
                <a:gd name="T45" fmla="*/ 147 h 168"/>
                <a:gd name="T46" fmla="*/ 153 w 168"/>
                <a:gd name="T47" fmla="*/ 106 h 168"/>
                <a:gd name="T48" fmla="*/ 138 w 168"/>
                <a:gd name="T49" fmla="*/ 102 h 168"/>
                <a:gd name="T50" fmla="*/ 108 w 168"/>
                <a:gd name="T51" fmla="*/ 132 h 168"/>
                <a:gd name="T52" fmla="*/ 114 w 168"/>
                <a:gd name="T53" fmla="*/ 149 h 168"/>
                <a:gd name="T54" fmla="*/ 84 w 168"/>
                <a:gd name="T55" fmla="*/ 156 h 168"/>
                <a:gd name="T56" fmla="*/ 54 w 168"/>
                <a:gd name="T57" fmla="*/ 149 h 168"/>
                <a:gd name="T58" fmla="*/ 60 w 168"/>
                <a:gd name="T59" fmla="*/ 132 h 168"/>
                <a:gd name="T60" fmla="*/ 30 w 168"/>
                <a:gd name="T61" fmla="*/ 102 h 168"/>
                <a:gd name="T62" fmla="*/ 15 w 168"/>
                <a:gd name="T63" fmla="*/ 106 h 168"/>
                <a:gd name="T64" fmla="*/ 12 w 168"/>
                <a:gd name="T65" fmla="*/ 84 h 168"/>
                <a:gd name="T66" fmla="*/ 84 w 168"/>
                <a:gd name="T67" fmla="*/ 12 h 168"/>
                <a:gd name="T68" fmla="*/ 156 w 168"/>
                <a:gd name="T69" fmla="*/ 84 h 168"/>
                <a:gd name="T70" fmla="*/ 153 w 168"/>
                <a:gd name="T71" fmla="*/ 10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168">
                  <a:moveTo>
                    <a:pt x="84" y="0"/>
                  </a:moveTo>
                  <a:cubicBezTo>
                    <a:pt x="38" y="0"/>
                    <a:pt x="0" y="38"/>
                    <a:pt x="0" y="84"/>
                  </a:cubicBezTo>
                  <a:cubicBezTo>
                    <a:pt x="0" y="95"/>
                    <a:pt x="2" y="105"/>
                    <a:pt x="6" y="114"/>
                  </a:cubicBezTo>
                  <a:cubicBezTo>
                    <a:pt x="7" y="117"/>
                    <a:pt x="8" y="119"/>
                    <a:pt x="9" y="121"/>
                  </a:cubicBezTo>
                  <a:cubicBezTo>
                    <a:pt x="15" y="135"/>
                    <a:pt x="26" y="146"/>
                    <a:pt x="38" y="154"/>
                  </a:cubicBezTo>
                  <a:cubicBezTo>
                    <a:pt x="40" y="156"/>
                    <a:pt x="42" y="157"/>
                    <a:pt x="44" y="158"/>
                  </a:cubicBezTo>
                  <a:cubicBezTo>
                    <a:pt x="56" y="164"/>
                    <a:pt x="70" y="168"/>
                    <a:pt x="84" y="168"/>
                  </a:cubicBezTo>
                  <a:cubicBezTo>
                    <a:pt x="98" y="168"/>
                    <a:pt x="112" y="164"/>
                    <a:pt x="124" y="158"/>
                  </a:cubicBezTo>
                  <a:cubicBezTo>
                    <a:pt x="126" y="157"/>
                    <a:pt x="128" y="156"/>
                    <a:pt x="130" y="154"/>
                  </a:cubicBezTo>
                  <a:cubicBezTo>
                    <a:pt x="142" y="146"/>
                    <a:pt x="153" y="135"/>
                    <a:pt x="159" y="121"/>
                  </a:cubicBezTo>
                  <a:cubicBezTo>
                    <a:pt x="160" y="119"/>
                    <a:pt x="161" y="117"/>
                    <a:pt x="162" y="114"/>
                  </a:cubicBezTo>
                  <a:cubicBezTo>
                    <a:pt x="166" y="105"/>
                    <a:pt x="168" y="95"/>
                    <a:pt x="168" y="84"/>
                  </a:cubicBezTo>
                  <a:cubicBezTo>
                    <a:pt x="168" y="38"/>
                    <a:pt x="130" y="0"/>
                    <a:pt x="84" y="0"/>
                  </a:cubicBezTo>
                  <a:moveTo>
                    <a:pt x="49" y="147"/>
                  </a:moveTo>
                  <a:cubicBezTo>
                    <a:pt x="35" y="139"/>
                    <a:pt x="24" y="127"/>
                    <a:pt x="18" y="112"/>
                  </a:cubicBezTo>
                  <a:cubicBezTo>
                    <a:pt x="21" y="109"/>
                    <a:pt x="25" y="108"/>
                    <a:pt x="30" y="108"/>
                  </a:cubicBezTo>
                  <a:cubicBezTo>
                    <a:pt x="43" y="108"/>
                    <a:pt x="54" y="119"/>
                    <a:pt x="54" y="132"/>
                  </a:cubicBezTo>
                  <a:cubicBezTo>
                    <a:pt x="54" y="138"/>
                    <a:pt x="52" y="143"/>
                    <a:pt x="49" y="147"/>
                  </a:cubicBezTo>
                  <a:moveTo>
                    <a:pt x="119" y="147"/>
                  </a:moveTo>
                  <a:cubicBezTo>
                    <a:pt x="116" y="143"/>
                    <a:pt x="114" y="138"/>
                    <a:pt x="114" y="132"/>
                  </a:cubicBezTo>
                  <a:cubicBezTo>
                    <a:pt x="114" y="119"/>
                    <a:pt x="125" y="108"/>
                    <a:pt x="138" y="108"/>
                  </a:cubicBezTo>
                  <a:cubicBezTo>
                    <a:pt x="143" y="108"/>
                    <a:pt x="147" y="109"/>
                    <a:pt x="150" y="112"/>
                  </a:cubicBezTo>
                  <a:cubicBezTo>
                    <a:pt x="144" y="127"/>
                    <a:pt x="133" y="139"/>
                    <a:pt x="119" y="147"/>
                  </a:cubicBezTo>
                  <a:moveTo>
                    <a:pt x="153" y="106"/>
                  </a:moveTo>
                  <a:cubicBezTo>
                    <a:pt x="148" y="103"/>
                    <a:pt x="143" y="102"/>
                    <a:pt x="138" y="102"/>
                  </a:cubicBezTo>
                  <a:cubicBezTo>
                    <a:pt x="121" y="102"/>
                    <a:pt x="108" y="115"/>
                    <a:pt x="108" y="132"/>
                  </a:cubicBezTo>
                  <a:cubicBezTo>
                    <a:pt x="108" y="139"/>
                    <a:pt x="110" y="145"/>
                    <a:pt x="114" y="149"/>
                  </a:cubicBezTo>
                  <a:cubicBezTo>
                    <a:pt x="105" y="154"/>
                    <a:pt x="95" y="156"/>
                    <a:pt x="84" y="156"/>
                  </a:cubicBezTo>
                  <a:cubicBezTo>
                    <a:pt x="73" y="156"/>
                    <a:pt x="63" y="154"/>
                    <a:pt x="54" y="149"/>
                  </a:cubicBezTo>
                  <a:cubicBezTo>
                    <a:pt x="58" y="145"/>
                    <a:pt x="60" y="139"/>
                    <a:pt x="60" y="132"/>
                  </a:cubicBezTo>
                  <a:cubicBezTo>
                    <a:pt x="60" y="115"/>
                    <a:pt x="47" y="102"/>
                    <a:pt x="30" y="102"/>
                  </a:cubicBezTo>
                  <a:cubicBezTo>
                    <a:pt x="25" y="102"/>
                    <a:pt x="20" y="103"/>
                    <a:pt x="15" y="106"/>
                  </a:cubicBezTo>
                  <a:cubicBezTo>
                    <a:pt x="13" y="99"/>
                    <a:pt x="12" y="92"/>
                    <a:pt x="12" y="84"/>
                  </a:cubicBezTo>
                  <a:cubicBezTo>
                    <a:pt x="12" y="44"/>
                    <a:pt x="44" y="12"/>
                    <a:pt x="84" y="12"/>
                  </a:cubicBezTo>
                  <a:cubicBezTo>
                    <a:pt x="124" y="12"/>
                    <a:pt x="156" y="44"/>
                    <a:pt x="156" y="84"/>
                  </a:cubicBezTo>
                  <a:cubicBezTo>
                    <a:pt x="156" y="92"/>
                    <a:pt x="155" y="99"/>
                    <a:pt x="153" y="10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18" name="Oval 45"/>
            <p:cNvSpPr>
              <a:spLocks noChangeArrowheads="1"/>
            </p:cNvSpPr>
            <p:nvPr/>
          </p:nvSpPr>
          <p:spPr bwMode="auto">
            <a:xfrm>
              <a:off x="7548844" y="1717208"/>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19" name="Freeform 46"/>
            <p:cNvSpPr/>
            <p:nvPr/>
          </p:nvSpPr>
          <p:spPr bwMode="auto">
            <a:xfrm>
              <a:off x="7640919" y="1739433"/>
              <a:ext cx="49213" cy="49213"/>
            </a:xfrm>
            <a:custGeom>
              <a:avLst/>
              <a:gdLst>
                <a:gd name="T0" fmla="*/ 10 w 14"/>
                <a:gd name="T1" fmla="*/ 2 h 14"/>
                <a:gd name="T2" fmla="*/ 2 w 14"/>
                <a:gd name="T3" fmla="*/ 4 h 14"/>
                <a:gd name="T4" fmla="*/ 4 w 14"/>
                <a:gd name="T5" fmla="*/ 12 h 14"/>
                <a:gd name="T6" fmla="*/ 12 w 14"/>
                <a:gd name="T7" fmla="*/ 10 h 14"/>
                <a:gd name="T8" fmla="*/ 10 w 14"/>
                <a:gd name="T9" fmla="*/ 2 h 14"/>
              </a:gdLst>
              <a:ahLst/>
              <a:cxnLst>
                <a:cxn ang="0">
                  <a:pos x="T0" y="T1"/>
                </a:cxn>
                <a:cxn ang="0">
                  <a:pos x="T2" y="T3"/>
                </a:cxn>
                <a:cxn ang="0">
                  <a:pos x="T4" y="T5"/>
                </a:cxn>
                <a:cxn ang="0">
                  <a:pos x="T6" y="T7"/>
                </a:cxn>
                <a:cxn ang="0">
                  <a:pos x="T8" y="T9"/>
                </a:cxn>
              </a:cxnLst>
              <a:rect l="0" t="0" r="r" b="b"/>
              <a:pathLst>
                <a:path w="14" h="14">
                  <a:moveTo>
                    <a:pt x="10" y="2"/>
                  </a:moveTo>
                  <a:cubicBezTo>
                    <a:pt x="7" y="0"/>
                    <a:pt x="3" y="1"/>
                    <a:pt x="2" y="4"/>
                  </a:cubicBezTo>
                  <a:cubicBezTo>
                    <a:pt x="0" y="7"/>
                    <a:pt x="1" y="11"/>
                    <a:pt x="4" y="12"/>
                  </a:cubicBezTo>
                  <a:cubicBezTo>
                    <a:pt x="7" y="14"/>
                    <a:pt x="11" y="13"/>
                    <a:pt x="12" y="10"/>
                  </a:cubicBezTo>
                  <a:cubicBezTo>
                    <a:pt x="14" y="7"/>
                    <a:pt x="13" y="4"/>
                    <a:pt x="1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20" name="Freeform 47"/>
            <p:cNvSpPr/>
            <p:nvPr/>
          </p:nvSpPr>
          <p:spPr bwMode="auto">
            <a:xfrm>
              <a:off x="7712356" y="1809283"/>
              <a:ext cx="49213" cy="50800"/>
            </a:xfrm>
            <a:custGeom>
              <a:avLst/>
              <a:gdLst>
                <a:gd name="T0" fmla="*/ 4 w 14"/>
                <a:gd name="T1" fmla="*/ 2 h 14"/>
                <a:gd name="T2" fmla="*/ 2 w 14"/>
                <a:gd name="T3" fmla="*/ 10 h 14"/>
                <a:gd name="T4" fmla="*/ 10 w 14"/>
                <a:gd name="T5" fmla="*/ 12 h 14"/>
                <a:gd name="T6" fmla="*/ 12 w 14"/>
                <a:gd name="T7" fmla="*/ 4 h 14"/>
                <a:gd name="T8" fmla="*/ 4 w 14"/>
                <a:gd name="T9" fmla="*/ 2 h 14"/>
              </a:gdLst>
              <a:ahLst/>
              <a:cxnLst>
                <a:cxn ang="0">
                  <a:pos x="T0" y="T1"/>
                </a:cxn>
                <a:cxn ang="0">
                  <a:pos x="T2" y="T3"/>
                </a:cxn>
                <a:cxn ang="0">
                  <a:pos x="T4" y="T5"/>
                </a:cxn>
                <a:cxn ang="0">
                  <a:pos x="T6" y="T7"/>
                </a:cxn>
                <a:cxn ang="0">
                  <a:pos x="T8" y="T9"/>
                </a:cxn>
              </a:cxnLst>
              <a:rect l="0" t="0" r="r" b="b"/>
              <a:pathLst>
                <a:path w="14" h="14">
                  <a:moveTo>
                    <a:pt x="4" y="2"/>
                  </a:moveTo>
                  <a:cubicBezTo>
                    <a:pt x="1" y="3"/>
                    <a:pt x="0" y="7"/>
                    <a:pt x="2" y="10"/>
                  </a:cubicBezTo>
                  <a:cubicBezTo>
                    <a:pt x="3" y="13"/>
                    <a:pt x="7" y="14"/>
                    <a:pt x="10" y="12"/>
                  </a:cubicBezTo>
                  <a:cubicBezTo>
                    <a:pt x="13" y="11"/>
                    <a:pt x="14" y="7"/>
                    <a:pt x="12" y="4"/>
                  </a:cubicBezTo>
                  <a:cubicBezTo>
                    <a:pt x="10" y="1"/>
                    <a:pt x="7" y="0"/>
                    <a:pt x="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21" name="Oval 48"/>
            <p:cNvSpPr>
              <a:spLocks noChangeArrowheads="1"/>
            </p:cNvSpPr>
            <p:nvPr/>
          </p:nvSpPr>
          <p:spPr bwMode="auto">
            <a:xfrm>
              <a:off x="7740931" y="1909295"/>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22" name="Freeform 49"/>
            <p:cNvSpPr/>
            <p:nvPr/>
          </p:nvSpPr>
          <p:spPr bwMode="auto">
            <a:xfrm>
              <a:off x="7450419" y="1739433"/>
              <a:ext cx="49213" cy="49213"/>
            </a:xfrm>
            <a:custGeom>
              <a:avLst/>
              <a:gdLst>
                <a:gd name="T0" fmla="*/ 12 w 14"/>
                <a:gd name="T1" fmla="*/ 4 h 14"/>
                <a:gd name="T2" fmla="*/ 4 w 14"/>
                <a:gd name="T3" fmla="*/ 2 h 14"/>
                <a:gd name="T4" fmla="*/ 2 w 14"/>
                <a:gd name="T5" fmla="*/ 10 h 14"/>
                <a:gd name="T6" fmla="*/ 10 w 14"/>
                <a:gd name="T7" fmla="*/ 12 h 14"/>
                <a:gd name="T8" fmla="*/ 12 w 14"/>
                <a:gd name="T9" fmla="*/ 4 h 14"/>
              </a:gdLst>
              <a:ahLst/>
              <a:cxnLst>
                <a:cxn ang="0">
                  <a:pos x="T0" y="T1"/>
                </a:cxn>
                <a:cxn ang="0">
                  <a:pos x="T2" y="T3"/>
                </a:cxn>
                <a:cxn ang="0">
                  <a:pos x="T4" y="T5"/>
                </a:cxn>
                <a:cxn ang="0">
                  <a:pos x="T6" y="T7"/>
                </a:cxn>
                <a:cxn ang="0">
                  <a:pos x="T8" y="T9"/>
                </a:cxn>
              </a:cxnLst>
              <a:rect l="0" t="0" r="r" b="b"/>
              <a:pathLst>
                <a:path w="14" h="14">
                  <a:moveTo>
                    <a:pt x="12" y="4"/>
                  </a:moveTo>
                  <a:cubicBezTo>
                    <a:pt x="11" y="1"/>
                    <a:pt x="7" y="0"/>
                    <a:pt x="4" y="2"/>
                  </a:cubicBezTo>
                  <a:cubicBezTo>
                    <a:pt x="1" y="4"/>
                    <a:pt x="0" y="7"/>
                    <a:pt x="2" y="10"/>
                  </a:cubicBezTo>
                  <a:cubicBezTo>
                    <a:pt x="3" y="13"/>
                    <a:pt x="7" y="14"/>
                    <a:pt x="10" y="12"/>
                  </a:cubicBezTo>
                  <a:cubicBezTo>
                    <a:pt x="13" y="11"/>
                    <a:pt x="14" y="7"/>
                    <a:pt x="1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23" name="Freeform 50"/>
            <p:cNvSpPr/>
            <p:nvPr/>
          </p:nvSpPr>
          <p:spPr bwMode="auto">
            <a:xfrm>
              <a:off x="7378981" y="1809283"/>
              <a:ext cx="50800" cy="50800"/>
            </a:xfrm>
            <a:custGeom>
              <a:avLst/>
              <a:gdLst>
                <a:gd name="T0" fmla="*/ 10 w 14"/>
                <a:gd name="T1" fmla="*/ 2 h 14"/>
                <a:gd name="T2" fmla="*/ 2 w 14"/>
                <a:gd name="T3" fmla="*/ 4 h 14"/>
                <a:gd name="T4" fmla="*/ 4 w 14"/>
                <a:gd name="T5" fmla="*/ 12 h 14"/>
                <a:gd name="T6" fmla="*/ 12 w 14"/>
                <a:gd name="T7" fmla="*/ 10 h 14"/>
                <a:gd name="T8" fmla="*/ 10 w 14"/>
                <a:gd name="T9" fmla="*/ 2 h 14"/>
              </a:gdLst>
              <a:ahLst/>
              <a:cxnLst>
                <a:cxn ang="0">
                  <a:pos x="T0" y="T1"/>
                </a:cxn>
                <a:cxn ang="0">
                  <a:pos x="T2" y="T3"/>
                </a:cxn>
                <a:cxn ang="0">
                  <a:pos x="T4" y="T5"/>
                </a:cxn>
                <a:cxn ang="0">
                  <a:pos x="T6" y="T7"/>
                </a:cxn>
                <a:cxn ang="0">
                  <a:pos x="T8" y="T9"/>
                </a:cxn>
              </a:cxnLst>
              <a:rect l="0" t="0" r="r" b="b"/>
              <a:pathLst>
                <a:path w="14" h="14">
                  <a:moveTo>
                    <a:pt x="10" y="2"/>
                  </a:moveTo>
                  <a:cubicBezTo>
                    <a:pt x="7" y="0"/>
                    <a:pt x="4" y="1"/>
                    <a:pt x="2" y="4"/>
                  </a:cubicBezTo>
                  <a:cubicBezTo>
                    <a:pt x="0" y="7"/>
                    <a:pt x="1" y="11"/>
                    <a:pt x="4" y="12"/>
                  </a:cubicBezTo>
                  <a:cubicBezTo>
                    <a:pt x="7" y="14"/>
                    <a:pt x="11" y="13"/>
                    <a:pt x="12" y="10"/>
                  </a:cubicBezTo>
                  <a:cubicBezTo>
                    <a:pt x="14" y="7"/>
                    <a:pt x="13" y="3"/>
                    <a:pt x="1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24" name="Oval 51"/>
            <p:cNvSpPr>
              <a:spLocks noChangeArrowheads="1"/>
            </p:cNvSpPr>
            <p:nvPr/>
          </p:nvSpPr>
          <p:spPr bwMode="auto">
            <a:xfrm>
              <a:off x="7358344" y="1909295"/>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25" name="Freeform 52"/>
            <p:cNvSpPr/>
            <p:nvPr/>
          </p:nvSpPr>
          <p:spPr bwMode="auto">
            <a:xfrm>
              <a:off x="7490106" y="1826745"/>
              <a:ext cx="122238" cy="166688"/>
            </a:xfrm>
            <a:custGeom>
              <a:avLst/>
              <a:gdLst>
                <a:gd name="T0" fmla="*/ 24 w 35"/>
                <a:gd name="T1" fmla="*/ 23 h 47"/>
                <a:gd name="T2" fmla="*/ 0 w 35"/>
                <a:gd name="T3" fmla="*/ 0 h 47"/>
                <a:gd name="T4" fmla="*/ 12 w 35"/>
                <a:gd name="T5" fmla="*/ 31 h 47"/>
                <a:gd name="T6" fmla="*/ 11 w 35"/>
                <a:gd name="T7" fmla="*/ 35 h 47"/>
                <a:gd name="T8" fmla="*/ 23 w 35"/>
                <a:gd name="T9" fmla="*/ 47 h 47"/>
                <a:gd name="T10" fmla="*/ 29 w 35"/>
                <a:gd name="T11" fmla="*/ 45 h 47"/>
                <a:gd name="T12" fmla="*/ 30 w 35"/>
                <a:gd name="T13" fmla="*/ 45 h 47"/>
                <a:gd name="T14" fmla="*/ 30 w 35"/>
                <a:gd name="T15" fmla="*/ 45 h 47"/>
                <a:gd name="T16" fmla="*/ 35 w 35"/>
                <a:gd name="T17" fmla="*/ 35 h 47"/>
                <a:gd name="T18" fmla="*/ 24 w 35"/>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7">
                  <a:moveTo>
                    <a:pt x="24" y="23"/>
                  </a:moveTo>
                  <a:cubicBezTo>
                    <a:pt x="14" y="11"/>
                    <a:pt x="0" y="0"/>
                    <a:pt x="0" y="0"/>
                  </a:cubicBezTo>
                  <a:cubicBezTo>
                    <a:pt x="0" y="0"/>
                    <a:pt x="5" y="18"/>
                    <a:pt x="12" y="31"/>
                  </a:cubicBezTo>
                  <a:cubicBezTo>
                    <a:pt x="11" y="33"/>
                    <a:pt x="11" y="34"/>
                    <a:pt x="11" y="35"/>
                  </a:cubicBezTo>
                  <a:cubicBezTo>
                    <a:pt x="11" y="42"/>
                    <a:pt x="16" y="47"/>
                    <a:pt x="23" y="47"/>
                  </a:cubicBezTo>
                  <a:cubicBezTo>
                    <a:pt x="25" y="47"/>
                    <a:pt x="27" y="46"/>
                    <a:pt x="29" y="45"/>
                  </a:cubicBezTo>
                  <a:cubicBezTo>
                    <a:pt x="29" y="45"/>
                    <a:pt x="30" y="45"/>
                    <a:pt x="30" y="45"/>
                  </a:cubicBezTo>
                  <a:cubicBezTo>
                    <a:pt x="30" y="45"/>
                    <a:pt x="30" y="45"/>
                    <a:pt x="30" y="45"/>
                  </a:cubicBezTo>
                  <a:cubicBezTo>
                    <a:pt x="33" y="43"/>
                    <a:pt x="35" y="39"/>
                    <a:pt x="35" y="35"/>
                  </a:cubicBezTo>
                  <a:cubicBezTo>
                    <a:pt x="35" y="29"/>
                    <a:pt x="30" y="24"/>
                    <a:pt x="24"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grpSp>
      <p:sp>
        <p:nvSpPr>
          <p:cNvPr id="26" name="Freeform 28"/>
          <p:cNvSpPr>
            <a:spLocks noEditPoints="1"/>
          </p:cNvSpPr>
          <p:nvPr/>
        </p:nvSpPr>
        <p:spPr bwMode="auto">
          <a:xfrm>
            <a:off x="2560086" y="2300035"/>
            <a:ext cx="791918" cy="793506"/>
          </a:xfrm>
          <a:custGeom>
            <a:avLst/>
            <a:gdLst>
              <a:gd name="T0" fmla="*/ 2147483647 w 144"/>
              <a:gd name="T1" fmla="*/ 2147483647 h 144"/>
              <a:gd name="T2" fmla="*/ 2147483647 w 144"/>
              <a:gd name="T3" fmla="*/ 2147483647 h 144"/>
              <a:gd name="T4" fmla="*/ 2147483647 w 144"/>
              <a:gd name="T5" fmla="*/ 2147483647 h 144"/>
              <a:gd name="T6" fmla="*/ 2147483647 w 144"/>
              <a:gd name="T7" fmla="*/ 2147483647 h 144"/>
              <a:gd name="T8" fmla="*/ 2147483647 w 144"/>
              <a:gd name="T9" fmla="*/ 2147483647 h 144"/>
              <a:gd name="T10" fmla="*/ 2147483647 w 144"/>
              <a:gd name="T11" fmla="*/ 2147483647 h 144"/>
              <a:gd name="T12" fmla="*/ 2147483647 w 144"/>
              <a:gd name="T13" fmla="*/ 2147483647 h 144"/>
              <a:gd name="T14" fmla="*/ 2147483647 w 144"/>
              <a:gd name="T15" fmla="*/ 0 h 144"/>
              <a:gd name="T16" fmla="*/ 2147483647 w 144"/>
              <a:gd name="T17" fmla="*/ 2147483647 h 144"/>
              <a:gd name="T18" fmla="*/ 2147483647 w 144"/>
              <a:gd name="T19" fmla="*/ 2147483647 h 144"/>
              <a:gd name="T20" fmla="*/ 2147483647 w 144"/>
              <a:gd name="T21" fmla="*/ 2147483647 h 144"/>
              <a:gd name="T22" fmla="*/ 2147483647 w 144"/>
              <a:gd name="T23" fmla="*/ 2147483647 h 144"/>
              <a:gd name="T24" fmla="*/ 2147483647 w 144"/>
              <a:gd name="T25" fmla="*/ 2147483647 h 144"/>
              <a:gd name="T26" fmla="*/ 2147483647 w 144"/>
              <a:gd name="T27" fmla="*/ 2147483647 h 144"/>
              <a:gd name="T28" fmla="*/ 2147483647 w 144"/>
              <a:gd name="T29" fmla="*/ 2147483647 h 144"/>
              <a:gd name="T30" fmla="*/ 0 w 144"/>
              <a:gd name="T31" fmla="*/ 2147483647 h 144"/>
              <a:gd name="T32" fmla="*/ 2147483647 w 144"/>
              <a:gd name="T33" fmla="*/ 2147483647 h 144"/>
              <a:gd name="T34" fmla="*/ 2147483647 w 144"/>
              <a:gd name="T35" fmla="*/ 2147483647 h 144"/>
              <a:gd name="T36" fmla="*/ 2147483647 w 144"/>
              <a:gd name="T37" fmla="*/ 2147483647 h 144"/>
              <a:gd name="T38" fmla="*/ 2147483647 w 144"/>
              <a:gd name="T39" fmla="*/ 2147483647 h 144"/>
              <a:gd name="T40" fmla="*/ 2147483647 w 144"/>
              <a:gd name="T41" fmla="*/ 2147483647 h 144"/>
              <a:gd name="T42" fmla="*/ 2147483647 w 144"/>
              <a:gd name="T43" fmla="*/ 2147483647 h 144"/>
              <a:gd name="T44" fmla="*/ 2147483647 w 144"/>
              <a:gd name="T45" fmla="*/ 2147483647 h 144"/>
              <a:gd name="T46" fmla="*/ 2147483647 w 144"/>
              <a:gd name="T47" fmla="*/ 2147483647 h 144"/>
              <a:gd name="T48" fmla="*/ 2147483647 w 144"/>
              <a:gd name="T49" fmla="*/ 2147483647 h 144"/>
              <a:gd name="T50" fmla="*/ 2147483647 w 144"/>
              <a:gd name="T51" fmla="*/ 2147483647 h 144"/>
              <a:gd name="T52" fmla="*/ 2147483647 w 144"/>
              <a:gd name="T53" fmla="*/ 2147483647 h 144"/>
              <a:gd name="T54" fmla="*/ 2147483647 w 144"/>
              <a:gd name="T55" fmla="*/ 2147483647 h 144"/>
              <a:gd name="T56" fmla="*/ 2147483647 w 144"/>
              <a:gd name="T57" fmla="*/ 2147483647 h 144"/>
              <a:gd name="T58" fmla="*/ 2147483647 w 144"/>
              <a:gd name="T59" fmla="*/ 2147483647 h 144"/>
              <a:gd name="T60" fmla="*/ 2147483647 w 144"/>
              <a:gd name="T61" fmla="*/ 2147483647 h 144"/>
              <a:gd name="T62" fmla="*/ 2147483647 w 144"/>
              <a:gd name="T63" fmla="*/ 2147483647 h 144"/>
              <a:gd name="T64" fmla="*/ 2147483647 w 144"/>
              <a:gd name="T65" fmla="*/ 2147483647 h 144"/>
              <a:gd name="T66" fmla="*/ 2147483647 w 144"/>
              <a:gd name="T67" fmla="*/ 2147483647 h 144"/>
              <a:gd name="T68" fmla="*/ 2147483647 w 14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27" name="Freeform 70"/>
          <p:cNvSpPr/>
          <p:nvPr/>
        </p:nvSpPr>
        <p:spPr bwMode="auto">
          <a:xfrm>
            <a:off x="4559720" y="2964993"/>
            <a:ext cx="707807" cy="669719"/>
          </a:xfrm>
          <a:custGeom>
            <a:avLst/>
            <a:gdLst>
              <a:gd name="T0" fmla="*/ 2147483647 w 348"/>
              <a:gd name="T1" fmla="*/ 0 h 330"/>
              <a:gd name="T2" fmla="*/ 2147483647 w 348"/>
              <a:gd name="T3" fmla="*/ 2147483647 h 330"/>
              <a:gd name="T4" fmla="*/ 2147483647 w 348"/>
              <a:gd name="T5" fmla="*/ 2147483647 h 330"/>
              <a:gd name="T6" fmla="*/ 2147483647 w 348"/>
              <a:gd name="T7" fmla="*/ 2147483647 h 330"/>
              <a:gd name="T8" fmla="*/ 2147483647 w 348"/>
              <a:gd name="T9" fmla="*/ 2147483647 h 330"/>
              <a:gd name="T10" fmla="*/ 2147483647 w 348"/>
              <a:gd name="T11" fmla="*/ 2147483647 h 330"/>
              <a:gd name="T12" fmla="*/ 2147483647 w 348"/>
              <a:gd name="T13" fmla="*/ 2147483647 h 330"/>
              <a:gd name="T14" fmla="*/ 2147483647 w 348"/>
              <a:gd name="T15" fmla="*/ 2147483647 h 330"/>
              <a:gd name="T16" fmla="*/ 0 w 348"/>
              <a:gd name="T17" fmla="*/ 2147483647 h 330"/>
              <a:gd name="T18" fmla="*/ 2147483647 w 348"/>
              <a:gd name="T19" fmla="*/ 2147483647 h 330"/>
              <a:gd name="T20" fmla="*/ 2147483647 w 348"/>
              <a:gd name="T21" fmla="*/ 0 h 3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 h="330">
                <a:moveTo>
                  <a:pt x="174" y="0"/>
                </a:moveTo>
                <a:lnTo>
                  <a:pt x="216" y="123"/>
                </a:lnTo>
                <a:lnTo>
                  <a:pt x="348" y="125"/>
                </a:lnTo>
                <a:lnTo>
                  <a:pt x="243" y="205"/>
                </a:lnTo>
                <a:lnTo>
                  <a:pt x="281" y="330"/>
                </a:lnTo>
                <a:lnTo>
                  <a:pt x="174" y="257"/>
                </a:lnTo>
                <a:lnTo>
                  <a:pt x="67" y="330"/>
                </a:lnTo>
                <a:lnTo>
                  <a:pt x="105" y="205"/>
                </a:lnTo>
                <a:lnTo>
                  <a:pt x="0" y="125"/>
                </a:lnTo>
                <a:lnTo>
                  <a:pt x="132" y="123"/>
                </a:lnTo>
                <a:lnTo>
                  <a:pt x="174"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solidFill>
                <a:schemeClr val="accent1">
                  <a:lumMod val="75000"/>
                </a:schemeClr>
              </a:solidFill>
              <a:latin typeface="方正黑体简体" panose="02010601030101010101" pitchFamily="2" charset="-122"/>
              <a:ea typeface="方正黑体简体" panose="02010601030101010101" pitchFamily="2" charset="-122"/>
              <a:sym typeface="微软雅黑" panose="020B0503020204020204" charset="-122"/>
            </a:endParaRPr>
          </a:p>
        </p:txBody>
      </p:sp>
      <p:sp>
        <p:nvSpPr>
          <p:cNvPr id="28" name="išľíďè"/>
          <p:cNvSpPr/>
          <p:nvPr/>
        </p:nvSpPr>
        <p:spPr bwMode="auto">
          <a:xfrm>
            <a:off x="6454451" y="1781660"/>
            <a:ext cx="2880320" cy="119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库存调整制单</a:t>
            </a:r>
            <a:endParaRPr lang="en-US" altLang="zh-CN" sz="1800" b="1" dirty="0">
              <a:solidFill>
                <a:schemeClr val="accent1">
                  <a:lumMod val="75000"/>
                </a:schemeClr>
              </a:solidFill>
            </a:endParaRPr>
          </a:p>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库存调整单审核</a:t>
            </a:r>
          </a:p>
        </p:txBody>
      </p:sp>
      <p:sp>
        <p:nvSpPr>
          <p:cNvPr id="29" name="iSlíďè"/>
          <p:cNvSpPr txBox="1"/>
          <p:nvPr/>
        </p:nvSpPr>
        <p:spPr bwMode="auto">
          <a:xfrm>
            <a:off x="5950589" y="149362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342900" marR="0" lvl="0" indent="-342900" algn="l" defTabSz="913765" rtl="0" eaLnBrk="1" fontAlgn="auto" latinLnBrk="0" hangingPunct="1">
              <a:spcBef>
                <a:spcPct val="0"/>
              </a:spcBef>
              <a:spcAft>
                <a:spcPts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rPr>
              <a:t>库存调整</a:t>
            </a:r>
          </a:p>
        </p:txBody>
      </p:sp>
      <p:sp>
        <p:nvSpPr>
          <p:cNvPr id="30" name="išľíďè"/>
          <p:cNvSpPr/>
          <p:nvPr/>
        </p:nvSpPr>
        <p:spPr bwMode="auto">
          <a:xfrm>
            <a:off x="6454451" y="4077072"/>
            <a:ext cx="3385965"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系统账盘</a:t>
            </a:r>
            <a:endParaRPr lang="en-US" altLang="zh-CN" sz="1800" b="1" dirty="0">
              <a:solidFill>
                <a:schemeClr val="accent1">
                  <a:lumMod val="75000"/>
                </a:schemeClr>
              </a:solidFill>
            </a:endParaRPr>
          </a:p>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实盘录入</a:t>
            </a:r>
            <a:endParaRPr lang="en-US" altLang="zh-CN" sz="1800" b="1" dirty="0">
              <a:solidFill>
                <a:schemeClr val="accent1">
                  <a:lumMod val="75000"/>
                </a:schemeClr>
              </a:solidFill>
            </a:endParaRPr>
          </a:p>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盘点单（实盘数汇总）</a:t>
            </a:r>
            <a:endParaRPr lang="en-US" altLang="zh-CN" sz="1800" b="1" dirty="0">
              <a:solidFill>
                <a:schemeClr val="accent1">
                  <a:lumMod val="75000"/>
                </a:schemeClr>
              </a:solidFill>
            </a:endParaRPr>
          </a:p>
          <a:p>
            <a:pPr marL="285750" indent="-285750">
              <a:lnSpc>
                <a:spcPct val="200000"/>
              </a:lnSpc>
              <a:buFont typeface="Wingdings" panose="05000000000000000000" pitchFamily="2" charset="2"/>
              <a:buChar char="ü"/>
            </a:pPr>
            <a:r>
              <a:rPr lang="zh-CN" altLang="en-US" sz="1800" b="1" dirty="0">
                <a:solidFill>
                  <a:schemeClr val="accent1">
                    <a:lumMod val="75000"/>
                  </a:schemeClr>
                </a:solidFill>
              </a:rPr>
              <a:t>盘点调整确认</a:t>
            </a:r>
          </a:p>
        </p:txBody>
      </p:sp>
      <p:sp>
        <p:nvSpPr>
          <p:cNvPr id="31" name="iSlíďè"/>
          <p:cNvSpPr txBox="1"/>
          <p:nvPr/>
        </p:nvSpPr>
        <p:spPr bwMode="auto">
          <a:xfrm>
            <a:off x="5948807" y="3772531"/>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342900" marR="0" lvl="0" indent="-342900" algn="l" defTabSz="913765" rtl="0" eaLnBrk="1" fontAlgn="auto" latinLnBrk="0" hangingPunct="1">
              <a:spcBef>
                <a:spcPct val="0"/>
              </a:spcBef>
              <a:spcAft>
                <a:spcPts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chemeClr val="accent1">
                    <a:lumMod val="75000"/>
                  </a:schemeClr>
                </a:solidFill>
                <a:effectLst/>
                <a:uLnTx/>
                <a:uFillTx/>
                <a:latin typeface="方正黑体简体" panose="02010601030101010101" pitchFamily="2" charset="-122"/>
                <a:ea typeface="方正黑体简体" panose="02010601030101010101" pitchFamily="2" charset="-122"/>
              </a:rPr>
              <a:t>盘点</a:t>
            </a:r>
          </a:p>
        </p:txBody>
      </p:sp>
      <p:sp>
        <p:nvSpPr>
          <p:cNvPr id="36" name="文本框 35"/>
          <p:cNvSpPr txBox="1"/>
          <p:nvPr/>
        </p:nvSpPr>
        <p:spPr>
          <a:xfrm>
            <a:off x="8976320" y="2357724"/>
            <a:ext cx="1521960" cy="553085"/>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rPr>
              <a:t> 库存变动</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44"/>
          <p:cNvSpPr/>
          <p:nvPr/>
        </p:nvSpPr>
        <p:spPr>
          <a:xfrm>
            <a:off x="623392" y="98072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9" name="AutoShape 48"/>
          <p:cNvSpPr/>
          <p:nvPr/>
        </p:nvSpPr>
        <p:spPr bwMode="auto">
          <a:xfrm>
            <a:off x="813989" y="115624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0" name="TextBox 13"/>
          <p:cNvSpPr txBox="1"/>
          <p:nvPr/>
        </p:nvSpPr>
        <p:spPr>
          <a:xfrm>
            <a:off x="1487488" y="1064225"/>
            <a:ext cx="2072770"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1</a:t>
            </a: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库存调整</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1" name="文本占位符 1"/>
          <p:cNvSpPr>
            <a:spLocks noGrp="1"/>
          </p:cNvSpPr>
          <p:nvPr/>
        </p:nvSpPr>
        <p:spPr>
          <a:xfrm>
            <a:off x="857295" y="486563"/>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8 </a:t>
            </a:r>
            <a:r>
              <a:rPr lang="zh-CN" altLang="en-US" sz="2400" dirty="0" smtClean="0">
                <a:solidFill>
                  <a:schemeClr val="accent1">
                    <a:lumMod val="75000"/>
                  </a:schemeClr>
                </a:solidFill>
                <a:latin typeface="+mj-ea"/>
                <a:ea typeface="+mj-ea"/>
              </a:rPr>
              <a:t>库存管理</a:t>
            </a:r>
            <a:endParaRPr lang="zh-CN" altLang="en-US" sz="2400" dirty="0">
              <a:solidFill>
                <a:schemeClr val="accent1">
                  <a:lumMod val="75000"/>
                </a:schemeClr>
              </a:solidFill>
              <a:latin typeface="+mj-ea"/>
              <a:ea typeface="+mj-ea"/>
            </a:endParaRPr>
          </a:p>
        </p:txBody>
      </p:sp>
      <p:pic>
        <p:nvPicPr>
          <p:cNvPr id="6" name="图片 5"/>
          <p:cNvPicPr>
            <a:picLocks noChangeAspect="1"/>
          </p:cNvPicPr>
          <p:nvPr/>
        </p:nvPicPr>
        <p:blipFill>
          <a:blip r:embed="rId3"/>
          <a:stretch>
            <a:fillRect/>
          </a:stretch>
        </p:blipFill>
        <p:spPr>
          <a:xfrm>
            <a:off x="4305649" y="620688"/>
            <a:ext cx="5884558" cy="3411338"/>
          </a:xfrm>
          <a:prstGeom prst="rect">
            <a:avLst/>
          </a:prstGeom>
          <a:ln>
            <a:noFill/>
          </a:ln>
          <a:effectLst>
            <a:outerShdw blurRad="292100" dist="139700" dir="2700000" algn="tl" rotWithShape="0">
              <a:srgbClr val="333333">
                <a:alpha val="65000"/>
              </a:srgbClr>
            </a:outerShdw>
          </a:effectLst>
        </p:spPr>
      </p:pic>
      <p:pic>
        <p:nvPicPr>
          <p:cNvPr id="2" name="图片 1"/>
          <p:cNvPicPr>
            <a:picLocks noChangeAspect="1"/>
          </p:cNvPicPr>
          <p:nvPr/>
        </p:nvPicPr>
        <p:blipFill>
          <a:blip r:embed="rId4"/>
          <a:stretch>
            <a:fillRect/>
          </a:stretch>
        </p:blipFill>
        <p:spPr>
          <a:xfrm>
            <a:off x="1919536" y="4437112"/>
            <a:ext cx="8779001" cy="21871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46736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44"/>
          <p:cNvSpPr/>
          <p:nvPr/>
        </p:nvSpPr>
        <p:spPr>
          <a:xfrm>
            <a:off x="623392" y="980728"/>
            <a:ext cx="637708" cy="5828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9" name="AutoShape 48"/>
          <p:cNvSpPr/>
          <p:nvPr/>
        </p:nvSpPr>
        <p:spPr bwMode="auto">
          <a:xfrm>
            <a:off x="813989" y="1156245"/>
            <a:ext cx="255084" cy="233132"/>
          </a:xfrm>
          <a:custGeom>
            <a:avLst/>
            <a:gdLst>
              <a:gd name="T0" fmla="*/ 376343 w 21600"/>
              <a:gd name="T1" fmla="*/ 252836 h 21600"/>
              <a:gd name="T2" fmla="*/ 381000 w 21600"/>
              <a:gd name="T3" fmla="*/ 361668 h 21600"/>
              <a:gd name="T4" fmla="*/ 365284 w 21600"/>
              <a:gd name="T5" fmla="*/ 381000 h 21600"/>
              <a:gd name="T6" fmla="*/ 274532 w 21600"/>
              <a:gd name="T7" fmla="*/ 375461 h 21600"/>
              <a:gd name="T8" fmla="*/ 270157 w 21600"/>
              <a:gd name="T9" fmla="*/ 266629 h 21600"/>
              <a:gd name="T10" fmla="*/ 285715 w 21600"/>
              <a:gd name="T11" fmla="*/ 247297 h 21600"/>
              <a:gd name="T12" fmla="*/ 313778 w 21600"/>
              <a:gd name="T13" fmla="*/ 209356 h 21600"/>
              <a:gd name="T14" fmla="*/ 202371 w 21600"/>
              <a:gd name="T15" fmla="*/ 204646 h 21600"/>
              <a:gd name="T16" fmla="*/ 230258 w 21600"/>
              <a:gd name="T17" fmla="*/ 247297 h 21600"/>
              <a:gd name="T18" fmla="*/ 245974 w 21600"/>
              <a:gd name="T19" fmla="*/ 266629 h 21600"/>
              <a:gd name="T20" fmla="*/ 241318 w 21600"/>
              <a:gd name="T21" fmla="*/ 375461 h 21600"/>
              <a:gd name="T22" fmla="*/ 150689 w 21600"/>
              <a:gd name="T23" fmla="*/ 381000 h 21600"/>
              <a:gd name="T24" fmla="*/ 134973 w 21600"/>
              <a:gd name="T25" fmla="*/ 361668 h 21600"/>
              <a:gd name="T26" fmla="*/ 139594 w 21600"/>
              <a:gd name="T27" fmla="*/ 252836 h 21600"/>
              <a:gd name="T28" fmla="*/ 178576 w 21600"/>
              <a:gd name="T29" fmla="*/ 247297 h 21600"/>
              <a:gd name="T30" fmla="*/ 71543 w 21600"/>
              <a:gd name="T31" fmla="*/ 204646 h 21600"/>
              <a:gd name="T32" fmla="*/ 67398 w 21600"/>
              <a:gd name="T33" fmla="*/ 247297 h 21600"/>
              <a:gd name="T34" fmla="*/ 106786 w 21600"/>
              <a:gd name="T35" fmla="*/ 252836 h 21600"/>
              <a:gd name="T36" fmla="*/ 111407 w 21600"/>
              <a:gd name="T37" fmla="*/ 361668 h 21600"/>
              <a:gd name="T38" fmla="*/ 95285 w 21600"/>
              <a:gd name="T39" fmla="*/ 381000 h 21600"/>
              <a:gd name="T40" fmla="*/ 4621 w 21600"/>
              <a:gd name="T41" fmla="*/ 375461 h 21600"/>
              <a:gd name="T42" fmla="*/ 0 w 21600"/>
              <a:gd name="T43" fmla="*/ 266629 h 21600"/>
              <a:gd name="T44" fmla="*/ 16104 w 21600"/>
              <a:gd name="T45" fmla="*/ 247297 h 21600"/>
              <a:gd name="T46" fmla="*/ 43603 w 21600"/>
              <a:gd name="T47" fmla="*/ 209356 h 21600"/>
              <a:gd name="T48" fmla="*/ 71508 w 21600"/>
              <a:gd name="T49" fmla="*/ 176354 h 21600"/>
              <a:gd name="T50" fmla="*/ 178541 w 21600"/>
              <a:gd name="T51" fmla="*/ 133191 h 21600"/>
              <a:gd name="T52" fmla="*/ 139559 w 21600"/>
              <a:gd name="T53" fmla="*/ 127847 h 21600"/>
              <a:gd name="T54" fmla="*/ 134938 w 21600"/>
              <a:gd name="T55" fmla="*/ 18803 h 21600"/>
              <a:gd name="T56" fmla="*/ 150654 w 21600"/>
              <a:gd name="T57" fmla="*/ 0 h 21600"/>
              <a:gd name="T58" fmla="*/ 241282 w 21600"/>
              <a:gd name="T59" fmla="*/ 5539 h 21600"/>
              <a:gd name="T60" fmla="*/ 245939 w 21600"/>
              <a:gd name="T61" fmla="*/ 114371 h 21600"/>
              <a:gd name="T62" fmla="*/ 230223 w 21600"/>
              <a:gd name="T63" fmla="*/ 133191 h 21600"/>
              <a:gd name="T64" fmla="*/ 202336 w 21600"/>
              <a:gd name="T65" fmla="*/ 176354 h 21600"/>
              <a:gd name="T66" fmla="*/ 329018 w 21600"/>
              <a:gd name="T67" fmla="*/ 185896 h 21600"/>
              <a:gd name="T68" fmla="*/ 337308 w 21600"/>
              <a:gd name="T69" fmla="*/ 247297 h 21600"/>
              <a:gd name="T70" fmla="*/ 365284 w 21600"/>
              <a:gd name="T71" fmla="*/ 247297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s-E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0" name="TextBox 13"/>
          <p:cNvSpPr txBox="1"/>
          <p:nvPr/>
        </p:nvSpPr>
        <p:spPr>
          <a:xfrm>
            <a:off x="1487488" y="1064225"/>
            <a:ext cx="2072770" cy="4038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2-</a:t>
            </a:r>
            <a:r>
              <a:rPr lang="zh-CN" altLang="en-US" b="1" dirty="0" smtClean="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rPr>
              <a:t>盘点</a:t>
            </a:r>
            <a:endParaRPr lang="zh-CN" altLang="en-US" b="1" dirty="0">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1" name="文本占位符 1"/>
          <p:cNvSpPr>
            <a:spLocks noGrp="1"/>
          </p:cNvSpPr>
          <p:nvPr/>
        </p:nvSpPr>
        <p:spPr>
          <a:xfrm>
            <a:off x="857295" y="486563"/>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rPr>
              <a:t>8 </a:t>
            </a:r>
            <a:r>
              <a:rPr lang="zh-CN" altLang="en-US" sz="2400" dirty="0" smtClean="0">
                <a:solidFill>
                  <a:schemeClr val="accent1">
                    <a:lumMod val="75000"/>
                  </a:schemeClr>
                </a:solidFill>
                <a:latin typeface="+mj-ea"/>
                <a:ea typeface="+mj-ea"/>
              </a:rPr>
              <a:t>库存管理</a:t>
            </a:r>
            <a:endParaRPr lang="zh-CN" altLang="en-US" sz="2400" dirty="0">
              <a:solidFill>
                <a:schemeClr val="accent1">
                  <a:lumMod val="75000"/>
                </a:schemeClr>
              </a:solidFill>
              <a:latin typeface="+mj-ea"/>
              <a:ea typeface="+mj-ea"/>
            </a:endParaRPr>
          </a:p>
        </p:txBody>
      </p:sp>
      <p:pic>
        <p:nvPicPr>
          <p:cNvPr id="2" name="图片 1"/>
          <p:cNvPicPr>
            <a:picLocks noChangeAspect="1"/>
          </p:cNvPicPr>
          <p:nvPr/>
        </p:nvPicPr>
        <p:blipFill>
          <a:blip r:embed="rId3"/>
          <a:stretch>
            <a:fillRect/>
          </a:stretch>
        </p:blipFill>
        <p:spPr>
          <a:xfrm>
            <a:off x="432112" y="1782049"/>
            <a:ext cx="7834039" cy="2362405"/>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stretch>
            <a:fillRect/>
          </a:stretch>
        </p:blipFill>
        <p:spPr>
          <a:xfrm>
            <a:off x="432112" y="4217354"/>
            <a:ext cx="7848602" cy="2495263"/>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a:stretch>
            <a:fillRect/>
          </a:stretch>
        </p:blipFill>
        <p:spPr>
          <a:xfrm>
            <a:off x="8443029" y="188640"/>
            <a:ext cx="2987299" cy="3406435"/>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6"/>
          <a:stretch>
            <a:fillRect/>
          </a:stretch>
        </p:blipFill>
        <p:spPr>
          <a:xfrm>
            <a:off x="9197080" y="3539452"/>
            <a:ext cx="2994920" cy="33149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0716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1"/>
          <p:cNvSpPr>
            <a:spLocks noGrp="1"/>
          </p:cNvSpPr>
          <p:nvPr/>
        </p:nvSpPr>
        <p:spPr>
          <a:xfrm>
            <a:off x="857295" y="486563"/>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accent1">
                    <a:lumMod val="75000"/>
                  </a:schemeClr>
                </a:solidFill>
                <a:latin typeface="+mj-ea"/>
                <a:ea typeface="+mj-ea"/>
              </a:rPr>
              <a:t>9</a:t>
            </a:r>
            <a:r>
              <a:rPr lang="en-US" altLang="zh-CN" sz="2400" dirty="0" smtClean="0">
                <a:solidFill>
                  <a:schemeClr val="accent1">
                    <a:lumMod val="75000"/>
                  </a:schemeClr>
                </a:solidFill>
                <a:latin typeface="+mj-ea"/>
                <a:ea typeface="+mj-ea"/>
              </a:rPr>
              <a:t> </a:t>
            </a:r>
            <a:r>
              <a:rPr lang="zh-CN" altLang="en-US" sz="2400" dirty="0" smtClean="0">
                <a:solidFill>
                  <a:schemeClr val="accent1">
                    <a:lumMod val="75000"/>
                  </a:schemeClr>
                </a:solidFill>
                <a:latin typeface="+mj-ea"/>
                <a:ea typeface="+mj-ea"/>
              </a:rPr>
              <a:t>查库存、台账</a:t>
            </a:r>
            <a:endParaRPr lang="zh-CN" altLang="en-US" sz="2400" dirty="0">
              <a:solidFill>
                <a:schemeClr val="accent1">
                  <a:lumMod val="75000"/>
                </a:schemeClr>
              </a:solidFill>
              <a:latin typeface="+mj-ea"/>
              <a:ea typeface="+mj-ea"/>
            </a:endParaRPr>
          </a:p>
        </p:txBody>
      </p:sp>
      <p:pic>
        <p:nvPicPr>
          <p:cNvPr id="2" name="图片 1"/>
          <p:cNvPicPr>
            <a:picLocks noChangeAspect="1"/>
          </p:cNvPicPr>
          <p:nvPr/>
        </p:nvPicPr>
        <p:blipFill>
          <a:blip r:embed="rId3"/>
          <a:stretch>
            <a:fillRect/>
          </a:stretch>
        </p:blipFill>
        <p:spPr>
          <a:xfrm>
            <a:off x="857295" y="1571464"/>
            <a:ext cx="10153128" cy="1597035"/>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stretch>
            <a:fillRect/>
          </a:stretch>
        </p:blipFill>
        <p:spPr>
          <a:xfrm>
            <a:off x="1327686" y="3771464"/>
            <a:ext cx="8862521" cy="2160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71298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1037040" y="492129"/>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rPr>
              <a:t>1 </a:t>
            </a:r>
            <a:r>
              <a:rPr lang="zh-CN" altLang="en-US" sz="2400" dirty="0" smtClean="0">
                <a:solidFill>
                  <a:schemeClr val="accent1">
                    <a:lumMod val="75000"/>
                  </a:schemeClr>
                </a:solidFill>
                <a:latin typeface="+mj-ea"/>
                <a:ea typeface="+mj-ea"/>
                <a:cs typeface="+mj-ea"/>
              </a:rPr>
              <a:t>药品</a:t>
            </a:r>
            <a:r>
              <a:rPr lang="zh-CN" altLang="en-US" sz="2400" dirty="0">
                <a:solidFill>
                  <a:schemeClr val="accent1">
                    <a:lumMod val="75000"/>
                  </a:schemeClr>
                </a:solidFill>
                <a:latin typeface="+mj-ea"/>
                <a:ea typeface="+mj-ea"/>
                <a:cs typeface="+mj-ea"/>
              </a:rPr>
              <a:t>基本信息架构</a:t>
            </a:r>
          </a:p>
        </p:txBody>
      </p:sp>
      <p:grpSp>
        <p:nvGrpSpPr>
          <p:cNvPr id="17" name="组合 16"/>
          <p:cNvGrpSpPr/>
          <p:nvPr/>
        </p:nvGrpSpPr>
        <p:grpSpPr>
          <a:xfrm>
            <a:off x="4934607" y="1267274"/>
            <a:ext cx="7227808" cy="6212992"/>
            <a:chOff x="8146" y="3773"/>
            <a:chExt cx="6738" cy="6232"/>
          </a:xfrm>
        </p:grpSpPr>
        <p:pic>
          <p:nvPicPr>
            <p:cNvPr id="24" name="Picture 7" descr="mockup_0018_iMac-_FRONT.png"/>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8146" y="3773"/>
              <a:ext cx="6738" cy="6232"/>
            </a:xfrm>
            <a:prstGeom prst="rect">
              <a:avLst/>
            </a:prstGeom>
            <a:noFill/>
            <a:ln w="12700">
              <a:noFill/>
              <a:prstDash val="solid"/>
              <a:miter lim="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图片 5"/>
            <p:cNvPicPr>
              <a:picLocks noChangeAspect="1"/>
            </p:cNvPicPr>
            <p:nvPr>
              <p:custDataLst>
                <p:tags r:id="rId2"/>
              </p:custDataLst>
            </p:nvPr>
          </p:nvPicPr>
          <p:blipFill>
            <a:blip r:embed="rId6">
              <a:grayscl/>
            </a:blip>
            <a:stretch>
              <a:fillRect/>
            </a:stretch>
          </p:blipFill>
          <p:spPr>
            <a:xfrm>
              <a:off x="8420" y="4025"/>
              <a:ext cx="6350" cy="3613"/>
            </a:xfrm>
            <a:prstGeom prst="rect">
              <a:avLst/>
            </a:prstGeom>
            <a:solidFill>
              <a:schemeClr val="tx1"/>
            </a:solidFill>
            <a:ln>
              <a:noFill/>
            </a:ln>
            <a:effectLst>
              <a:outerShdw blurRad="292100" dist="139700" dir="2700000" algn="tl" rotWithShape="0">
                <a:srgbClr val="333333">
                  <a:alpha val="65000"/>
                </a:srgbClr>
              </a:outerShdw>
            </a:effectLst>
          </p:spPr>
        </p:pic>
      </p:grpSp>
      <p:sp>
        <p:nvSpPr>
          <p:cNvPr id="5" name="Oval 11"/>
          <p:cNvSpPr/>
          <p:nvPr/>
        </p:nvSpPr>
        <p:spPr bwMode="auto">
          <a:xfrm>
            <a:off x="407368" y="1128492"/>
            <a:ext cx="629672" cy="6291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 name="AutoShape 12"/>
          <p:cNvSpPr/>
          <p:nvPr/>
        </p:nvSpPr>
        <p:spPr bwMode="auto">
          <a:xfrm>
            <a:off x="628223" y="1320463"/>
            <a:ext cx="187962" cy="244469"/>
          </a:xfrm>
          <a:custGeom>
            <a:avLst/>
            <a:gdLst>
              <a:gd name="T0" fmla="*/ 733 w 19946"/>
              <a:gd name="T1" fmla="*/ 1038 h 21355"/>
              <a:gd name="T2" fmla="*/ 550 w 19946"/>
              <a:gd name="T3" fmla="*/ 889 h 21355"/>
              <a:gd name="T4" fmla="*/ 6041 w 19946"/>
              <a:gd name="T5" fmla="*/ 11465 h 21355"/>
              <a:gd name="T6" fmla="*/ 5858 w 19946"/>
              <a:gd name="T7" fmla="*/ 16679 h 21355"/>
              <a:gd name="T8" fmla="*/ 0 w 19946"/>
              <a:gd name="T9" fmla="*/ 18765 h 21355"/>
              <a:gd name="T10" fmla="*/ 6590 w 19946"/>
              <a:gd name="T11" fmla="*/ 17722 h 21355"/>
              <a:gd name="T12" fmla="*/ 8970 w 19946"/>
              <a:gd name="T13" fmla="*/ 20999 h 21355"/>
              <a:gd name="T14" fmla="*/ 10251 w 19946"/>
              <a:gd name="T15" fmla="*/ 20403 h 21355"/>
              <a:gd name="T16" fmla="*/ 12265 w 19946"/>
              <a:gd name="T17" fmla="*/ 18467 h 21355"/>
              <a:gd name="T18" fmla="*/ 12631 w 19946"/>
              <a:gd name="T19" fmla="*/ 17275 h 21355"/>
              <a:gd name="T20" fmla="*/ 8055 w 19946"/>
              <a:gd name="T21" fmla="*/ 16381 h 21355"/>
              <a:gd name="T22" fmla="*/ 18855 w 19946"/>
              <a:gd name="T23" fmla="*/ 15785 h 21355"/>
              <a:gd name="T24" fmla="*/ 18672 w 19946"/>
              <a:gd name="T25" fmla="*/ 15636 h 21355"/>
              <a:gd name="T26" fmla="*/ 17024 w 19946"/>
              <a:gd name="T27" fmla="*/ 12806 h 21355"/>
              <a:gd name="T28" fmla="*/ 16475 w 19946"/>
              <a:gd name="T29" fmla="*/ 12806 h 21355"/>
              <a:gd name="T30" fmla="*/ 13180 w 19946"/>
              <a:gd name="T31" fmla="*/ 5805 h 21355"/>
              <a:gd name="T32" fmla="*/ 8421 w 19946"/>
              <a:gd name="T33" fmla="*/ 9380 h 21355"/>
              <a:gd name="T34" fmla="*/ 12814 w 19946"/>
              <a:gd name="T35" fmla="*/ 5507 h 21355"/>
              <a:gd name="T36" fmla="*/ 4211 w 19946"/>
              <a:gd name="T37" fmla="*/ 2825 h 21355"/>
              <a:gd name="T38" fmla="*/ 4211 w 19946"/>
              <a:gd name="T39" fmla="*/ 2378 h 21355"/>
              <a:gd name="T40" fmla="*/ 1831 w 19946"/>
              <a:gd name="T41" fmla="*/ 591 h 21355"/>
              <a:gd name="T42" fmla="*/ 1648 w 19946"/>
              <a:gd name="T43" fmla="*/ 1038 h 21355"/>
              <a:gd name="T44" fmla="*/ 18672 w 19946"/>
              <a:gd name="T45" fmla="*/ 14891 h 21355"/>
              <a:gd name="T46" fmla="*/ 17024 w 19946"/>
              <a:gd name="T47" fmla="*/ 9678 h 21355"/>
              <a:gd name="T48" fmla="*/ 15560 w 19946"/>
              <a:gd name="T49" fmla="*/ 2825 h 21355"/>
              <a:gd name="T50" fmla="*/ 12814 w 19946"/>
              <a:gd name="T51" fmla="*/ 5507 h 21355"/>
              <a:gd name="T52" fmla="*/ 13180 w 19946"/>
              <a:gd name="T53" fmla="*/ 5805 h 21355"/>
              <a:gd name="T54" fmla="*/ 16475 w 19946"/>
              <a:gd name="T55" fmla="*/ 3570 h 21355"/>
              <a:gd name="T56" fmla="*/ 16475 w 19946"/>
              <a:gd name="T57" fmla="*/ 8933 h 21355"/>
              <a:gd name="T58" fmla="*/ 17024 w 19946"/>
              <a:gd name="T59" fmla="*/ 2676 h 21355"/>
              <a:gd name="T60" fmla="*/ 19038 w 19946"/>
              <a:gd name="T61" fmla="*/ 1932 h 21355"/>
              <a:gd name="T62" fmla="*/ 17573 w 19946"/>
              <a:gd name="T63" fmla="*/ 740 h 21355"/>
              <a:gd name="T64" fmla="*/ 16658 w 19946"/>
              <a:gd name="T65" fmla="*/ 2378 h 21355"/>
              <a:gd name="T66" fmla="*/ 8970 w 19946"/>
              <a:gd name="T67" fmla="*/ 2825 h 21355"/>
              <a:gd name="T68" fmla="*/ 15560 w 19946"/>
              <a:gd name="T69" fmla="*/ 2825 h 2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46" h="21355">
                <a:moveTo>
                  <a:pt x="7505" y="10125"/>
                </a:moveTo>
                <a:cubicBezTo>
                  <a:pt x="3478" y="6996"/>
                  <a:pt x="733" y="3272"/>
                  <a:pt x="733" y="1038"/>
                </a:cubicBezTo>
                <a:cubicBezTo>
                  <a:pt x="733" y="1038"/>
                  <a:pt x="733" y="889"/>
                  <a:pt x="733" y="740"/>
                </a:cubicBezTo>
                <a:cubicBezTo>
                  <a:pt x="733" y="740"/>
                  <a:pt x="550" y="889"/>
                  <a:pt x="550" y="889"/>
                </a:cubicBezTo>
                <a:cubicBezTo>
                  <a:pt x="-1464" y="4017"/>
                  <a:pt x="3112" y="9082"/>
                  <a:pt x="6041" y="11316"/>
                </a:cubicBezTo>
                <a:cubicBezTo>
                  <a:pt x="6041" y="11316"/>
                  <a:pt x="6041" y="11316"/>
                  <a:pt x="6041" y="11465"/>
                </a:cubicBezTo>
                <a:cubicBezTo>
                  <a:pt x="6041" y="16232"/>
                  <a:pt x="6041" y="16232"/>
                  <a:pt x="6041" y="16232"/>
                </a:cubicBezTo>
                <a:cubicBezTo>
                  <a:pt x="6041" y="16381"/>
                  <a:pt x="5858" y="16530"/>
                  <a:pt x="5858" y="16679"/>
                </a:cubicBezTo>
                <a:cubicBezTo>
                  <a:pt x="550" y="18020"/>
                  <a:pt x="550" y="18020"/>
                  <a:pt x="550" y="18020"/>
                </a:cubicBezTo>
                <a:cubicBezTo>
                  <a:pt x="183" y="18169"/>
                  <a:pt x="0" y="18467"/>
                  <a:pt x="0" y="18765"/>
                </a:cubicBezTo>
                <a:cubicBezTo>
                  <a:pt x="183" y="19063"/>
                  <a:pt x="550" y="19360"/>
                  <a:pt x="916" y="19211"/>
                </a:cubicBezTo>
                <a:cubicBezTo>
                  <a:pt x="6590" y="17722"/>
                  <a:pt x="6590" y="17722"/>
                  <a:pt x="6590" y="17722"/>
                </a:cubicBezTo>
                <a:cubicBezTo>
                  <a:pt x="6590" y="17722"/>
                  <a:pt x="6773" y="17871"/>
                  <a:pt x="6956" y="17871"/>
                </a:cubicBezTo>
                <a:cubicBezTo>
                  <a:pt x="8970" y="20999"/>
                  <a:pt x="8970" y="20999"/>
                  <a:pt x="8970" y="20999"/>
                </a:cubicBezTo>
                <a:cubicBezTo>
                  <a:pt x="9153" y="21297"/>
                  <a:pt x="9702" y="21446"/>
                  <a:pt x="10068" y="21297"/>
                </a:cubicBezTo>
                <a:cubicBezTo>
                  <a:pt x="10434" y="21148"/>
                  <a:pt x="10434" y="20701"/>
                  <a:pt x="10251" y="20403"/>
                </a:cubicBezTo>
                <a:cubicBezTo>
                  <a:pt x="8421" y="17722"/>
                  <a:pt x="8421" y="17722"/>
                  <a:pt x="8421" y="17722"/>
                </a:cubicBezTo>
                <a:cubicBezTo>
                  <a:pt x="12265" y="18467"/>
                  <a:pt x="12265" y="18467"/>
                  <a:pt x="12265" y="18467"/>
                </a:cubicBezTo>
                <a:cubicBezTo>
                  <a:pt x="12631" y="18616"/>
                  <a:pt x="12997" y="18467"/>
                  <a:pt x="13180" y="18020"/>
                </a:cubicBezTo>
                <a:cubicBezTo>
                  <a:pt x="13180" y="17722"/>
                  <a:pt x="12997" y="17424"/>
                  <a:pt x="12631" y="17275"/>
                </a:cubicBezTo>
                <a:cubicBezTo>
                  <a:pt x="8055" y="16381"/>
                  <a:pt x="8055" y="16381"/>
                  <a:pt x="8055" y="16381"/>
                </a:cubicBezTo>
                <a:cubicBezTo>
                  <a:pt x="8055" y="16381"/>
                  <a:pt x="8055" y="16381"/>
                  <a:pt x="8055" y="16381"/>
                </a:cubicBezTo>
                <a:cubicBezTo>
                  <a:pt x="8055" y="12657"/>
                  <a:pt x="8055" y="12657"/>
                  <a:pt x="8055" y="12657"/>
                </a:cubicBezTo>
                <a:cubicBezTo>
                  <a:pt x="11350" y="14743"/>
                  <a:pt x="16658" y="16679"/>
                  <a:pt x="18855" y="15785"/>
                </a:cubicBezTo>
                <a:cubicBezTo>
                  <a:pt x="18855" y="15785"/>
                  <a:pt x="19038" y="15636"/>
                  <a:pt x="19038" y="15636"/>
                </a:cubicBezTo>
                <a:cubicBezTo>
                  <a:pt x="18855" y="15636"/>
                  <a:pt x="18672" y="15636"/>
                  <a:pt x="18672" y="15636"/>
                </a:cubicBezTo>
                <a:cubicBezTo>
                  <a:pt x="15926" y="15636"/>
                  <a:pt x="11350" y="13402"/>
                  <a:pt x="7505" y="10125"/>
                </a:cubicBezTo>
                <a:close/>
                <a:moveTo>
                  <a:pt x="17024" y="12806"/>
                </a:moveTo>
                <a:cubicBezTo>
                  <a:pt x="17024" y="12955"/>
                  <a:pt x="16841" y="13104"/>
                  <a:pt x="16658" y="13104"/>
                </a:cubicBezTo>
                <a:cubicBezTo>
                  <a:pt x="16658" y="13104"/>
                  <a:pt x="16475" y="12955"/>
                  <a:pt x="16475" y="12806"/>
                </a:cubicBezTo>
                <a:cubicBezTo>
                  <a:pt x="16475" y="8933"/>
                  <a:pt x="16475" y="8933"/>
                  <a:pt x="16475" y="8933"/>
                </a:cubicBezTo>
                <a:cubicBezTo>
                  <a:pt x="15560" y="7890"/>
                  <a:pt x="14461" y="6847"/>
                  <a:pt x="13180" y="5805"/>
                </a:cubicBezTo>
                <a:cubicBezTo>
                  <a:pt x="8787" y="9380"/>
                  <a:pt x="8787" y="9380"/>
                  <a:pt x="8787" y="9380"/>
                </a:cubicBezTo>
                <a:cubicBezTo>
                  <a:pt x="8787" y="9380"/>
                  <a:pt x="8604" y="9380"/>
                  <a:pt x="8421" y="9380"/>
                </a:cubicBezTo>
                <a:cubicBezTo>
                  <a:pt x="8421" y="9231"/>
                  <a:pt x="8421" y="9082"/>
                  <a:pt x="8421" y="8933"/>
                </a:cubicBezTo>
                <a:cubicBezTo>
                  <a:pt x="12814" y="5507"/>
                  <a:pt x="12814" y="5507"/>
                  <a:pt x="12814" y="5507"/>
                </a:cubicBezTo>
                <a:cubicBezTo>
                  <a:pt x="11533" y="4464"/>
                  <a:pt x="10251" y="3570"/>
                  <a:pt x="8970" y="2825"/>
                </a:cubicBezTo>
                <a:cubicBezTo>
                  <a:pt x="4211" y="2825"/>
                  <a:pt x="4211" y="2825"/>
                  <a:pt x="4211" y="2825"/>
                </a:cubicBezTo>
                <a:cubicBezTo>
                  <a:pt x="4028" y="2825"/>
                  <a:pt x="4028" y="2676"/>
                  <a:pt x="4028" y="2527"/>
                </a:cubicBezTo>
                <a:cubicBezTo>
                  <a:pt x="4028" y="2378"/>
                  <a:pt x="4028" y="2378"/>
                  <a:pt x="4211" y="2378"/>
                </a:cubicBezTo>
                <a:cubicBezTo>
                  <a:pt x="8055" y="2378"/>
                  <a:pt x="8055" y="2378"/>
                  <a:pt x="8055" y="2378"/>
                </a:cubicBezTo>
                <a:cubicBezTo>
                  <a:pt x="4943" y="591"/>
                  <a:pt x="2380" y="-5"/>
                  <a:pt x="1831" y="591"/>
                </a:cubicBezTo>
                <a:cubicBezTo>
                  <a:pt x="1831" y="591"/>
                  <a:pt x="1831" y="591"/>
                  <a:pt x="1831" y="591"/>
                </a:cubicBezTo>
                <a:cubicBezTo>
                  <a:pt x="1648" y="591"/>
                  <a:pt x="1648" y="889"/>
                  <a:pt x="1648" y="1038"/>
                </a:cubicBezTo>
                <a:cubicBezTo>
                  <a:pt x="1648" y="2974"/>
                  <a:pt x="4394" y="6549"/>
                  <a:pt x="8055" y="9678"/>
                </a:cubicBezTo>
                <a:cubicBezTo>
                  <a:pt x="11899" y="12657"/>
                  <a:pt x="16292" y="14891"/>
                  <a:pt x="18672" y="14891"/>
                </a:cubicBezTo>
                <a:cubicBezTo>
                  <a:pt x="18855" y="14891"/>
                  <a:pt x="19221" y="14891"/>
                  <a:pt x="19221" y="14743"/>
                </a:cubicBezTo>
                <a:cubicBezTo>
                  <a:pt x="19953" y="14296"/>
                  <a:pt x="19221" y="12210"/>
                  <a:pt x="17024" y="9678"/>
                </a:cubicBezTo>
                <a:lnTo>
                  <a:pt x="17024" y="12806"/>
                </a:lnTo>
                <a:close/>
                <a:moveTo>
                  <a:pt x="15560" y="2825"/>
                </a:moveTo>
                <a:cubicBezTo>
                  <a:pt x="15743" y="2974"/>
                  <a:pt x="15743" y="2974"/>
                  <a:pt x="15743" y="2974"/>
                </a:cubicBezTo>
                <a:cubicBezTo>
                  <a:pt x="12814" y="5507"/>
                  <a:pt x="12814" y="5507"/>
                  <a:pt x="12814" y="5507"/>
                </a:cubicBezTo>
                <a:cubicBezTo>
                  <a:pt x="12814" y="5507"/>
                  <a:pt x="12997" y="5656"/>
                  <a:pt x="12997" y="5656"/>
                </a:cubicBezTo>
                <a:cubicBezTo>
                  <a:pt x="12997" y="5656"/>
                  <a:pt x="13180" y="5805"/>
                  <a:pt x="13180" y="5805"/>
                </a:cubicBezTo>
                <a:cubicBezTo>
                  <a:pt x="16109" y="3421"/>
                  <a:pt x="16109" y="3421"/>
                  <a:pt x="16109" y="3421"/>
                </a:cubicBezTo>
                <a:cubicBezTo>
                  <a:pt x="16475" y="3570"/>
                  <a:pt x="16475" y="3570"/>
                  <a:pt x="16475" y="3570"/>
                </a:cubicBezTo>
                <a:cubicBezTo>
                  <a:pt x="16475" y="3570"/>
                  <a:pt x="16475" y="3570"/>
                  <a:pt x="16475" y="3570"/>
                </a:cubicBezTo>
                <a:cubicBezTo>
                  <a:pt x="16475" y="8933"/>
                  <a:pt x="16475" y="8933"/>
                  <a:pt x="16475" y="8933"/>
                </a:cubicBezTo>
                <a:cubicBezTo>
                  <a:pt x="16658" y="9082"/>
                  <a:pt x="16841" y="9380"/>
                  <a:pt x="17024" y="9678"/>
                </a:cubicBezTo>
                <a:cubicBezTo>
                  <a:pt x="17024" y="2676"/>
                  <a:pt x="17024" y="2676"/>
                  <a:pt x="17024" y="2676"/>
                </a:cubicBezTo>
                <a:cubicBezTo>
                  <a:pt x="17024" y="2676"/>
                  <a:pt x="17024" y="2676"/>
                  <a:pt x="17024" y="2676"/>
                </a:cubicBezTo>
                <a:cubicBezTo>
                  <a:pt x="17573" y="2825"/>
                  <a:pt x="18305" y="2527"/>
                  <a:pt x="19038" y="1932"/>
                </a:cubicBezTo>
                <a:cubicBezTo>
                  <a:pt x="19953" y="1336"/>
                  <a:pt x="20136" y="442"/>
                  <a:pt x="19770" y="144"/>
                </a:cubicBezTo>
                <a:cubicBezTo>
                  <a:pt x="19404" y="-154"/>
                  <a:pt x="18305" y="-5"/>
                  <a:pt x="17573" y="740"/>
                </a:cubicBezTo>
                <a:cubicBezTo>
                  <a:pt x="16841" y="1187"/>
                  <a:pt x="16475" y="1932"/>
                  <a:pt x="16658" y="2378"/>
                </a:cubicBezTo>
                <a:cubicBezTo>
                  <a:pt x="16658" y="2378"/>
                  <a:pt x="16658" y="2378"/>
                  <a:pt x="16658" y="2378"/>
                </a:cubicBezTo>
                <a:cubicBezTo>
                  <a:pt x="8055" y="2378"/>
                  <a:pt x="8055" y="2378"/>
                  <a:pt x="8055" y="2378"/>
                </a:cubicBezTo>
                <a:cubicBezTo>
                  <a:pt x="8421" y="2527"/>
                  <a:pt x="8604" y="2676"/>
                  <a:pt x="8970" y="2825"/>
                </a:cubicBezTo>
                <a:lnTo>
                  <a:pt x="15560" y="2825"/>
                </a:lnTo>
                <a:close/>
                <a:moveTo>
                  <a:pt x="15560" y="2825"/>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n-U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 name="Rectangle 32"/>
          <p:cNvSpPr/>
          <p:nvPr/>
        </p:nvSpPr>
        <p:spPr bwMode="auto">
          <a:xfrm>
            <a:off x="1235234" y="1298894"/>
            <a:ext cx="2385486" cy="30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eaLnBrk="1" hangingPunct="1"/>
            <a:r>
              <a:rPr lang="zh-CN" altLang="en-US" sz="2000" b="1" dirty="0" smtClean="0">
                <a:solidFill>
                  <a:schemeClr val="accent1">
                    <a:lumMod val="75000"/>
                  </a:schemeClr>
                </a:solidFill>
                <a:latin typeface="+mj-ea"/>
                <a:ea typeface="+mj-ea"/>
                <a:cs typeface="Arial" panose="020B0604020202020204" pitchFamily="34" charset="0"/>
              </a:rPr>
              <a:t>药品</a:t>
            </a:r>
            <a:r>
              <a:rPr lang="zh-CN" altLang="en-US" sz="2000" b="1" dirty="0">
                <a:solidFill>
                  <a:schemeClr val="accent1">
                    <a:lumMod val="75000"/>
                  </a:schemeClr>
                </a:solidFill>
                <a:latin typeface="+mj-ea"/>
                <a:ea typeface="+mj-ea"/>
                <a:cs typeface="Arial" panose="020B0604020202020204" pitchFamily="34" charset="0"/>
              </a:rPr>
              <a:t>的层级架构</a:t>
            </a:r>
          </a:p>
        </p:txBody>
      </p:sp>
      <p:sp>
        <p:nvSpPr>
          <p:cNvPr id="10" name="TextBox 13"/>
          <p:cNvSpPr txBox="1"/>
          <p:nvPr/>
        </p:nvSpPr>
        <p:spPr>
          <a:xfrm>
            <a:off x="550573" y="2780928"/>
            <a:ext cx="4384034" cy="2906693"/>
          </a:xfrm>
          <a:prstGeom prst="rect">
            <a:avLst/>
          </a:prstGeom>
          <a:noFill/>
        </p:spPr>
        <p:txBody>
          <a:bodyPr wrap="square" lIns="0" tIns="0" rIns="0" bIns="0" rtlCol="0" anchor="t" anchorCtr="0">
            <a:spAutoFit/>
          </a:bodyPr>
          <a:lstStyle/>
          <a:p>
            <a:pPr marL="285750" indent="-285750" defTabSz="1216660">
              <a:lnSpc>
                <a:spcPct val="200000"/>
              </a:lnSpc>
              <a:spcBef>
                <a:spcPct val="20000"/>
              </a:spcBef>
              <a:buFont typeface="Wingdings" panose="05000000000000000000" pitchFamily="2" charset="2"/>
              <a:buChar char="p"/>
              <a:defRPr/>
            </a:pPr>
            <a:r>
              <a:rPr lang="zh-CN" altLang="en-US" sz="1800" b="1" dirty="0">
                <a:solidFill>
                  <a:schemeClr val="accent1">
                    <a:lumMod val="75000"/>
                  </a:schemeClr>
                </a:solidFill>
                <a:sym typeface="+mn-ea"/>
              </a:rPr>
              <a:t>解决草药多个包装</a:t>
            </a:r>
            <a:r>
              <a:rPr lang="zh-CN" altLang="en-US" sz="1800" b="1" dirty="0" smtClean="0">
                <a:solidFill>
                  <a:schemeClr val="accent1">
                    <a:lumMod val="75000"/>
                  </a:schemeClr>
                </a:solidFill>
                <a:sym typeface="+mn-ea"/>
              </a:rPr>
              <a:t>规格</a:t>
            </a:r>
            <a:endParaRPr lang="en-US" altLang="zh-CN" sz="1800" b="1" dirty="0" smtClean="0">
              <a:solidFill>
                <a:schemeClr val="accent1">
                  <a:lumMod val="75000"/>
                </a:schemeClr>
              </a:solidFill>
              <a:sym typeface="+mn-ea"/>
            </a:endParaRPr>
          </a:p>
          <a:p>
            <a:pPr marL="285750" indent="-285750" defTabSz="1216660">
              <a:lnSpc>
                <a:spcPct val="200000"/>
              </a:lnSpc>
              <a:spcBef>
                <a:spcPct val="20000"/>
              </a:spcBef>
              <a:buFont typeface="Wingdings" panose="05000000000000000000" pitchFamily="2" charset="2"/>
              <a:buChar char="p"/>
              <a:defRPr/>
            </a:pPr>
            <a:r>
              <a:rPr lang="zh-CN" altLang="en-US" sz="1800" b="1" dirty="0">
                <a:solidFill>
                  <a:schemeClr val="accent1">
                    <a:lumMod val="75000"/>
                  </a:schemeClr>
                </a:solidFill>
                <a:sym typeface="+mn-ea"/>
              </a:rPr>
              <a:t>解决临床路径的换药</a:t>
            </a:r>
            <a:endParaRPr lang="zh-CN" altLang="en-US" sz="1800" b="1" dirty="0">
              <a:solidFill>
                <a:schemeClr val="accent1">
                  <a:lumMod val="75000"/>
                </a:schemeClr>
              </a:solidFill>
              <a:latin typeface="PangMenZhengDao" panose="02010600030101010101" pitchFamily="2" charset="-122"/>
              <a:ea typeface="PangMenZhengDao" panose="02010600030101010101" pitchFamily="2" charset="-122"/>
              <a:sym typeface="+mn-ea"/>
            </a:endParaRPr>
          </a:p>
          <a:p>
            <a:pPr marL="285750" indent="-285750" defTabSz="1216660">
              <a:lnSpc>
                <a:spcPct val="200000"/>
              </a:lnSpc>
              <a:spcBef>
                <a:spcPct val="20000"/>
              </a:spcBef>
              <a:buFont typeface="Wingdings" panose="05000000000000000000" pitchFamily="2" charset="2"/>
              <a:buChar char="p"/>
              <a:defRPr/>
            </a:pPr>
            <a:r>
              <a:rPr lang="zh-CN" altLang="en-US" sz="1800" b="1" dirty="0">
                <a:solidFill>
                  <a:schemeClr val="accent1">
                    <a:lumMod val="75000"/>
                  </a:schemeClr>
                </a:solidFill>
                <a:latin typeface="+mj-ea"/>
                <a:sym typeface="+mn-ea"/>
              </a:rPr>
              <a:t>解决医院换包装规格时需要重新开医嘱</a:t>
            </a:r>
          </a:p>
          <a:p>
            <a:pPr marL="285750" indent="-285750" defTabSz="1216660">
              <a:lnSpc>
                <a:spcPct val="200000"/>
              </a:lnSpc>
              <a:spcBef>
                <a:spcPct val="20000"/>
              </a:spcBef>
              <a:buFont typeface="Wingdings" panose="05000000000000000000" pitchFamily="2" charset="2"/>
              <a:buChar char="p"/>
              <a:defRPr/>
            </a:pPr>
            <a:r>
              <a:rPr lang="zh-CN" altLang="en-US" sz="1800" b="1" dirty="0">
                <a:solidFill>
                  <a:schemeClr val="accent1">
                    <a:lumMod val="75000"/>
                  </a:schemeClr>
                </a:solidFill>
                <a:latin typeface="+mj-ea"/>
                <a:sym typeface="+mn-ea"/>
              </a:rPr>
              <a:t>解决合理用药中不能判断重复用药</a:t>
            </a:r>
          </a:p>
          <a:p>
            <a:pPr marL="285750" indent="-285750" defTabSz="1216660">
              <a:lnSpc>
                <a:spcPct val="200000"/>
              </a:lnSpc>
              <a:spcBef>
                <a:spcPct val="20000"/>
              </a:spcBef>
              <a:buFont typeface="Wingdings" panose="05000000000000000000" pitchFamily="2" charset="2"/>
              <a:buChar char="p"/>
              <a:defRPr/>
            </a:pPr>
            <a:r>
              <a:rPr lang="zh-CN" altLang="en-US" sz="1800" b="1" dirty="0">
                <a:solidFill>
                  <a:schemeClr val="accent1">
                    <a:lumMod val="75000"/>
                  </a:schemeClr>
                </a:solidFill>
                <a:sym typeface="+mn-ea"/>
              </a:rPr>
              <a:t>解决抗菌药相关</a:t>
            </a:r>
            <a:r>
              <a:rPr lang="zh-CN" altLang="en-US" sz="1800" b="1" dirty="0" smtClean="0">
                <a:solidFill>
                  <a:schemeClr val="accent1">
                    <a:lumMod val="75000"/>
                  </a:schemeClr>
                </a:solidFill>
                <a:sym typeface="+mn-ea"/>
              </a:rPr>
              <a:t>统计</a:t>
            </a:r>
            <a:endParaRPr lang="zh-CN" altLang="en-US" sz="1800" b="1" dirty="0">
              <a:solidFill>
                <a:schemeClr val="accent1">
                  <a:lumMod val="75000"/>
                </a:schemeClr>
              </a:solidFill>
              <a:latin typeface="PangMenZhengDao" panose="02010600030101010101" pitchFamily="2" charset="-122"/>
              <a:ea typeface="PangMenZhengDao"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983434" y="550802"/>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rPr>
              <a:t>1 </a:t>
            </a:r>
            <a:r>
              <a:rPr lang="zh-CN" altLang="en-US" sz="2400" dirty="0" smtClean="0">
                <a:solidFill>
                  <a:schemeClr val="accent1">
                    <a:lumMod val="75000"/>
                  </a:schemeClr>
                </a:solidFill>
                <a:latin typeface="+mj-ea"/>
                <a:ea typeface="+mj-ea"/>
                <a:cs typeface="+mj-ea"/>
              </a:rPr>
              <a:t>药品</a:t>
            </a:r>
            <a:r>
              <a:rPr lang="zh-CN" altLang="en-US" sz="2400" dirty="0">
                <a:solidFill>
                  <a:schemeClr val="accent1">
                    <a:lumMod val="75000"/>
                  </a:schemeClr>
                </a:solidFill>
                <a:latin typeface="+mj-ea"/>
                <a:ea typeface="+mj-ea"/>
                <a:cs typeface="+mj-ea"/>
              </a:rPr>
              <a:t>基本信息架构</a:t>
            </a:r>
          </a:p>
        </p:txBody>
      </p:sp>
      <p:graphicFrame>
        <p:nvGraphicFramePr>
          <p:cNvPr id="18" name="表格 17"/>
          <p:cNvGraphicFramePr>
            <a:graphicFrameLocks noGrp="1"/>
          </p:cNvGraphicFramePr>
          <p:nvPr>
            <p:custDataLst>
              <p:tags r:id="rId1"/>
            </p:custDataLst>
            <p:extLst>
              <p:ext uri="{D42A27DB-BD31-4B8C-83A1-F6EECF244321}">
                <p14:modId xmlns:p14="http://schemas.microsoft.com/office/powerpoint/2010/main" val="1476469779"/>
              </p:ext>
            </p:extLst>
          </p:nvPr>
        </p:nvGraphicFramePr>
        <p:xfrm>
          <a:off x="983434" y="1124744"/>
          <a:ext cx="8784975" cy="5609654"/>
        </p:xfrm>
        <a:graphic>
          <a:graphicData uri="http://schemas.openxmlformats.org/drawingml/2006/table">
            <a:tbl>
              <a:tblPr firstRow="1" bandRow="1">
                <a:tableStyleId>{7DF18680-E054-41AD-8BC1-D1AEF772440D}</a:tableStyleId>
              </a:tblPr>
              <a:tblGrid>
                <a:gridCol w="1800198"/>
                <a:gridCol w="2148105"/>
                <a:gridCol w="2448958"/>
                <a:gridCol w="2387714"/>
              </a:tblGrid>
              <a:tr h="504056">
                <a:tc>
                  <a:txBody>
                    <a:bodyPr/>
                    <a:lstStyle/>
                    <a:p>
                      <a:pPr indent="0" algn="ctr" fontAlgn="auto">
                        <a:lnSpc>
                          <a:spcPct val="100000"/>
                        </a:lnSpc>
                        <a:spcBef>
                          <a:spcPts val="0"/>
                        </a:spcBef>
                        <a:spcAft>
                          <a:spcPts val="0"/>
                        </a:spcAft>
                      </a:pPr>
                      <a:r>
                        <a:rPr lang="zh-CN" altLang="en-US" sz="1800" b="1" spc="130" dirty="0"/>
                        <a:t>药品属性</a:t>
                      </a:r>
                      <a:endParaRPr lang="zh-CN" altLang="en-US" sz="1800" b="1" spc="130" dirty="0">
                        <a:solidFill>
                          <a:srgbClr val="FFFFFF"/>
                        </a:solidFill>
                        <a:latin typeface="微软雅黑" panose="020B0503020204020204" charset="-122"/>
                        <a:ea typeface="微软雅黑" panose="020B0503020204020204" charset="-122"/>
                      </a:endParaRPr>
                    </a:p>
                  </a:txBody>
                  <a:tcPr marL="317500" marR="317500" marT="215900" marB="215900" anchor="ctr"/>
                </a:tc>
                <a:tc>
                  <a:txBody>
                    <a:bodyPr/>
                    <a:lstStyle/>
                    <a:p>
                      <a:pPr indent="0" algn="ctr" fontAlgn="auto">
                        <a:lnSpc>
                          <a:spcPct val="100000"/>
                        </a:lnSpc>
                        <a:spcBef>
                          <a:spcPts val="0"/>
                        </a:spcBef>
                        <a:spcAft>
                          <a:spcPts val="0"/>
                        </a:spcAft>
                      </a:pPr>
                      <a:r>
                        <a:rPr lang="zh-CN" altLang="en-US" sz="1800" b="1" spc="130" dirty="0" smtClean="0">
                          <a:solidFill>
                            <a:srgbClr val="FFFFFF"/>
                          </a:solidFill>
                          <a:latin typeface="微软雅黑" panose="020B0503020204020204" charset="-122"/>
                          <a:ea typeface="微软雅黑" panose="020B0503020204020204" charset="-122"/>
                        </a:rPr>
                        <a:t>概念</a:t>
                      </a:r>
                      <a:endParaRPr lang="zh-CN" altLang="en-US" sz="1800" b="1" spc="130" dirty="0">
                        <a:solidFill>
                          <a:srgbClr val="FFFFFF"/>
                        </a:solidFill>
                        <a:latin typeface="微软雅黑" panose="020B0503020204020204" charset="-122"/>
                        <a:ea typeface="微软雅黑" panose="020B0503020204020204" charset="-122"/>
                      </a:endParaRPr>
                    </a:p>
                  </a:txBody>
                  <a:tcPr marL="317500" marR="317500" marT="215900" marB="215900" anchor="ctr"/>
                </a:tc>
                <a:tc>
                  <a:txBody>
                    <a:bodyPr/>
                    <a:lstStyle/>
                    <a:p>
                      <a:pPr indent="0" algn="ctr" fontAlgn="auto">
                        <a:lnSpc>
                          <a:spcPct val="100000"/>
                        </a:lnSpc>
                        <a:spcBef>
                          <a:spcPts val="0"/>
                        </a:spcBef>
                        <a:spcAft>
                          <a:spcPts val="0"/>
                        </a:spcAft>
                      </a:pPr>
                      <a:r>
                        <a:rPr lang="zh-CN" altLang="en-US" sz="1800" b="1" spc="130" dirty="0" smtClean="0"/>
                        <a:t>解释</a:t>
                      </a:r>
                      <a:endParaRPr lang="zh-CN" altLang="en-US" sz="1800" b="1" spc="130" dirty="0">
                        <a:solidFill>
                          <a:srgbClr val="FFFFFF"/>
                        </a:solidFill>
                        <a:latin typeface="微软雅黑" panose="020B0503020204020204" charset="-122"/>
                        <a:ea typeface="微软雅黑" panose="020B0503020204020204" charset="-122"/>
                      </a:endParaRPr>
                    </a:p>
                  </a:txBody>
                  <a:tcPr marL="317500" marR="317500" marT="215900" marB="215900" anchor="ctr"/>
                </a:tc>
                <a:tc>
                  <a:txBody>
                    <a:bodyPr/>
                    <a:lstStyle/>
                    <a:p>
                      <a:pPr indent="0" algn="ctr" fontAlgn="auto">
                        <a:lnSpc>
                          <a:spcPct val="100000"/>
                        </a:lnSpc>
                        <a:spcBef>
                          <a:spcPts val="0"/>
                        </a:spcBef>
                        <a:spcAft>
                          <a:spcPts val="0"/>
                        </a:spcAft>
                      </a:pPr>
                      <a:r>
                        <a:rPr lang="zh-CN" altLang="en-US" sz="1800" b="1" spc="130" dirty="0"/>
                        <a:t>举例</a:t>
                      </a:r>
                      <a:endParaRPr lang="zh-CN" altLang="en-US" sz="1800" b="1" spc="130" dirty="0">
                        <a:solidFill>
                          <a:srgbClr val="FFFFFF"/>
                        </a:solidFill>
                        <a:latin typeface="微软雅黑" panose="020B0503020204020204" charset="-122"/>
                        <a:ea typeface="微软雅黑" panose="020B0503020204020204" charset="-122"/>
                      </a:endParaRPr>
                    </a:p>
                  </a:txBody>
                  <a:tcPr marL="317500" marR="317500" marT="215900" marB="215900" anchor="ctr"/>
                </a:tc>
              </a:tr>
              <a:tr h="924549">
                <a:tc>
                  <a:txBody>
                    <a:bodyPr/>
                    <a:lstStyle/>
                    <a:p>
                      <a:pPr indent="0" algn="l" fontAlgn="auto">
                        <a:lnSpc>
                          <a:spcPct val="100000"/>
                        </a:lnSpc>
                        <a:spcBef>
                          <a:spcPts val="0"/>
                        </a:spcBef>
                        <a:spcAft>
                          <a:spcPts val="0"/>
                        </a:spcAft>
                      </a:pPr>
                      <a:r>
                        <a:rPr lang="zh-CN" altLang="en-US" sz="1600" b="1" spc="130" dirty="0">
                          <a:solidFill>
                            <a:schemeClr val="tx2">
                              <a:lumMod val="75000"/>
                            </a:schemeClr>
                          </a:solidFill>
                        </a:rPr>
                        <a:t>化学</a:t>
                      </a:r>
                      <a:r>
                        <a:rPr lang="en-US" altLang="zh-CN" sz="1600" b="1" spc="130" dirty="0">
                          <a:solidFill>
                            <a:schemeClr val="tx2">
                              <a:lumMod val="75000"/>
                            </a:schemeClr>
                          </a:solidFill>
                        </a:rPr>
                        <a:t>(</a:t>
                      </a:r>
                      <a:r>
                        <a:rPr lang="zh-CN" altLang="en-US" sz="1600" b="1" spc="130" dirty="0">
                          <a:solidFill>
                            <a:schemeClr val="tx2">
                              <a:lumMod val="75000"/>
                            </a:schemeClr>
                          </a:solidFill>
                        </a:rPr>
                        <a:t>品种</a:t>
                      </a:r>
                      <a:r>
                        <a:rPr lang="en-US" altLang="zh-CN" sz="1600" b="1" spc="130" dirty="0">
                          <a:solidFill>
                            <a:schemeClr val="tx2">
                              <a:lumMod val="75000"/>
                            </a:schemeClr>
                          </a:solidFill>
                        </a:rPr>
                        <a:t>)</a:t>
                      </a:r>
                      <a:r>
                        <a:rPr lang="zh-CN" altLang="en-US" sz="1600" b="1" spc="130" dirty="0">
                          <a:solidFill>
                            <a:schemeClr val="tx2">
                              <a:lumMod val="75000"/>
                            </a:schemeClr>
                          </a:solidFill>
                        </a:rPr>
                        <a:t>通用名</a:t>
                      </a:r>
                      <a:endParaRPr lang="zh-CN" altLang="en-US" sz="1600" b="1" spc="130" dirty="0">
                        <a:solidFill>
                          <a:schemeClr val="tx2">
                            <a:lumMod val="75000"/>
                          </a:schemeClr>
                        </a:solidFill>
                        <a:latin typeface="+mj-ea"/>
                        <a:ea typeface="+mj-ea"/>
                      </a:endParaRPr>
                    </a:p>
                  </a:txBody>
                  <a:tcPr marL="317500" marR="317500" marT="215900" marB="215900" anchor="ctr"/>
                </a:tc>
                <a:tc>
                  <a:txBody>
                    <a:bodyPr/>
                    <a:lstStyle/>
                    <a:p>
                      <a:pPr marL="0" indent="0" algn="l" defTabSz="1219200" rtl="0" eaLnBrk="1" fontAlgn="auto" latinLnBrk="0" hangingPunct="1">
                        <a:lnSpc>
                          <a:spcPct val="100000"/>
                        </a:lnSpc>
                        <a:spcBef>
                          <a:spcPts val="0"/>
                        </a:spcBef>
                        <a:spcAft>
                          <a:spcPts val="0"/>
                        </a:spcAft>
                      </a:pPr>
                      <a:r>
                        <a:rPr lang="zh-CN" altLang="en-US" sz="1600" b="0" kern="1200" spc="130" dirty="0" smtClean="0">
                          <a:solidFill>
                            <a:schemeClr val="tx2">
                              <a:lumMod val="75000"/>
                            </a:schemeClr>
                          </a:solidFill>
                          <a:latin typeface="+mn-lt"/>
                          <a:ea typeface="+mn-ea"/>
                          <a:cs typeface="+mn-cs"/>
                        </a:rPr>
                        <a:t>根据药品化学成分确定的化学学术名称</a:t>
                      </a:r>
                      <a:endParaRPr lang="zh-CN" altLang="en-US" sz="1600" b="0" kern="1200" spc="130" dirty="0">
                        <a:solidFill>
                          <a:schemeClr val="tx2">
                            <a:lumMod val="75000"/>
                          </a:schemeClr>
                        </a:solidFill>
                        <a:latin typeface="+mn-lt"/>
                        <a:ea typeface="+mn-ea"/>
                        <a:cs typeface="+mn-cs"/>
                      </a:endParaRPr>
                    </a:p>
                  </a:txBody>
                  <a:tcPr marL="317500" marR="317500" marT="215900" marB="215900" anchor="ctr"/>
                </a:tc>
                <a:tc>
                  <a:txBody>
                    <a:bodyPr/>
                    <a:lstStyle/>
                    <a:p>
                      <a:pPr indent="0" algn="l" fontAlgn="auto">
                        <a:lnSpc>
                          <a:spcPct val="100000"/>
                        </a:lnSpc>
                        <a:spcBef>
                          <a:spcPts val="0"/>
                        </a:spcBef>
                        <a:spcAft>
                          <a:spcPts val="0"/>
                        </a:spcAft>
                      </a:pPr>
                      <a:r>
                        <a:rPr lang="zh-CN" altLang="en-US" sz="1600" b="0" spc="130" dirty="0">
                          <a:solidFill>
                            <a:schemeClr val="tx2">
                              <a:lumMod val="75000"/>
                            </a:schemeClr>
                          </a:solidFill>
                        </a:rPr>
                        <a:t>不区分剂型、只按成分</a:t>
                      </a:r>
                      <a:endParaRPr lang="zh-CN" altLang="en-US" sz="1600" b="0" spc="130" dirty="0">
                        <a:solidFill>
                          <a:schemeClr val="tx2">
                            <a:lumMod val="75000"/>
                          </a:schemeClr>
                        </a:solidFill>
                        <a:latin typeface="+mj-ea"/>
                        <a:ea typeface="+mj-ea"/>
                      </a:endParaRPr>
                    </a:p>
                  </a:txBody>
                  <a:tcPr marL="317500" marR="317500" marT="215900" marB="215900" anchor="ctr"/>
                </a:tc>
                <a:tc>
                  <a:txBody>
                    <a:bodyPr/>
                    <a:lstStyle/>
                    <a:p>
                      <a:pPr indent="0" algn="l" fontAlgn="auto">
                        <a:lnSpc>
                          <a:spcPct val="100000"/>
                        </a:lnSpc>
                        <a:spcBef>
                          <a:spcPts val="0"/>
                        </a:spcBef>
                        <a:spcAft>
                          <a:spcPts val="0"/>
                        </a:spcAft>
                      </a:pPr>
                      <a:r>
                        <a:rPr lang="zh-CN" altLang="en-US" sz="1600" b="0" spc="130" dirty="0">
                          <a:solidFill>
                            <a:schemeClr val="tx2">
                              <a:lumMod val="75000"/>
                            </a:schemeClr>
                          </a:solidFill>
                        </a:rPr>
                        <a:t>盐酸普罗帕酮</a:t>
                      </a:r>
                      <a:endParaRPr lang="zh-CN" altLang="en-US" sz="1600" b="0" spc="130" dirty="0">
                        <a:solidFill>
                          <a:schemeClr val="tx2">
                            <a:lumMod val="75000"/>
                          </a:schemeClr>
                        </a:solidFill>
                        <a:latin typeface="+mj-ea"/>
                        <a:ea typeface="+mj-ea"/>
                      </a:endParaRPr>
                    </a:p>
                  </a:txBody>
                  <a:tcPr marL="317500" marR="317500" marT="215900" marB="215900" anchor="ctr"/>
                </a:tc>
              </a:tr>
              <a:tr h="924549">
                <a:tc>
                  <a:txBody>
                    <a:bodyPr/>
                    <a:lstStyle/>
                    <a:p>
                      <a:pPr indent="0" algn="l" fontAlgn="auto">
                        <a:lnSpc>
                          <a:spcPct val="100000"/>
                        </a:lnSpc>
                        <a:spcBef>
                          <a:spcPts val="0"/>
                        </a:spcBef>
                        <a:spcAft>
                          <a:spcPts val="0"/>
                        </a:spcAft>
                      </a:pPr>
                      <a:r>
                        <a:rPr lang="zh-CN" altLang="en-US" sz="1600" b="1" spc="130" dirty="0">
                          <a:solidFill>
                            <a:schemeClr val="tx2">
                              <a:lumMod val="75000"/>
                            </a:schemeClr>
                          </a:solidFill>
                        </a:rPr>
                        <a:t>处方通用名</a:t>
                      </a:r>
                      <a:endParaRPr lang="zh-CN" altLang="en-US" sz="1600" b="1" spc="130" dirty="0">
                        <a:solidFill>
                          <a:schemeClr val="tx2">
                            <a:lumMod val="75000"/>
                          </a:schemeClr>
                        </a:solidFill>
                        <a:latin typeface="+mj-ea"/>
                        <a:ea typeface="+mj-ea"/>
                      </a:endParaRPr>
                    </a:p>
                  </a:txBody>
                  <a:tcPr marL="317500" marR="317500" marT="215900" marB="215900" anchor="ctr"/>
                </a:tc>
                <a:tc>
                  <a:txBody>
                    <a:bodyPr/>
                    <a:lstStyle/>
                    <a:p>
                      <a:pPr marL="0" indent="0" algn="l" defTabSz="1219200" rtl="0" eaLnBrk="1" fontAlgn="auto" latinLnBrk="0" hangingPunct="1">
                        <a:lnSpc>
                          <a:spcPct val="100000"/>
                        </a:lnSpc>
                        <a:spcBef>
                          <a:spcPts val="0"/>
                        </a:spcBef>
                        <a:spcAft>
                          <a:spcPts val="0"/>
                        </a:spcAft>
                      </a:pPr>
                      <a:r>
                        <a:rPr lang="zh-CN" altLang="en-US" sz="1600" b="0" kern="1200" spc="130" dirty="0" smtClean="0">
                          <a:solidFill>
                            <a:schemeClr val="tx2">
                              <a:lumMod val="75000"/>
                            </a:schemeClr>
                          </a:solidFill>
                          <a:latin typeface="+mn-lt"/>
                          <a:ea typeface="+mn-ea"/>
                          <a:cs typeface="+mn-cs"/>
                          <a:sym typeface="+mn-ea"/>
                        </a:rPr>
                        <a:t>药品的通用名称，参见药品说明书</a:t>
                      </a:r>
                      <a:endParaRPr lang="zh-CN" altLang="en-US" sz="1600" b="0" kern="1200" spc="130" dirty="0">
                        <a:solidFill>
                          <a:schemeClr val="tx2">
                            <a:lumMod val="75000"/>
                          </a:schemeClr>
                        </a:solidFill>
                        <a:latin typeface="+mn-lt"/>
                        <a:ea typeface="+mn-ea"/>
                        <a:cs typeface="+mn-cs"/>
                      </a:endParaRPr>
                    </a:p>
                  </a:txBody>
                  <a:tcPr marL="317500" marR="317500" marT="215900" marB="215900" anchor="ctr"/>
                </a:tc>
                <a:tc>
                  <a:txBody>
                    <a:bodyPr/>
                    <a:lstStyle/>
                    <a:p>
                      <a:pPr indent="0" algn="l" fontAlgn="auto">
                        <a:lnSpc>
                          <a:spcPct val="100000"/>
                        </a:lnSpc>
                        <a:spcBef>
                          <a:spcPts val="0"/>
                        </a:spcBef>
                        <a:spcAft>
                          <a:spcPts val="0"/>
                        </a:spcAft>
                      </a:pPr>
                      <a:r>
                        <a:rPr lang="zh-CN" altLang="en-US" sz="1600" b="0" spc="130" dirty="0">
                          <a:solidFill>
                            <a:schemeClr val="tx2">
                              <a:lumMod val="75000"/>
                            </a:schemeClr>
                          </a:solidFill>
                        </a:rPr>
                        <a:t>化学通用名+剂型</a:t>
                      </a:r>
                      <a:endParaRPr lang="zh-CN" altLang="en-US" sz="1600" b="0" spc="130" dirty="0">
                        <a:solidFill>
                          <a:schemeClr val="tx2">
                            <a:lumMod val="75000"/>
                          </a:schemeClr>
                        </a:solidFill>
                        <a:latin typeface="+mj-ea"/>
                        <a:ea typeface="+mj-ea"/>
                        <a:cs typeface="微软雅黑" panose="020B0503020204020204" charset="-122"/>
                      </a:endParaRPr>
                    </a:p>
                  </a:txBody>
                  <a:tcPr marL="317500" marR="317500" marT="215900" marB="215900" anchor="ctr"/>
                </a:tc>
                <a:tc>
                  <a:txBody>
                    <a:bodyPr/>
                    <a:lstStyle/>
                    <a:p>
                      <a:pPr indent="0" algn="l" fontAlgn="auto">
                        <a:lnSpc>
                          <a:spcPct val="100000"/>
                        </a:lnSpc>
                        <a:spcBef>
                          <a:spcPts val="0"/>
                        </a:spcBef>
                        <a:spcAft>
                          <a:spcPts val="0"/>
                        </a:spcAft>
                      </a:pPr>
                      <a:r>
                        <a:rPr lang="zh-CN" altLang="en-US" sz="1600" b="0" spc="130" dirty="0">
                          <a:solidFill>
                            <a:schemeClr val="tx2">
                              <a:lumMod val="75000"/>
                            </a:schemeClr>
                          </a:solidFill>
                        </a:rPr>
                        <a:t>盐酸普罗帕酮注射液</a:t>
                      </a:r>
                      <a:endParaRPr lang="zh-CN" altLang="en-US" sz="1600" b="0" spc="130" dirty="0">
                        <a:solidFill>
                          <a:schemeClr val="tx2">
                            <a:lumMod val="75000"/>
                          </a:schemeClr>
                        </a:solidFill>
                        <a:latin typeface="+mj-ea"/>
                        <a:ea typeface="+mj-ea"/>
                      </a:endParaRPr>
                    </a:p>
                  </a:txBody>
                  <a:tcPr marL="317500" marR="317500" marT="215900" marB="215900" anchor="ctr"/>
                </a:tc>
              </a:tr>
              <a:tr h="1169734">
                <a:tc>
                  <a:txBody>
                    <a:bodyPr/>
                    <a:lstStyle/>
                    <a:p>
                      <a:pPr indent="0" algn="l" fontAlgn="auto">
                        <a:lnSpc>
                          <a:spcPct val="100000"/>
                        </a:lnSpc>
                        <a:spcBef>
                          <a:spcPts val="0"/>
                        </a:spcBef>
                        <a:spcAft>
                          <a:spcPts val="0"/>
                        </a:spcAft>
                      </a:pPr>
                      <a:r>
                        <a:rPr lang="zh-CN" altLang="en-US" sz="1600" b="1" spc="130" dirty="0">
                          <a:solidFill>
                            <a:schemeClr val="tx2">
                              <a:lumMod val="75000"/>
                            </a:schemeClr>
                          </a:solidFill>
                        </a:rPr>
                        <a:t>医嘱项名称</a:t>
                      </a:r>
                      <a:endParaRPr lang="zh-CN" altLang="en-US" sz="1600" b="1" spc="130" dirty="0">
                        <a:solidFill>
                          <a:schemeClr val="tx2">
                            <a:lumMod val="75000"/>
                          </a:schemeClr>
                        </a:solidFill>
                        <a:latin typeface="+mj-ea"/>
                        <a:ea typeface="+mj-ea"/>
                      </a:endParaRPr>
                    </a:p>
                  </a:txBody>
                  <a:tcPr marL="317500" marR="317500" marT="215900" marB="215900" anchor="ctr"/>
                </a:tc>
                <a:tc>
                  <a:txBody>
                    <a:bodyPr/>
                    <a:lstStyle/>
                    <a:p>
                      <a:pPr marL="0" indent="0" algn="l" defTabSz="1219200" rtl="0" eaLnBrk="1" fontAlgn="auto" latinLnBrk="0" hangingPunct="1">
                        <a:lnSpc>
                          <a:spcPct val="100000"/>
                        </a:lnSpc>
                        <a:spcBef>
                          <a:spcPts val="0"/>
                        </a:spcBef>
                        <a:spcAft>
                          <a:spcPts val="0"/>
                        </a:spcAft>
                      </a:pPr>
                      <a:r>
                        <a:rPr lang="zh-CN" altLang="en-US" sz="1600" b="0" kern="1200" spc="130" dirty="0" smtClean="0">
                          <a:solidFill>
                            <a:schemeClr val="tx2">
                              <a:lumMod val="75000"/>
                            </a:schemeClr>
                          </a:solidFill>
                          <a:latin typeface="+mn-lt"/>
                          <a:ea typeface="+mn-ea"/>
                          <a:cs typeface="+mn-cs"/>
                        </a:rPr>
                        <a:t>医生开医嘱时显示的名称</a:t>
                      </a:r>
                      <a:endParaRPr lang="zh-CN" altLang="en-US" sz="1600" b="0" kern="1200" spc="130" dirty="0">
                        <a:solidFill>
                          <a:schemeClr val="tx2">
                            <a:lumMod val="75000"/>
                          </a:schemeClr>
                        </a:solidFill>
                        <a:latin typeface="+mn-lt"/>
                        <a:ea typeface="+mn-ea"/>
                        <a:cs typeface="+mn-cs"/>
                      </a:endParaRPr>
                    </a:p>
                  </a:txBody>
                  <a:tcPr marL="317500" marR="317500" marT="215900" marB="215900" anchor="ctr"/>
                </a:tc>
                <a:tc>
                  <a:txBody>
                    <a:bodyPr/>
                    <a:lstStyle/>
                    <a:p>
                      <a:pPr marL="0" indent="0" algn="l" defTabSz="1219200" rtl="0" eaLnBrk="1" fontAlgn="auto" latinLnBrk="0" hangingPunct="1">
                        <a:lnSpc>
                          <a:spcPct val="100000"/>
                        </a:lnSpc>
                        <a:spcBef>
                          <a:spcPts val="0"/>
                        </a:spcBef>
                        <a:spcAft>
                          <a:spcPts val="0"/>
                        </a:spcAft>
                      </a:pPr>
                      <a:r>
                        <a:rPr lang="zh-CN" altLang="en-US" sz="1600" b="0" kern="1200" spc="130" dirty="0">
                          <a:solidFill>
                            <a:schemeClr val="tx2">
                              <a:lumMod val="75000"/>
                            </a:schemeClr>
                          </a:solidFill>
                          <a:latin typeface="+mn-lt"/>
                          <a:ea typeface="+mn-ea"/>
                          <a:cs typeface="+mn-cs"/>
                        </a:rPr>
                        <a:t>处方通用名</a:t>
                      </a:r>
                      <a:r>
                        <a:rPr lang="zh-CN" altLang="en-US" sz="1600" b="0" kern="1200" spc="130" dirty="0" smtClean="0">
                          <a:solidFill>
                            <a:schemeClr val="tx2">
                              <a:lumMod val="75000"/>
                            </a:schemeClr>
                          </a:solidFill>
                          <a:latin typeface="+mn-lt"/>
                          <a:ea typeface="+mn-ea"/>
                          <a:cs typeface="+mn-cs"/>
                        </a:rPr>
                        <a:t>+规格</a:t>
                      </a:r>
                      <a:r>
                        <a:rPr lang="en-US" altLang="zh-CN" sz="1600" b="0" kern="1200" spc="130" dirty="0" smtClean="0">
                          <a:solidFill>
                            <a:schemeClr val="tx2">
                              <a:lumMod val="75000"/>
                            </a:schemeClr>
                          </a:solidFill>
                          <a:latin typeface="+mn-lt"/>
                          <a:ea typeface="+mn-ea"/>
                          <a:cs typeface="+mn-cs"/>
                        </a:rPr>
                        <a:t>+</a:t>
                      </a:r>
                      <a:r>
                        <a:rPr lang="zh-CN" altLang="en-US" sz="1600" b="0" kern="1200" spc="130" dirty="0" smtClean="0">
                          <a:solidFill>
                            <a:schemeClr val="tx2">
                              <a:lumMod val="75000"/>
                            </a:schemeClr>
                          </a:solidFill>
                          <a:latin typeface="+mn-lt"/>
                          <a:ea typeface="+mn-ea"/>
                          <a:cs typeface="+mn-cs"/>
                        </a:rPr>
                        <a:t>商品名（或产地）</a:t>
                      </a:r>
                      <a:endParaRPr lang="en-US" altLang="zh-CN" sz="1600" b="0" kern="1200" spc="130" dirty="0" smtClean="0">
                        <a:solidFill>
                          <a:schemeClr val="tx2">
                            <a:lumMod val="75000"/>
                          </a:schemeClr>
                        </a:solidFill>
                        <a:latin typeface="+mn-lt"/>
                        <a:ea typeface="+mn-ea"/>
                        <a:cs typeface="+mn-cs"/>
                      </a:endParaRPr>
                    </a:p>
                  </a:txBody>
                  <a:tcPr marL="317500" marR="317500" marT="215900" marB="215900" anchor="ctr"/>
                </a:tc>
                <a:tc>
                  <a:txBody>
                    <a:bodyPr/>
                    <a:lstStyle/>
                    <a:p>
                      <a:pPr marL="0" indent="0" algn="l" defTabSz="1219200" rtl="0" eaLnBrk="1" fontAlgn="auto" latinLnBrk="0" hangingPunct="1">
                        <a:lnSpc>
                          <a:spcPct val="100000"/>
                        </a:lnSpc>
                        <a:spcBef>
                          <a:spcPts val="0"/>
                        </a:spcBef>
                        <a:spcAft>
                          <a:spcPts val="0"/>
                        </a:spcAft>
                      </a:pPr>
                      <a:r>
                        <a:rPr lang="zh-CN" altLang="en-US" sz="1600" b="0" kern="1200" spc="130" dirty="0">
                          <a:solidFill>
                            <a:schemeClr val="tx2">
                              <a:lumMod val="75000"/>
                            </a:schemeClr>
                          </a:solidFill>
                          <a:latin typeface="+mn-lt"/>
                          <a:ea typeface="+mn-ea"/>
                          <a:cs typeface="+mn-cs"/>
                        </a:rPr>
                        <a:t>盐酸普罗帕酮注射液(心律平</a:t>
                      </a:r>
                      <a:r>
                        <a:rPr lang="zh-CN" altLang="en-US" sz="1600" b="0" kern="1200" spc="130" dirty="0" smtClean="0">
                          <a:solidFill>
                            <a:schemeClr val="tx2">
                              <a:lumMod val="75000"/>
                            </a:schemeClr>
                          </a:solidFill>
                          <a:latin typeface="+mn-lt"/>
                          <a:ea typeface="+mn-ea"/>
                          <a:cs typeface="+mn-cs"/>
                        </a:rPr>
                        <a:t>)[</a:t>
                      </a:r>
                      <a:r>
                        <a:rPr lang="zh-CN" altLang="en-US" sz="1600" b="0" kern="1200" spc="130" dirty="0">
                          <a:solidFill>
                            <a:schemeClr val="tx2">
                              <a:lumMod val="75000"/>
                            </a:schemeClr>
                          </a:solidFill>
                          <a:latin typeface="+mn-lt"/>
                          <a:ea typeface="+mn-ea"/>
                          <a:cs typeface="+mn-cs"/>
                        </a:rPr>
                        <a:t>70mg:20ml]</a:t>
                      </a:r>
                    </a:p>
                  </a:txBody>
                  <a:tcPr marL="317500" marR="317500" marT="215900" marB="215900" anchor="ctr"/>
                </a:tc>
              </a:tr>
              <a:tr h="0">
                <a:tc>
                  <a:txBody>
                    <a:bodyPr/>
                    <a:lstStyle/>
                    <a:p>
                      <a:pPr indent="0" algn="l" fontAlgn="auto">
                        <a:lnSpc>
                          <a:spcPct val="100000"/>
                        </a:lnSpc>
                        <a:spcBef>
                          <a:spcPts val="0"/>
                        </a:spcBef>
                        <a:spcAft>
                          <a:spcPts val="0"/>
                        </a:spcAft>
                      </a:pPr>
                      <a:r>
                        <a:rPr lang="zh-CN" altLang="en-US" sz="1600" b="1" spc="130" dirty="0">
                          <a:solidFill>
                            <a:schemeClr val="tx2">
                              <a:lumMod val="75000"/>
                            </a:schemeClr>
                          </a:solidFill>
                        </a:rPr>
                        <a:t>库存项名称</a:t>
                      </a:r>
                      <a:endParaRPr lang="zh-CN" altLang="en-US" sz="1600" b="1" spc="130" dirty="0">
                        <a:solidFill>
                          <a:schemeClr val="tx2">
                            <a:lumMod val="75000"/>
                          </a:schemeClr>
                        </a:solidFill>
                        <a:latin typeface="+mj-ea"/>
                        <a:ea typeface="+mj-ea"/>
                      </a:endParaRPr>
                    </a:p>
                  </a:txBody>
                  <a:tcPr marL="317500" marR="317500" marT="215900" marB="215900" anchor="ctr"/>
                </a:tc>
                <a:tc>
                  <a:txBody>
                    <a:bodyPr/>
                    <a:lstStyle/>
                    <a:p>
                      <a:pPr marL="0" indent="0" algn="l" defTabSz="1219200" rtl="0" eaLnBrk="1" fontAlgn="auto" latinLnBrk="0" hangingPunct="1">
                        <a:lnSpc>
                          <a:spcPct val="100000"/>
                        </a:lnSpc>
                        <a:spcBef>
                          <a:spcPts val="0"/>
                        </a:spcBef>
                        <a:spcAft>
                          <a:spcPts val="0"/>
                        </a:spcAft>
                      </a:pPr>
                      <a:r>
                        <a:rPr lang="zh-CN" altLang="en-US" sz="1600" b="0" kern="1200" spc="130" dirty="0" smtClean="0">
                          <a:solidFill>
                            <a:schemeClr val="tx2">
                              <a:lumMod val="75000"/>
                            </a:schemeClr>
                          </a:solidFill>
                          <a:latin typeface="+mn-lt"/>
                          <a:ea typeface="+mn-ea"/>
                          <a:cs typeface="+mn-cs"/>
                        </a:rPr>
                        <a:t>库存管理时显示的名称</a:t>
                      </a:r>
                      <a:endParaRPr lang="zh-CN" altLang="en-US" sz="1600" b="0" kern="1200" spc="130" dirty="0">
                        <a:solidFill>
                          <a:schemeClr val="tx2">
                            <a:lumMod val="75000"/>
                          </a:schemeClr>
                        </a:solidFill>
                        <a:latin typeface="+mn-lt"/>
                        <a:ea typeface="+mn-ea"/>
                        <a:cs typeface="+mn-cs"/>
                      </a:endParaRPr>
                    </a:p>
                  </a:txBody>
                  <a:tcPr marL="317500" marR="317500" marT="215900" marB="215900" anchor="ctr"/>
                </a:tc>
                <a:tc>
                  <a:txBody>
                    <a:bodyPr/>
                    <a:lstStyle/>
                    <a:p>
                      <a:pPr indent="0" algn="l" fontAlgn="auto">
                        <a:lnSpc>
                          <a:spcPct val="100000"/>
                        </a:lnSpc>
                        <a:spcBef>
                          <a:spcPts val="0"/>
                        </a:spcBef>
                        <a:spcAft>
                          <a:spcPts val="0"/>
                        </a:spcAft>
                      </a:pPr>
                      <a:r>
                        <a:rPr lang="zh-CN" altLang="en-US" sz="1600" b="0" spc="130" dirty="0">
                          <a:solidFill>
                            <a:schemeClr val="tx2">
                              <a:lumMod val="75000"/>
                            </a:schemeClr>
                          </a:solidFill>
                        </a:rPr>
                        <a:t>医嘱项+厂家</a:t>
                      </a:r>
                      <a:endParaRPr lang="zh-CN" altLang="en-US" sz="1600" b="0" spc="130" dirty="0">
                        <a:solidFill>
                          <a:schemeClr val="tx2">
                            <a:lumMod val="75000"/>
                          </a:schemeClr>
                        </a:solidFill>
                        <a:latin typeface="+mj-ea"/>
                        <a:ea typeface="+mj-ea"/>
                        <a:cs typeface="微软雅黑" panose="020B0503020204020204" charset="-122"/>
                      </a:endParaRPr>
                    </a:p>
                  </a:txBody>
                  <a:tcPr marL="317500" marR="317500" marT="215900" marB="215900" anchor="ctr"/>
                </a:tc>
                <a:tc>
                  <a:txBody>
                    <a:bodyPr/>
                    <a:lstStyle/>
                    <a:p>
                      <a:pPr indent="0" algn="l" fontAlgn="auto">
                        <a:lnSpc>
                          <a:spcPct val="100000"/>
                        </a:lnSpc>
                        <a:spcBef>
                          <a:spcPts val="0"/>
                        </a:spcBef>
                        <a:spcAft>
                          <a:spcPts val="0"/>
                        </a:spcAft>
                      </a:pPr>
                      <a:r>
                        <a:rPr lang="zh-CN" altLang="en-US" sz="1600" b="0" spc="130" dirty="0">
                          <a:solidFill>
                            <a:schemeClr val="tx2">
                              <a:lumMod val="75000"/>
                            </a:schemeClr>
                          </a:solidFill>
                        </a:rPr>
                        <a:t>盐酸普罗帕酮注射液(</a:t>
                      </a:r>
                      <a:r>
                        <a:rPr lang="zh-CN" altLang="en-US" sz="1600" b="0" spc="130" dirty="0" smtClean="0">
                          <a:solidFill>
                            <a:schemeClr val="tx2">
                              <a:lumMod val="75000"/>
                            </a:schemeClr>
                          </a:solidFill>
                        </a:rPr>
                        <a:t>心律平)[</a:t>
                      </a:r>
                      <a:r>
                        <a:rPr lang="zh-CN" altLang="en-US" sz="1600" b="0" spc="130" dirty="0">
                          <a:solidFill>
                            <a:schemeClr val="tx2">
                              <a:lumMod val="75000"/>
                            </a:schemeClr>
                          </a:solidFill>
                        </a:rPr>
                        <a:t>70mg:20ml](北京国药)</a:t>
                      </a:r>
                      <a:endParaRPr lang="zh-CN" altLang="en-US" sz="1600" b="0" spc="130" dirty="0">
                        <a:solidFill>
                          <a:schemeClr val="tx2">
                            <a:lumMod val="75000"/>
                          </a:schemeClr>
                        </a:solidFill>
                        <a:latin typeface="+mj-ea"/>
                        <a:ea typeface="+mj-ea"/>
                        <a:cs typeface="微软雅黑" panose="020B0503020204020204" charset="-122"/>
                      </a:endParaRPr>
                    </a:p>
                  </a:txBody>
                  <a:tcPr marL="317500" marR="317500" marT="215900" marB="215900"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占位符 1"/>
          <p:cNvSpPr>
            <a:spLocks noGrp="1"/>
          </p:cNvSpPr>
          <p:nvPr/>
        </p:nvSpPr>
        <p:spPr>
          <a:xfrm>
            <a:off x="1005510" y="509748"/>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rPr>
              <a:t>1 </a:t>
            </a:r>
            <a:r>
              <a:rPr lang="zh-CN" altLang="en-US" sz="2400" dirty="0" smtClean="0">
                <a:solidFill>
                  <a:schemeClr val="accent1">
                    <a:lumMod val="75000"/>
                  </a:schemeClr>
                </a:solidFill>
                <a:latin typeface="+mj-ea"/>
                <a:ea typeface="+mj-ea"/>
                <a:cs typeface="+mj-ea"/>
              </a:rPr>
              <a:t>药品</a:t>
            </a:r>
            <a:r>
              <a:rPr lang="zh-CN" altLang="en-US" sz="2400" dirty="0">
                <a:solidFill>
                  <a:schemeClr val="accent1">
                    <a:lumMod val="75000"/>
                  </a:schemeClr>
                </a:solidFill>
                <a:latin typeface="+mj-ea"/>
                <a:ea typeface="+mj-ea"/>
                <a:cs typeface="+mj-ea"/>
              </a:rPr>
              <a:t>基本信息架构</a:t>
            </a:r>
          </a:p>
        </p:txBody>
      </p:sp>
      <p:pic>
        <p:nvPicPr>
          <p:cNvPr id="3" name="图片 2"/>
          <p:cNvPicPr>
            <a:picLocks noChangeAspect="1"/>
          </p:cNvPicPr>
          <p:nvPr/>
        </p:nvPicPr>
        <p:blipFill>
          <a:blip r:embed="rId3"/>
          <a:stretch>
            <a:fillRect/>
          </a:stretch>
        </p:blipFill>
        <p:spPr>
          <a:xfrm>
            <a:off x="7146756" y="1628800"/>
            <a:ext cx="4061812" cy="2270957"/>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1070979" y="4378793"/>
            <a:ext cx="4047001" cy="1675668"/>
          </a:xfrm>
          <a:prstGeom prst="rect">
            <a:avLst/>
          </a:prstGeom>
          <a:ln>
            <a:solidFill>
              <a:schemeClr val="tx1"/>
            </a:solidFill>
          </a:ln>
        </p:spPr>
      </p:pic>
      <p:pic>
        <p:nvPicPr>
          <p:cNvPr id="15" name="图片 14"/>
          <p:cNvPicPr>
            <a:picLocks noChangeAspect="1"/>
          </p:cNvPicPr>
          <p:nvPr/>
        </p:nvPicPr>
        <p:blipFill>
          <a:blip r:embed="rId5"/>
          <a:stretch>
            <a:fillRect/>
          </a:stretch>
        </p:blipFill>
        <p:spPr>
          <a:xfrm>
            <a:off x="5159896" y="4293096"/>
            <a:ext cx="6683423" cy="1774086"/>
          </a:xfrm>
          <a:prstGeom prst="rect">
            <a:avLst/>
          </a:prstGeom>
          <a:ln>
            <a:solidFill>
              <a:schemeClr val="tx1"/>
            </a:solidFill>
          </a:ln>
        </p:spPr>
      </p:pic>
      <p:sp>
        <p:nvSpPr>
          <p:cNvPr id="6" name="Oval 30"/>
          <p:cNvSpPr/>
          <p:nvPr/>
        </p:nvSpPr>
        <p:spPr bwMode="auto">
          <a:xfrm>
            <a:off x="517925" y="1016209"/>
            <a:ext cx="629670" cy="62922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2" name="AutoShape 31"/>
          <p:cNvSpPr/>
          <p:nvPr/>
        </p:nvSpPr>
        <p:spPr bwMode="auto">
          <a:xfrm>
            <a:off x="673776" y="1198786"/>
            <a:ext cx="275677" cy="244480"/>
          </a:xfrm>
          <a:custGeom>
            <a:avLst/>
            <a:gdLst>
              <a:gd name="T0" fmla="*/ 8071 w 21600"/>
              <a:gd name="T1" fmla="*/ 8035 h 21600"/>
              <a:gd name="T2" fmla="*/ 11327 w 21600"/>
              <a:gd name="T3" fmla="*/ 9235 h 21600"/>
              <a:gd name="T4" fmla="*/ 14583 w 21600"/>
              <a:gd name="T5" fmla="*/ 4904 h 21600"/>
              <a:gd name="T6" fmla="*/ 15088 w 21600"/>
              <a:gd name="T7" fmla="*/ 4330 h 21600"/>
              <a:gd name="T8" fmla="*/ 17289 w 21600"/>
              <a:gd name="T9" fmla="*/ 6157 h 21600"/>
              <a:gd name="T10" fmla="*/ 17289 w 21600"/>
              <a:gd name="T11" fmla="*/ 3078 h 21600"/>
              <a:gd name="T12" fmla="*/ 17289 w 21600"/>
              <a:gd name="T13" fmla="*/ 0 h 21600"/>
              <a:gd name="T14" fmla="*/ 14583 w 21600"/>
              <a:gd name="T15" fmla="*/ 626 h 21600"/>
              <a:gd name="T16" fmla="*/ 11878 w 21600"/>
              <a:gd name="T17" fmla="*/ 1200 h 21600"/>
              <a:gd name="T18" fmla="*/ 14033 w 21600"/>
              <a:gd name="T19" fmla="*/ 3704 h 21600"/>
              <a:gd name="T20" fmla="*/ 10777 w 21600"/>
              <a:gd name="T21" fmla="*/ 7409 h 21600"/>
              <a:gd name="T22" fmla="*/ 7567 w 21600"/>
              <a:gd name="T23" fmla="*/ 6157 h 21600"/>
              <a:gd name="T24" fmla="*/ 5411 w 21600"/>
              <a:gd name="T25" fmla="*/ 10487 h 21600"/>
              <a:gd name="T26" fmla="*/ 2155 w 21600"/>
              <a:gd name="T27" fmla="*/ 9235 h 21600"/>
              <a:gd name="T28" fmla="*/ 550 w 21600"/>
              <a:gd name="T29" fmla="*/ 14817 h 21600"/>
              <a:gd name="T30" fmla="*/ 0 w 21600"/>
              <a:gd name="T31" fmla="*/ 16017 h 21600"/>
              <a:gd name="T32" fmla="*/ 1055 w 21600"/>
              <a:gd name="T33" fmla="*/ 16643 h 21600"/>
              <a:gd name="T34" fmla="*/ 2706 w 21600"/>
              <a:gd name="T35" fmla="*/ 11113 h 21600"/>
              <a:gd name="T36" fmla="*/ 5916 w 21600"/>
              <a:gd name="T37" fmla="*/ 12313 h 21600"/>
              <a:gd name="T38" fmla="*/ 8071 w 21600"/>
              <a:gd name="T39" fmla="*/ 8035 h 21600"/>
              <a:gd name="T40" fmla="*/ 6466 w 21600"/>
              <a:gd name="T41" fmla="*/ 21600 h 21600"/>
              <a:gd name="T42" fmla="*/ 6466 w 21600"/>
              <a:gd name="T43" fmla="*/ 16643 h 21600"/>
              <a:gd name="T44" fmla="*/ 3761 w 21600"/>
              <a:gd name="T45" fmla="*/ 16643 h 21600"/>
              <a:gd name="T46" fmla="*/ 3761 w 21600"/>
              <a:gd name="T47" fmla="*/ 21600 h 21600"/>
              <a:gd name="T48" fmla="*/ 6466 w 21600"/>
              <a:gd name="T49" fmla="*/ 21600 h 21600"/>
              <a:gd name="T50" fmla="*/ 10227 w 21600"/>
              <a:gd name="T51" fmla="*/ 21600 h 21600"/>
              <a:gd name="T52" fmla="*/ 7567 w 21600"/>
              <a:gd name="T53" fmla="*/ 21600 h 21600"/>
              <a:gd name="T54" fmla="*/ 7567 w 21600"/>
              <a:gd name="T55" fmla="*/ 14817 h 21600"/>
              <a:gd name="T56" fmla="*/ 10227 w 21600"/>
              <a:gd name="T57" fmla="*/ 14817 h 21600"/>
              <a:gd name="T58" fmla="*/ 10227 w 21600"/>
              <a:gd name="T59" fmla="*/ 21600 h 21600"/>
              <a:gd name="T60" fmla="*/ 14033 w 21600"/>
              <a:gd name="T61" fmla="*/ 21600 h 21600"/>
              <a:gd name="T62" fmla="*/ 11327 w 21600"/>
              <a:gd name="T63" fmla="*/ 21600 h 21600"/>
              <a:gd name="T64" fmla="*/ 11327 w 21600"/>
              <a:gd name="T65" fmla="*/ 12313 h 21600"/>
              <a:gd name="T66" fmla="*/ 14033 w 21600"/>
              <a:gd name="T67" fmla="*/ 12313 h 21600"/>
              <a:gd name="T68" fmla="*/ 14033 w 21600"/>
              <a:gd name="T69" fmla="*/ 21600 h 21600"/>
              <a:gd name="T70" fmla="*/ 17794 w 21600"/>
              <a:gd name="T71" fmla="*/ 21600 h 21600"/>
              <a:gd name="T72" fmla="*/ 15088 w 21600"/>
              <a:gd name="T73" fmla="*/ 21600 h 21600"/>
              <a:gd name="T74" fmla="*/ 15088 w 21600"/>
              <a:gd name="T75" fmla="*/ 9861 h 21600"/>
              <a:gd name="T76" fmla="*/ 17794 w 21600"/>
              <a:gd name="T77" fmla="*/ 9861 h 21600"/>
              <a:gd name="T78" fmla="*/ 17794 w 21600"/>
              <a:gd name="T79" fmla="*/ 21600 h 21600"/>
              <a:gd name="T80" fmla="*/ 18894 w 21600"/>
              <a:gd name="T81" fmla="*/ 6783 h 21600"/>
              <a:gd name="T82" fmla="*/ 18894 w 21600"/>
              <a:gd name="T83" fmla="*/ 21600 h 21600"/>
              <a:gd name="T84" fmla="*/ 21600 w 21600"/>
              <a:gd name="T85" fmla="*/ 21600 h 21600"/>
              <a:gd name="T86" fmla="*/ 21600 w 21600"/>
              <a:gd name="T87" fmla="*/ 6783 h 21600"/>
              <a:gd name="T88" fmla="*/ 18894 w 21600"/>
              <a:gd name="T89" fmla="*/ 6783 h 21600"/>
              <a:gd name="T90" fmla="*/ 18894 w 21600"/>
              <a:gd name="T91" fmla="*/ 678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600" h="2160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close/>
                <a:moveTo>
                  <a:pt x="6466" y="21600"/>
                </a:moveTo>
                <a:lnTo>
                  <a:pt x="6466" y="16643"/>
                </a:lnTo>
                <a:lnTo>
                  <a:pt x="3761" y="16643"/>
                </a:lnTo>
                <a:lnTo>
                  <a:pt x="3761" y="21600"/>
                </a:lnTo>
                <a:lnTo>
                  <a:pt x="6466" y="21600"/>
                </a:lnTo>
                <a:close/>
                <a:moveTo>
                  <a:pt x="10227" y="21600"/>
                </a:moveTo>
                <a:lnTo>
                  <a:pt x="7567" y="21600"/>
                </a:lnTo>
                <a:lnTo>
                  <a:pt x="7567" y="14817"/>
                </a:lnTo>
                <a:lnTo>
                  <a:pt x="10227" y="14817"/>
                </a:lnTo>
                <a:lnTo>
                  <a:pt x="10227" y="21600"/>
                </a:lnTo>
                <a:close/>
                <a:moveTo>
                  <a:pt x="14033" y="21600"/>
                </a:moveTo>
                <a:lnTo>
                  <a:pt x="11327" y="21600"/>
                </a:lnTo>
                <a:lnTo>
                  <a:pt x="11327" y="12313"/>
                </a:lnTo>
                <a:lnTo>
                  <a:pt x="14033" y="12313"/>
                </a:lnTo>
                <a:lnTo>
                  <a:pt x="14033" y="21600"/>
                </a:lnTo>
                <a:close/>
                <a:moveTo>
                  <a:pt x="17794" y="21600"/>
                </a:moveTo>
                <a:lnTo>
                  <a:pt x="15088" y="21600"/>
                </a:lnTo>
                <a:lnTo>
                  <a:pt x="15088" y="9861"/>
                </a:lnTo>
                <a:lnTo>
                  <a:pt x="17794" y="9861"/>
                </a:lnTo>
                <a:lnTo>
                  <a:pt x="17794" y="21600"/>
                </a:lnTo>
                <a:close/>
                <a:moveTo>
                  <a:pt x="18894" y="6783"/>
                </a:moveTo>
                <a:lnTo>
                  <a:pt x="18894" y="21600"/>
                </a:lnTo>
                <a:lnTo>
                  <a:pt x="21600" y="21600"/>
                </a:lnTo>
                <a:lnTo>
                  <a:pt x="21600" y="6783"/>
                </a:lnTo>
                <a:lnTo>
                  <a:pt x="18894" y="6783"/>
                </a:lnTo>
                <a:close/>
                <a:moveTo>
                  <a:pt x="18894" y="6783"/>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n-U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3" name="Rectangle 32"/>
          <p:cNvSpPr/>
          <p:nvPr/>
        </p:nvSpPr>
        <p:spPr bwMode="auto">
          <a:xfrm>
            <a:off x="1355742" y="1157380"/>
            <a:ext cx="2385486" cy="30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eaLnBrk="1" hangingPunct="1"/>
            <a:r>
              <a:rPr lang="zh-CN" altLang="en-US" sz="2000" b="1" dirty="0">
                <a:solidFill>
                  <a:schemeClr val="accent1">
                    <a:lumMod val="75000"/>
                  </a:schemeClr>
                </a:solidFill>
                <a:latin typeface="+mj-ea"/>
                <a:ea typeface="+mj-ea"/>
                <a:cs typeface="Arial" panose="020B0604020202020204" pitchFamily="34" charset="0"/>
              </a:rPr>
              <a:t>基本信息的关联关系</a:t>
            </a:r>
          </a:p>
        </p:txBody>
      </p:sp>
      <p:sp>
        <p:nvSpPr>
          <p:cNvPr id="22" name="Oval 35"/>
          <p:cNvSpPr/>
          <p:nvPr/>
        </p:nvSpPr>
        <p:spPr bwMode="auto">
          <a:xfrm>
            <a:off x="405114" y="3645024"/>
            <a:ext cx="630266" cy="6287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5">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4" name="AutoShape 36"/>
          <p:cNvSpPr/>
          <p:nvPr/>
        </p:nvSpPr>
        <p:spPr bwMode="auto">
          <a:xfrm>
            <a:off x="600066" y="3871034"/>
            <a:ext cx="240761" cy="244277"/>
          </a:xfrm>
          <a:custGeom>
            <a:avLst/>
            <a:gdLst>
              <a:gd name="T0" fmla="*/ 15451 w 20391"/>
              <a:gd name="T1" fmla="*/ 1380 h 20390"/>
              <a:gd name="T2" fmla="*/ 10196 w 20391"/>
              <a:gd name="T3" fmla="*/ 1380 h 20390"/>
              <a:gd name="T4" fmla="*/ 4941 w 20391"/>
              <a:gd name="T5" fmla="*/ 1380 h 20390"/>
              <a:gd name="T6" fmla="*/ 88 w 20391"/>
              <a:gd name="T7" fmla="*/ 3634 h 20390"/>
              <a:gd name="T8" fmla="*/ 6545 w 20391"/>
              <a:gd name="T9" fmla="*/ 11502 h 20390"/>
              <a:gd name="T10" fmla="*/ 9350 w 20391"/>
              <a:gd name="T11" fmla="*/ 13402 h 20390"/>
              <a:gd name="T12" fmla="*/ 8675 w 20391"/>
              <a:gd name="T13" fmla="*/ 18063 h 20390"/>
              <a:gd name="T14" fmla="*/ 5965 w 20391"/>
              <a:gd name="T15" fmla="*/ 20030 h 20390"/>
              <a:gd name="T16" fmla="*/ 5965 w 20391"/>
              <a:gd name="T17" fmla="*/ 20390 h 20390"/>
              <a:gd name="T18" fmla="*/ 10196 w 20391"/>
              <a:gd name="T19" fmla="*/ 20390 h 20390"/>
              <a:gd name="T20" fmla="*/ 14415 w 20391"/>
              <a:gd name="T21" fmla="*/ 20390 h 20390"/>
              <a:gd name="T22" fmla="*/ 14415 w 20391"/>
              <a:gd name="T23" fmla="*/ 20030 h 20390"/>
              <a:gd name="T24" fmla="*/ 11711 w 20391"/>
              <a:gd name="T25" fmla="*/ 18063 h 20390"/>
              <a:gd name="T26" fmla="*/ 11036 w 20391"/>
              <a:gd name="T27" fmla="*/ 13402 h 20390"/>
              <a:gd name="T28" fmla="*/ 13847 w 20391"/>
              <a:gd name="T29" fmla="*/ 11508 h 20390"/>
              <a:gd name="T30" fmla="*/ 20304 w 20391"/>
              <a:gd name="T31" fmla="*/ 3634 h 20390"/>
              <a:gd name="T32" fmla="*/ 15451 w 20391"/>
              <a:gd name="T33" fmla="*/ 1380 h 20390"/>
              <a:gd name="T34" fmla="*/ 1586 w 20391"/>
              <a:gd name="T35" fmla="*/ 1539 h 20390"/>
              <a:gd name="T36" fmla="*/ 5207 w 20391"/>
              <a:gd name="T37" fmla="*/ 3512 h 20390"/>
              <a:gd name="T38" fmla="*/ 6101 w 20391"/>
              <a:gd name="T39" fmla="*/ 10005 h 20390"/>
              <a:gd name="T40" fmla="*/ 6231 w 20391"/>
              <a:gd name="T41" fmla="*/ 10793 h 20390"/>
              <a:gd name="T42" fmla="*/ 1586 w 20391"/>
              <a:gd name="T43" fmla="*/ 1539 h 20390"/>
              <a:gd name="T44" fmla="*/ 14167 w 20391"/>
              <a:gd name="T45" fmla="*/ 10793 h 20390"/>
              <a:gd name="T46" fmla="*/ 14291 w 20391"/>
              <a:gd name="T47" fmla="*/ 10005 h 20390"/>
              <a:gd name="T48" fmla="*/ 15185 w 20391"/>
              <a:gd name="T49" fmla="*/ 3512 h 20390"/>
              <a:gd name="T50" fmla="*/ 18812 w 20391"/>
              <a:gd name="T51" fmla="*/ 1539 h 20390"/>
              <a:gd name="T52" fmla="*/ 14167 w 20391"/>
              <a:gd name="T53" fmla="*/ 10793 h 20390"/>
              <a:gd name="T54" fmla="*/ 14167 w 20391"/>
              <a:gd name="T55" fmla="*/ 10793 h 20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391" h="20390">
                <a:moveTo>
                  <a:pt x="15451" y="1380"/>
                </a:moveTo>
                <a:cubicBezTo>
                  <a:pt x="10196" y="1380"/>
                  <a:pt x="10196" y="1380"/>
                  <a:pt x="10196" y="1380"/>
                </a:cubicBezTo>
                <a:cubicBezTo>
                  <a:pt x="4941" y="1380"/>
                  <a:pt x="4941" y="1380"/>
                  <a:pt x="4941" y="1380"/>
                </a:cubicBezTo>
                <a:cubicBezTo>
                  <a:pt x="2953" y="-1210"/>
                  <a:pt x="-604" y="18"/>
                  <a:pt x="88" y="3634"/>
                </a:cubicBezTo>
                <a:cubicBezTo>
                  <a:pt x="923" y="7055"/>
                  <a:pt x="3775" y="9608"/>
                  <a:pt x="6545" y="11502"/>
                </a:cubicBezTo>
                <a:cubicBezTo>
                  <a:pt x="7119" y="12467"/>
                  <a:pt x="8184" y="13157"/>
                  <a:pt x="9350" y="13402"/>
                </a:cubicBezTo>
                <a:cubicBezTo>
                  <a:pt x="9362" y="13884"/>
                  <a:pt x="9403" y="16792"/>
                  <a:pt x="8675" y="18063"/>
                </a:cubicBezTo>
                <a:cubicBezTo>
                  <a:pt x="8101" y="18979"/>
                  <a:pt x="5965" y="20030"/>
                  <a:pt x="5965" y="20030"/>
                </a:cubicBezTo>
                <a:cubicBezTo>
                  <a:pt x="5965" y="20390"/>
                  <a:pt x="5965" y="20390"/>
                  <a:pt x="5965" y="20390"/>
                </a:cubicBezTo>
                <a:cubicBezTo>
                  <a:pt x="10196" y="20390"/>
                  <a:pt x="10196" y="20390"/>
                  <a:pt x="10196" y="20390"/>
                </a:cubicBezTo>
                <a:cubicBezTo>
                  <a:pt x="14415" y="20390"/>
                  <a:pt x="14415" y="20390"/>
                  <a:pt x="14415" y="20390"/>
                </a:cubicBezTo>
                <a:cubicBezTo>
                  <a:pt x="14415" y="20030"/>
                  <a:pt x="14415" y="20030"/>
                  <a:pt x="14415" y="20030"/>
                </a:cubicBezTo>
                <a:cubicBezTo>
                  <a:pt x="14415" y="20030"/>
                  <a:pt x="12285" y="18985"/>
                  <a:pt x="11711" y="18063"/>
                </a:cubicBezTo>
                <a:cubicBezTo>
                  <a:pt x="10983" y="16792"/>
                  <a:pt x="11030" y="13890"/>
                  <a:pt x="11036" y="13402"/>
                </a:cubicBezTo>
                <a:cubicBezTo>
                  <a:pt x="12202" y="13157"/>
                  <a:pt x="13273" y="12473"/>
                  <a:pt x="13847" y="11508"/>
                </a:cubicBezTo>
                <a:cubicBezTo>
                  <a:pt x="16617" y="9608"/>
                  <a:pt x="19469" y="7055"/>
                  <a:pt x="20304" y="3634"/>
                </a:cubicBezTo>
                <a:cubicBezTo>
                  <a:pt x="20996" y="18"/>
                  <a:pt x="17439" y="-1210"/>
                  <a:pt x="15451" y="1380"/>
                </a:cubicBezTo>
                <a:close/>
                <a:moveTo>
                  <a:pt x="1586" y="1539"/>
                </a:moveTo>
                <a:cubicBezTo>
                  <a:pt x="3231" y="555"/>
                  <a:pt x="4657" y="2541"/>
                  <a:pt x="5207" y="3512"/>
                </a:cubicBezTo>
                <a:cubicBezTo>
                  <a:pt x="5580" y="5290"/>
                  <a:pt x="6042" y="7873"/>
                  <a:pt x="6101" y="10005"/>
                </a:cubicBezTo>
                <a:cubicBezTo>
                  <a:pt x="6113" y="10280"/>
                  <a:pt x="6154" y="10543"/>
                  <a:pt x="6231" y="10793"/>
                </a:cubicBezTo>
                <a:cubicBezTo>
                  <a:pt x="810" y="7067"/>
                  <a:pt x="159" y="2388"/>
                  <a:pt x="1586" y="1539"/>
                </a:cubicBezTo>
                <a:close/>
                <a:moveTo>
                  <a:pt x="14167" y="10793"/>
                </a:moveTo>
                <a:cubicBezTo>
                  <a:pt x="14238" y="10543"/>
                  <a:pt x="14285" y="10280"/>
                  <a:pt x="14291" y="10005"/>
                </a:cubicBezTo>
                <a:cubicBezTo>
                  <a:pt x="14350" y="7873"/>
                  <a:pt x="14812" y="5290"/>
                  <a:pt x="15185" y="3512"/>
                </a:cubicBezTo>
                <a:cubicBezTo>
                  <a:pt x="15735" y="2541"/>
                  <a:pt x="17161" y="555"/>
                  <a:pt x="18812" y="1539"/>
                </a:cubicBezTo>
                <a:cubicBezTo>
                  <a:pt x="20239" y="2388"/>
                  <a:pt x="19588" y="7067"/>
                  <a:pt x="14167" y="10793"/>
                </a:cubicBezTo>
                <a:close/>
                <a:moveTo>
                  <a:pt x="14167" y="10793"/>
                </a:moveTo>
              </a:path>
            </a:pathLst>
          </a:custGeom>
        </p:spPr>
        <p:style>
          <a:lnRef idx="2">
            <a:schemeClr val="accent1"/>
          </a:lnRef>
          <a:fillRef idx="1">
            <a:schemeClr val="lt1"/>
          </a:fillRef>
          <a:effectRef idx="0">
            <a:schemeClr val="accent1"/>
          </a:effectRef>
          <a:fontRef idx="minor">
            <a:schemeClr val="dk1"/>
          </a:fontRef>
        </p:style>
        <p:txBody>
          <a:bodyPr lIns="0" tIns="0" rIns="0" bIns="0"/>
          <a:lstStyle/>
          <a:p>
            <a:endParaRPr lang="en-US">
              <a:solidFill>
                <a:schemeClr val="accent1">
                  <a:lumMod val="7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6" name="Rectangle 32"/>
          <p:cNvSpPr/>
          <p:nvPr/>
        </p:nvSpPr>
        <p:spPr bwMode="auto">
          <a:xfrm>
            <a:off x="1208835" y="3857132"/>
            <a:ext cx="605666" cy="30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eaLnBrk="1" hangingPunct="1"/>
            <a:r>
              <a:rPr lang="zh-CN" altLang="en-US" sz="2000" b="1" dirty="0">
                <a:solidFill>
                  <a:schemeClr val="accent1">
                    <a:lumMod val="75000"/>
                  </a:schemeClr>
                </a:solidFill>
                <a:latin typeface="+mj-ea"/>
                <a:ea typeface="+mj-ea"/>
                <a:cs typeface="Arial" panose="020B0604020202020204" pitchFamily="34" charset="0"/>
              </a:rPr>
              <a:t>举例</a:t>
            </a:r>
          </a:p>
        </p:txBody>
      </p:sp>
      <p:sp>
        <p:nvSpPr>
          <p:cNvPr id="21" name="圆角矩形 20"/>
          <p:cNvSpPr/>
          <p:nvPr/>
        </p:nvSpPr>
        <p:spPr>
          <a:xfrm>
            <a:off x="1879371" y="1799895"/>
            <a:ext cx="3816424" cy="54898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1800" dirty="0">
              <a:solidFill>
                <a:schemeClr val="accent1">
                  <a:lumMod val="75000"/>
                </a:schemeClr>
              </a:solidFill>
              <a:latin typeface="PangMenZhengDao" panose="02010600030101010101" pitchFamily="2" charset="-122"/>
              <a:ea typeface="PangMenZhengDao" panose="02010600030101010101" pitchFamily="2" charset="-122"/>
              <a:cs typeface="Arial Unicode MS" panose="020B0604020202020204" pitchFamily="34" charset="-122"/>
              <a:sym typeface="PangMenZhengDao" panose="02010600030101010101" pitchFamily="2" charset="-122"/>
            </a:endParaRPr>
          </a:p>
        </p:txBody>
      </p:sp>
      <p:sp>
        <p:nvSpPr>
          <p:cNvPr id="23" name="矩形 22"/>
          <p:cNvSpPr/>
          <p:nvPr/>
        </p:nvSpPr>
        <p:spPr>
          <a:xfrm>
            <a:off x="2142766" y="1853612"/>
            <a:ext cx="3377169" cy="441201"/>
          </a:xfrm>
          <a:prstGeom prst="rect">
            <a:avLst/>
          </a:prstGeom>
          <a:noFill/>
          <a:ln w="6350">
            <a:noFill/>
          </a:ln>
        </p:spPr>
        <p:txBody>
          <a:bodyPr wrap="square" lIns="162613" tIns="81307" rIns="162613" bIns="81307">
            <a:spAutoFit/>
          </a:bodyPr>
          <a:lstStyle/>
          <a:p>
            <a:pPr latinLnBrk="1">
              <a:defRPr/>
            </a:pPr>
            <a:r>
              <a:rPr lang="zh-CN" altLang="en-US" sz="1800" b="1" kern="100" dirty="0">
                <a:solidFill>
                  <a:schemeClr val="accent1">
                    <a:lumMod val="75000"/>
                  </a:schemeClr>
                </a:solidFill>
                <a:latin typeface="PangMenZhengDao" panose="02010600030101010101" pitchFamily="2" charset="-122"/>
                <a:ea typeface="PangMenZhengDao" panose="02010600030101010101" pitchFamily="2" charset="-122"/>
                <a:cs typeface="Times New Roman" panose="02020603050405020304" pitchFamily="18" charset="0"/>
              </a:rPr>
              <a:t>一个医嘱项对应多个库存项</a:t>
            </a:r>
          </a:p>
        </p:txBody>
      </p:sp>
      <p:sp>
        <p:nvSpPr>
          <p:cNvPr id="27" name="圆角矩形 26"/>
          <p:cNvSpPr/>
          <p:nvPr/>
        </p:nvSpPr>
        <p:spPr>
          <a:xfrm>
            <a:off x="1847528" y="2459775"/>
            <a:ext cx="3816424" cy="54898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1800" dirty="0">
              <a:solidFill>
                <a:schemeClr val="accent1">
                  <a:lumMod val="75000"/>
                </a:schemeClr>
              </a:solidFill>
              <a:latin typeface="PangMenZhengDao" panose="02010600030101010101" pitchFamily="2" charset="-122"/>
              <a:ea typeface="PangMenZhengDao" panose="02010600030101010101" pitchFamily="2" charset="-122"/>
              <a:cs typeface="Arial Unicode MS" panose="020B0604020202020204" pitchFamily="34" charset="-122"/>
              <a:sym typeface="PangMenZhengDao" panose="02010600030101010101" pitchFamily="2" charset="-122"/>
            </a:endParaRPr>
          </a:p>
        </p:txBody>
      </p:sp>
      <p:sp>
        <p:nvSpPr>
          <p:cNvPr id="28" name="矩形 27"/>
          <p:cNvSpPr/>
          <p:nvPr/>
        </p:nvSpPr>
        <p:spPr>
          <a:xfrm>
            <a:off x="2170557" y="2513492"/>
            <a:ext cx="3349378" cy="441201"/>
          </a:xfrm>
          <a:prstGeom prst="rect">
            <a:avLst/>
          </a:prstGeom>
          <a:noFill/>
          <a:ln w="6350">
            <a:noFill/>
          </a:ln>
        </p:spPr>
        <p:txBody>
          <a:bodyPr wrap="square" lIns="162613" tIns="81307" rIns="162613" bIns="81307">
            <a:spAutoFit/>
          </a:bodyPr>
          <a:lstStyle/>
          <a:p>
            <a:r>
              <a:rPr lang="zh-CN" altLang="en-US" sz="1800" b="1" kern="100" dirty="0">
                <a:solidFill>
                  <a:schemeClr val="accent1">
                    <a:lumMod val="75000"/>
                  </a:schemeClr>
                </a:solidFill>
                <a:latin typeface="PangMenZhengDao" panose="02010600030101010101" pitchFamily="2" charset="-122"/>
                <a:ea typeface="PangMenZhengDao" panose="02010600030101010101" pitchFamily="2" charset="-122"/>
                <a:cs typeface="Times New Roman" panose="02020603050405020304" pitchFamily="18" charset="0"/>
              </a:rPr>
              <a:t>一个库存项对应一个收费项</a:t>
            </a:r>
          </a:p>
        </p:txBody>
      </p:sp>
      <p:sp>
        <p:nvSpPr>
          <p:cNvPr id="30" name="圆角矩形 29"/>
          <p:cNvSpPr/>
          <p:nvPr/>
        </p:nvSpPr>
        <p:spPr>
          <a:xfrm>
            <a:off x="1879371" y="3140968"/>
            <a:ext cx="3816424" cy="54898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1800" dirty="0">
              <a:solidFill>
                <a:schemeClr val="accent1">
                  <a:lumMod val="75000"/>
                </a:schemeClr>
              </a:solidFill>
              <a:latin typeface="PangMenZhengDao" panose="02010600030101010101" pitchFamily="2" charset="-122"/>
              <a:ea typeface="PangMenZhengDao" panose="02010600030101010101" pitchFamily="2" charset="-122"/>
              <a:cs typeface="Arial Unicode MS" panose="020B0604020202020204" pitchFamily="34" charset="-122"/>
              <a:sym typeface="PangMenZhengDao" panose="02010600030101010101" pitchFamily="2" charset="-122"/>
            </a:endParaRPr>
          </a:p>
        </p:txBody>
      </p:sp>
      <p:sp>
        <p:nvSpPr>
          <p:cNvPr id="31" name="矩形 30"/>
          <p:cNvSpPr/>
          <p:nvPr/>
        </p:nvSpPr>
        <p:spPr>
          <a:xfrm>
            <a:off x="2142764" y="3194685"/>
            <a:ext cx="3547911" cy="439420"/>
          </a:xfrm>
          <a:prstGeom prst="rect">
            <a:avLst/>
          </a:prstGeom>
          <a:noFill/>
          <a:ln w="6350">
            <a:noFill/>
          </a:ln>
        </p:spPr>
        <p:txBody>
          <a:bodyPr wrap="square" lIns="162613" tIns="81307" rIns="162613" bIns="81307">
            <a:spAutoFit/>
          </a:bodyPr>
          <a:lstStyle/>
          <a:p>
            <a:r>
              <a:rPr lang="zh-CN" altLang="en-US" sz="1800" b="1" kern="100" dirty="0">
                <a:solidFill>
                  <a:schemeClr val="accent1">
                    <a:lumMod val="75000"/>
                  </a:schemeClr>
                </a:solidFill>
                <a:latin typeface="PangMenZhengDao" panose="02010600030101010101" pitchFamily="2" charset="-122"/>
                <a:ea typeface="PangMenZhengDao" panose="02010600030101010101" pitchFamily="2" charset="-122"/>
                <a:cs typeface="Times New Roman" panose="02020603050405020304" pitchFamily="18" charset="0"/>
              </a:rPr>
              <a:t>多个制剂规格需维护多个医嘱项</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02" name="组合 101"/>
          <p:cNvGrpSpPr/>
          <p:nvPr/>
        </p:nvGrpSpPr>
        <p:grpSpPr>
          <a:xfrm>
            <a:off x="768204" y="1154078"/>
            <a:ext cx="3509645" cy="2793365"/>
            <a:chOff x="1379537" y="1351402"/>
            <a:chExt cx="3509370" cy="2940139"/>
          </a:xfrm>
          <a:solidFill>
            <a:schemeClr val="accent2">
              <a:lumMod val="60000"/>
              <a:lumOff val="40000"/>
            </a:schemeClr>
          </a:solidFill>
        </p:grpSpPr>
        <p:sp>
          <p:nvSpPr>
            <p:cNvPr id="103" name="Freeform 5"/>
            <p:cNvSpPr/>
            <p:nvPr/>
          </p:nvSpPr>
          <p:spPr bwMode="auto">
            <a:xfrm>
              <a:off x="1379537" y="1861851"/>
              <a:ext cx="3509370" cy="2429690"/>
            </a:xfrm>
            <a:custGeom>
              <a:avLst/>
              <a:gdLst>
                <a:gd name="T0" fmla="*/ 954 w 1176"/>
                <a:gd name="T1" fmla="*/ 566 h 566"/>
                <a:gd name="T2" fmla="*/ 0 w 1176"/>
                <a:gd name="T3" fmla="*/ 566 h 566"/>
                <a:gd name="T4" fmla="*/ 0 w 1176"/>
                <a:gd name="T5" fmla="*/ 0 h 566"/>
                <a:gd name="T6" fmla="*/ 954 w 1176"/>
                <a:gd name="T7" fmla="*/ 0 h 566"/>
                <a:gd name="T8" fmla="*/ 1176 w 1176"/>
                <a:gd name="T9" fmla="*/ 283 h 566"/>
                <a:gd name="T10" fmla="*/ 954 w 1176"/>
                <a:gd name="T11" fmla="*/ 566 h 566"/>
              </a:gdLst>
              <a:ahLst/>
              <a:cxnLst>
                <a:cxn ang="0">
                  <a:pos x="T0" y="T1"/>
                </a:cxn>
                <a:cxn ang="0">
                  <a:pos x="T2" y="T3"/>
                </a:cxn>
                <a:cxn ang="0">
                  <a:pos x="T4" y="T5"/>
                </a:cxn>
                <a:cxn ang="0">
                  <a:pos x="T6" y="T7"/>
                </a:cxn>
                <a:cxn ang="0">
                  <a:pos x="T8" y="T9"/>
                </a:cxn>
                <a:cxn ang="0">
                  <a:pos x="T10" y="T11"/>
                </a:cxn>
              </a:cxnLst>
              <a:rect l="0" t="0" r="r" b="b"/>
              <a:pathLst>
                <a:path w="1176" h="566">
                  <a:moveTo>
                    <a:pt x="954" y="566"/>
                  </a:moveTo>
                  <a:lnTo>
                    <a:pt x="0" y="566"/>
                  </a:lnTo>
                  <a:lnTo>
                    <a:pt x="0" y="0"/>
                  </a:lnTo>
                  <a:lnTo>
                    <a:pt x="954" y="0"/>
                  </a:lnTo>
                  <a:lnTo>
                    <a:pt x="1176" y="283"/>
                  </a:lnTo>
                  <a:lnTo>
                    <a:pt x="954" y="566"/>
                  </a:lnTo>
                  <a:close/>
                </a:path>
              </a:pathLst>
            </a:custGeom>
            <a:grpFill/>
            <a:ln w="38100">
              <a:noFill/>
            </a:ln>
            <a:effectLst/>
          </p:spPr>
          <p:txBody>
            <a:bodyPr vert="horz" wrap="square" lIns="0" tIns="0" rIns="180000" bIns="108000" numCol="1" anchor="ctr" anchorCtr="0" compatLnSpc="1"/>
            <a:lstStyle/>
            <a:p>
              <a:pPr algn="ctr"/>
              <a:endParaRPr lang="zh-CN" altLang="en-US" sz="3600" b="1">
                <a:solidFill>
                  <a:schemeClr val="accent1">
                    <a:lumMod val="75000"/>
                  </a:schemeClr>
                </a:solidFill>
                <a:latin typeface="微软雅黑" panose="020B0503020204020204" charset="-122"/>
                <a:ea typeface="微软雅黑" panose="020B0503020204020204" charset="-122"/>
              </a:endParaRPr>
            </a:p>
          </p:txBody>
        </p:sp>
        <p:sp>
          <p:nvSpPr>
            <p:cNvPr id="104" name="矩形 103"/>
            <p:cNvSpPr/>
            <p:nvPr/>
          </p:nvSpPr>
          <p:spPr>
            <a:xfrm>
              <a:off x="1860772" y="2495968"/>
              <a:ext cx="2020947" cy="1261874"/>
            </a:xfrm>
            <a:prstGeom prst="rect">
              <a:avLst/>
            </a:prstGeom>
            <a:grpFill/>
          </p:spPr>
          <p:txBody>
            <a:bodyPr wrap="square">
              <a:spAutoFit/>
            </a:bodyPr>
            <a:lstStyle/>
            <a:p>
              <a:pPr fontAlgn="ctr">
                <a:lnSpc>
                  <a:spcPct val="150000"/>
                </a:lnSpc>
              </a:pPr>
              <a:r>
                <a:rPr lang="zh-CN" altLang="en-US" sz="1600" b="1" dirty="0">
                  <a:solidFill>
                    <a:schemeClr val="bg1"/>
                  </a:solidFill>
                  <a:latin typeface="PingFang SC"/>
                  <a:sym typeface="+mn-ea"/>
                </a:rPr>
                <a:t>根据药品化学成分确定的化学学术名称</a:t>
              </a:r>
              <a:endParaRPr lang="en-US" altLang="zh-CN" sz="1600" b="1" dirty="0">
                <a:solidFill>
                  <a:schemeClr val="bg1"/>
                </a:solidFill>
                <a:latin typeface="微软雅黑" panose="020B0503020204020204" charset="-122"/>
                <a:ea typeface="微软雅黑" panose="020B0503020204020204" charset="-122"/>
              </a:endParaRPr>
            </a:p>
            <a:p>
              <a:pPr fontAlgn="ctr">
                <a:lnSpc>
                  <a:spcPct val="150000"/>
                </a:lnSpc>
              </a:pPr>
              <a:endParaRPr lang="en-US" altLang="zh-CN" sz="1600" b="1" dirty="0">
                <a:solidFill>
                  <a:schemeClr val="bg1"/>
                </a:solidFill>
                <a:latin typeface="微软雅黑" panose="020B0503020204020204" charset="-122"/>
                <a:ea typeface="微软雅黑" panose="020B0503020204020204" charset="-122"/>
              </a:endParaRPr>
            </a:p>
          </p:txBody>
        </p:sp>
        <p:sp>
          <p:nvSpPr>
            <p:cNvPr id="105" name="矩形 104"/>
            <p:cNvSpPr/>
            <p:nvPr/>
          </p:nvSpPr>
          <p:spPr>
            <a:xfrm>
              <a:off x="1836253" y="1351402"/>
              <a:ext cx="2325553" cy="421133"/>
            </a:xfrm>
            <a:prstGeom prst="rect">
              <a:avLst/>
            </a:prstGeom>
            <a:noFill/>
          </p:spPr>
          <p:txBody>
            <a:bodyPr wrap="square">
              <a:spAutoFit/>
            </a:bodyPr>
            <a:lstStyle/>
            <a:p>
              <a:pPr algn="ctr"/>
              <a:r>
                <a:rPr lang="zh-CN" altLang="en-US" sz="2000" b="1" u="sng" dirty="0">
                  <a:solidFill>
                    <a:schemeClr val="accent1">
                      <a:lumMod val="75000"/>
                    </a:schemeClr>
                  </a:solidFill>
                  <a:latin typeface="PingFang SC"/>
                  <a:sym typeface="+mn-ea"/>
                </a:rPr>
                <a:t>化学</a:t>
              </a:r>
              <a:r>
                <a:rPr lang="en-US" altLang="zh-CN" sz="2000" b="1" u="sng" dirty="0">
                  <a:solidFill>
                    <a:schemeClr val="accent1">
                      <a:lumMod val="75000"/>
                    </a:schemeClr>
                  </a:solidFill>
                  <a:latin typeface="PingFang SC"/>
                  <a:sym typeface="+mn-ea"/>
                </a:rPr>
                <a:t>(</a:t>
              </a:r>
              <a:r>
                <a:rPr lang="zh-CN" altLang="en-US" sz="2000" b="1" u="sng" dirty="0">
                  <a:solidFill>
                    <a:schemeClr val="accent1">
                      <a:lumMod val="75000"/>
                    </a:schemeClr>
                  </a:solidFill>
                  <a:latin typeface="PingFang SC"/>
                  <a:sym typeface="+mn-ea"/>
                </a:rPr>
                <a:t>品种</a:t>
              </a:r>
              <a:r>
                <a:rPr lang="en-US" altLang="zh-CN" sz="2000" b="1" u="sng" dirty="0">
                  <a:solidFill>
                    <a:schemeClr val="accent1">
                      <a:lumMod val="75000"/>
                    </a:schemeClr>
                  </a:solidFill>
                  <a:latin typeface="PingFang SC"/>
                  <a:sym typeface="+mn-ea"/>
                </a:rPr>
                <a:t>)</a:t>
              </a:r>
              <a:r>
                <a:rPr lang="zh-CN" altLang="en-US" sz="2000" b="1" u="sng" dirty="0">
                  <a:solidFill>
                    <a:schemeClr val="accent1">
                      <a:lumMod val="75000"/>
                    </a:schemeClr>
                  </a:solidFill>
                  <a:latin typeface="PingFang SC"/>
                  <a:sym typeface="+mn-ea"/>
                </a:rPr>
                <a:t>通用名</a:t>
              </a:r>
              <a:endParaRPr lang="zh-CN" altLang="en-US" sz="2000" b="1" u="sng" dirty="0">
                <a:solidFill>
                  <a:schemeClr val="accent1">
                    <a:lumMod val="75000"/>
                  </a:schemeClr>
                </a:solidFill>
                <a:latin typeface="PingFang SC"/>
                <a:ea typeface="微软雅黑" panose="020B0503020204020204" charset="-122"/>
                <a:sym typeface="+mn-ea"/>
              </a:endParaRPr>
            </a:p>
          </p:txBody>
        </p:sp>
      </p:grpSp>
      <p:grpSp>
        <p:nvGrpSpPr>
          <p:cNvPr id="106" name="组合 105"/>
          <p:cNvGrpSpPr/>
          <p:nvPr/>
        </p:nvGrpSpPr>
        <p:grpSpPr>
          <a:xfrm>
            <a:off x="3945182" y="1136868"/>
            <a:ext cx="3503295" cy="3127043"/>
            <a:chOff x="4348775" y="1239102"/>
            <a:chExt cx="3503401" cy="3888970"/>
          </a:xfrm>
        </p:grpSpPr>
        <p:sp>
          <p:nvSpPr>
            <p:cNvPr id="107" name="Freeform 6"/>
            <p:cNvSpPr/>
            <p:nvPr/>
          </p:nvSpPr>
          <p:spPr bwMode="auto">
            <a:xfrm>
              <a:off x="4348775" y="1861823"/>
              <a:ext cx="3503401" cy="2850231"/>
            </a:xfrm>
            <a:custGeom>
              <a:avLst/>
              <a:gdLst>
                <a:gd name="T0" fmla="*/ 952 w 1174"/>
                <a:gd name="T1" fmla="*/ 0 h 566"/>
                <a:gd name="T2" fmla="*/ 0 w 1174"/>
                <a:gd name="T3" fmla="*/ 0 h 566"/>
                <a:gd name="T4" fmla="*/ 223 w 1174"/>
                <a:gd name="T5" fmla="*/ 283 h 566"/>
                <a:gd name="T6" fmla="*/ 0 w 1174"/>
                <a:gd name="T7" fmla="*/ 566 h 566"/>
                <a:gd name="T8" fmla="*/ 952 w 1174"/>
                <a:gd name="T9" fmla="*/ 566 h 566"/>
                <a:gd name="T10" fmla="*/ 1174 w 1174"/>
                <a:gd name="T11" fmla="*/ 283 h 566"/>
                <a:gd name="T12" fmla="*/ 952 w 1174"/>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74" h="566">
                  <a:moveTo>
                    <a:pt x="952" y="0"/>
                  </a:moveTo>
                  <a:lnTo>
                    <a:pt x="0" y="0"/>
                  </a:lnTo>
                  <a:lnTo>
                    <a:pt x="223" y="283"/>
                  </a:lnTo>
                  <a:lnTo>
                    <a:pt x="0" y="566"/>
                  </a:lnTo>
                  <a:lnTo>
                    <a:pt x="952" y="566"/>
                  </a:lnTo>
                  <a:lnTo>
                    <a:pt x="1174" y="283"/>
                  </a:lnTo>
                  <a:lnTo>
                    <a:pt x="952" y="0"/>
                  </a:lnTo>
                  <a:close/>
                </a:path>
              </a:pathLst>
            </a:custGeom>
            <a:solidFill>
              <a:schemeClr val="accent1"/>
            </a:solidFill>
            <a:ln w="38100">
              <a:noFill/>
            </a:ln>
            <a:effectLst/>
          </p:spPr>
          <p:txBody>
            <a:bodyPr vert="horz" wrap="square" lIns="0" tIns="0" rIns="0" bIns="108000" numCol="1" anchor="ctr" anchorCtr="0" compatLnSpc="1"/>
            <a:lstStyle/>
            <a:p>
              <a:pPr algn="ctr"/>
              <a:endParaRPr lang="zh-CN" altLang="en-US" sz="3600" b="1">
                <a:solidFill>
                  <a:schemeClr val="accent1">
                    <a:lumMod val="75000"/>
                  </a:schemeClr>
                </a:solidFill>
                <a:latin typeface="微软雅黑" panose="020B0503020204020204" charset="-122"/>
                <a:ea typeface="微软雅黑" panose="020B0503020204020204" charset="-122"/>
              </a:endParaRPr>
            </a:p>
          </p:txBody>
        </p:sp>
        <p:sp>
          <p:nvSpPr>
            <p:cNvPr id="108" name="矩形 107"/>
            <p:cNvSpPr/>
            <p:nvPr/>
          </p:nvSpPr>
          <p:spPr>
            <a:xfrm>
              <a:off x="5045695" y="2029202"/>
              <a:ext cx="2596515" cy="3098870"/>
            </a:xfrm>
            <a:prstGeom prst="rect">
              <a:avLst/>
            </a:prstGeom>
          </p:spPr>
          <p:txBody>
            <a:bodyPr wrap="square">
              <a:spAutoFit/>
            </a:bodyPr>
            <a:lstStyle/>
            <a:p>
              <a:pPr fontAlgn="ctr">
                <a:lnSpc>
                  <a:spcPct val="150000"/>
                </a:lnSpc>
              </a:pPr>
              <a:r>
                <a:rPr lang="zh-CN" altLang="en-US" sz="1600" b="1" dirty="0">
                  <a:solidFill>
                    <a:schemeClr val="bg1"/>
                  </a:solidFill>
                  <a:latin typeface="PingFang SC"/>
                  <a:sym typeface="+mn-ea"/>
                </a:rPr>
                <a:t>生产厂商自己确定，经药品监督管理部门核准的产品名称，在一个通用名下，由于生产厂家的不同，可有多个商品名称</a:t>
              </a:r>
              <a:endParaRPr lang="en-US" altLang="zh-CN" sz="1600" b="1" dirty="0">
                <a:solidFill>
                  <a:schemeClr val="bg1"/>
                </a:solidFill>
                <a:latin typeface="PingFang SC"/>
              </a:endParaRPr>
            </a:p>
            <a:p>
              <a:pPr fontAlgn="ctr">
                <a:lnSpc>
                  <a:spcPct val="150000"/>
                </a:lnSpc>
              </a:pPr>
              <a:endParaRPr lang="en-US" altLang="zh-CN" sz="1200" b="1" dirty="0">
                <a:solidFill>
                  <a:schemeClr val="bg1"/>
                </a:solidFill>
                <a:latin typeface="微软雅黑" panose="020B0503020204020204" charset="-122"/>
                <a:ea typeface="微软雅黑" panose="020B0503020204020204" charset="-122"/>
              </a:endParaRPr>
            </a:p>
            <a:p>
              <a:pPr fontAlgn="ctr">
                <a:lnSpc>
                  <a:spcPct val="150000"/>
                </a:lnSpc>
              </a:pPr>
              <a:endParaRPr lang="en-US" altLang="zh-CN" sz="1200" b="1" dirty="0">
                <a:solidFill>
                  <a:schemeClr val="bg1"/>
                </a:solidFill>
                <a:latin typeface="微软雅黑" panose="020B0503020204020204" charset="-122"/>
                <a:ea typeface="微软雅黑" panose="020B0503020204020204" charset="-122"/>
              </a:endParaRPr>
            </a:p>
          </p:txBody>
        </p:sp>
        <p:sp>
          <p:nvSpPr>
            <p:cNvPr id="109" name="矩形 108"/>
            <p:cNvSpPr/>
            <p:nvPr/>
          </p:nvSpPr>
          <p:spPr>
            <a:xfrm>
              <a:off x="5360360" y="1239102"/>
              <a:ext cx="1480230" cy="497600"/>
            </a:xfrm>
            <a:prstGeom prst="rect">
              <a:avLst/>
            </a:prstGeom>
          </p:spPr>
          <p:txBody>
            <a:bodyPr wrap="square">
              <a:spAutoFit/>
            </a:bodyPr>
            <a:lstStyle/>
            <a:p>
              <a:pPr algn="ctr"/>
              <a:r>
                <a:rPr lang="zh-CN" altLang="en-US" sz="2000" b="1" u="sng" dirty="0">
                  <a:solidFill>
                    <a:schemeClr val="accent1">
                      <a:lumMod val="75000"/>
                    </a:schemeClr>
                  </a:solidFill>
                  <a:latin typeface="PingFang SC"/>
                  <a:sym typeface="+mn-ea"/>
                </a:rPr>
                <a:t>商品名</a:t>
              </a:r>
              <a:endParaRPr lang="zh-CN" altLang="en-US" sz="2000" b="1" u="sng" dirty="0">
                <a:solidFill>
                  <a:schemeClr val="accent1">
                    <a:lumMod val="75000"/>
                  </a:schemeClr>
                </a:solidFill>
                <a:latin typeface="PingFang SC"/>
                <a:ea typeface="微软雅黑" panose="020B0503020204020204" charset="-122"/>
                <a:sym typeface="+mn-ea"/>
              </a:endParaRPr>
            </a:p>
          </p:txBody>
        </p:sp>
      </p:grpSp>
      <p:grpSp>
        <p:nvGrpSpPr>
          <p:cNvPr id="110" name="组合 109"/>
          <p:cNvGrpSpPr/>
          <p:nvPr/>
        </p:nvGrpSpPr>
        <p:grpSpPr>
          <a:xfrm>
            <a:off x="7116074" y="1124744"/>
            <a:ext cx="3911600" cy="2851785"/>
            <a:chOff x="7524962" y="1333690"/>
            <a:chExt cx="3503401" cy="2957851"/>
          </a:xfrm>
          <a:solidFill>
            <a:schemeClr val="accent3">
              <a:lumMod val="60000"/>
              <a:lumOff val="40000"/>
            </a:schemeClr>
          </a:solidFill>
        </p:grpSpPr>
        <p:sp>
          <p:nvSpPr>
            <p:cNvPr id="111" name="任意多边形: 形状 29"/>
            <p:cNvSpPr/>
            <p:nvPr/>
          </p:nvSpPr>
          <p:spPr>
            <a:xfrm>
              <a:off x="7524962" y="1861851"/>
              <a:ext cx="3503401" cy="2429690"/>
            </a:xfrm>
            <a:custGeom>
              <a:avLst/>
              <a:gdLst>
                <a:gd name="connsiteX0" fmla="*/ 0 w 3503401"/>
                <a:gd name="connsiteY0" fmla="*/ 0 h 2429690"/>
                <a:gd name="connsiteX1" fmla="*/ 1280462 w 3503401"/>
                <a:gd name="connsiteY1" fmla="*/ 0 h 2429690"/>
                <a:gd name="connsiteX2" fmla="*/ 2843902 w 3503401"/>
                <a:gd name="connsiteY2" fmla="*/ 0 h 2429690"/>
                <a:gd name="connsiteX3" fmla="*/ 3491356 w 3503401"/>
                <a:gd name="connsiteY3" fmla="*/ 0 h 2429690"/>
                <a:gd name="connsiteX4" fmla="*/ 3491356 w 3503401"/>
                <a:gd name="connsiteY4" fmla="*/ 1192657 h 2429690"/>
                <a:gd name="connsiteX5" fmla="*/ 3503401 w 3503401"/>
                <a:gd name="connsiteY5" fmla="*/ 1214845 h 2429690"/>
                <a:gd name="connsiteX6" fmla="*/ 3491356 w 3503401"/>
                <a:gd name="connsiteY6" fmla="*/ 1237033 h 2429690"/>
                <a:gd name="connsiteX7" fmla="*/ 3491356 w 3503401"/>
                <a:gd name="connsiteY7" fmla="*/ 2429690 h 2429690"/>
                <a:gd name="connsiteX8" fmla="*/ 2843902 w 3503401"/>
                <a:gd name="connsiteY8" fmla="*/ 2429690 h 2429690"/>
                <a:gd name="connsiteX9" fmla="*/ 1280462 w 3503401"/>
                <a:gd name="connsiteY9" fmla="*/ 2429690 h 2429690"/>
                <a:gd name="connsiteX10" fmla="*/ 0 w 3503401"/>
                <a:gd name="connsiteY10" fmla="*/ 2429690 h 2429690"/>
                <a:gd name="connsiteX11" fmla="*/ 662483 w 3503401"/>
                <a:gd name="connsiteY11" fmla="*/ 1214845 h 242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401" h="2429690">
                  <a:moveTo>
                    <a:pt x="0" y="0"/>
                  </a:moveTo>
                  <a:lnTo>
                    <a:pt x="1280462" y="0"/>
                  </a:lnTo>
                  <a:lnTo>
                    <a:pt x="2843902" y="0"/>
                  </a:lnTo>
                  <a:lnTo>
                    <a:pt x="3491356" y="0"/>
                  </a:lnTo>
                  <a:lnTo>
                    <a:pt x="3491356" y="1192657"/>
                  </a:lnTo>
                  <a:lnTo>
                    <a:pt x="3503401" y="1214845"/>
                  </a:lnTo>
                  <a:lnTo>
                    <a:pt x="3491356" y="1237033"/>
                  </a:lnTo>
                  <a:lnTo>
                    <a:pt x="3491356" y="2429690"/>
                  </a:lnTo>
                  <a:lnTo>
                    <a:pt x="2843902" y="2429690"/>
                  </a:lnTo>
                  <a:lnTo>
                    <a:pt x="1280462" y="2429690"/>
                  </a:lnTo>
                  <a:lnTo>
                    <a:pt x="0" y="2429690"/>
                  </a:lnTo>
                  <a:lnTo>
                    <a:pt x="662483" y="12148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lumMod val="75000"/>
                  </a:schemeClr>
                </a:solidFill>
                <a:latin typeface="微软雅黑" panose="020B0503020204020204" charset="-122"/>
                <a:ea typeface="微软雅黑" panose="020B0503020204020204" charset="-122"/>
              </a:endParaRPr>
            </a:p>
          </p:txBody>
        </p:sp>
        <p:sp>
          <p:nvSpPr>
            <p:cNvPr id="112" name="矩形 111"/>
            <p:cNvSpPr/>
            <p:nvPr/>
          </p:nvSpPr>
          <p:spPr>
            <a:xfrm>
              <a:off x="8498537" y="2250226"/>
              <a:ext cx="2347807" cy="1628040"/>
            </a:xfrm>
            <a:prstGeom prst="rect">
              <a:avLst/>
            </a:prstGeom>
            <a:grpFill/>
          </p:spPr>
          <p:txBody>
            <a:bodyPr wrap="square">
              <a:spAutoFit/>
            </a:bodyPr>
            <a:lstStyle/>
            <a:p>
              <a:pPr fontAlgn="ctr">
                <a:lnSpc>
                  <a:spcPct val="150000"/>
                </a:lnSpc>
              </a:pPr>
              <a:r>
                <a:rPr lang="zh-CN" altLang="en-US" sz="1600" b="1" dirty="0">
                  <a:solidFill>
                    <a:schemeClr val="bg1"/>
                  </a:solidFill>
                  <a:latin typeface="PingFang SC"/>
                  <a:sym typeface="+mn-ea"/>
                </a:rPr>
                <a:t>药品的通用名称，参见药品说明书。用在处方、医嘱单上，此名称不能有规格、产地、商品名等信息</a:t>
              </a:r>
              <a:endParaRPr lang="zh-CN" altLang="en-US" sz="1600" b="1" dirty="0">
                <a:solidFill>
                  <a:schemeClr val="bg1"/>
                </a:solidFill>
                <a:latin typeface="PingFang SC"/>
                <a:ea typeface="微软雅黑" panose="020B0503020204020204" charset="-122"/>
                <a:sym typeface="+mn-ea"/>
              </a:endParaRPr>
            </a:p>
          </p:txBody>
        </p:sp>
        <p:sp>
          <p:nvSpPr>
            <p:cNvPr id="113" name="矩形 112"/>
            <p:cNvSpPr/>
            <p:nvPr/>
          </p:nvSpPr>
          <p:spPr>
            <a:xfrm>
              <a:off x="8423604" y="1333690"/>
              <a:ext cx="1706880" cy="414991"/>
            </a:xfrm>
            <a:prstGeom prst="rect">
              <a:avLst/>
            </a:prstGeom>
            <a:noFill/>
          </p:spPr>
          <p:txBody>
            <a:bodyPr wrap="square">
              <a:spAutoFit/>
            </a:bodyPr>
            <a:lstStyle/>
            <a:p>
              <a:pPr algn="ctr"/>
              <a:r>
                <a:rPr lang="zh-CN" altLang="en-US" sz="2000" b="1" u="sng" dirty="0">
                  <a:solidFill>
                    <a:schemeClr val="accent1">
                      <a:lumMod val="75000"/>
                    </a:schemeClr>
                  </a:solidFill>
                  <a:latin typeface="PingFang SC"/>
                  <a:sym typeface="+mn-ea"/>
                </a:rPr>
                <a:t>处方通用名</a:t>
              </a:r>
              <a:endParaRPr lang="zh-CN" altLang="en-US" sz="2000" b="1" u="sng" dirty="0">
                <a:solidFill>
                  <a:schemeClr val="accent1">
                    <a:lumMod val="75000"/>
                  </a:schemeClr>
                </a:solidFill>
                <a:latin typeface="PingFang SC"/>
                <a:ea typeface="微软雅黑" panose="020B0503020204020204" charset="-122"/>
                <a:sym typeface="+mn-ea"/>
              </a:endParaRPr>
            </a:p>
          </p:txBody>
        </p:sp>
      </p:grpSp>
      <p:sp>
        <p:nvSpPr>
          <p:cNvPr id="114" name="椭圆 113"/>
          <p:cNvSpPr/>
          <p:nvPr/>
        </p:nvSpPr>
        <p:spPr>
          <a:xfrm>
            <a:off x="3945182" y="2550761"/>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lstStyle/>
          <a:p>
            <a:pPr algn="ctr"/>
            <a:r>
              <a:rPr lang="zh-CN" altLang="en-US" sz="2400">
                <a:solidFill>
                  <a:schemeClr val="accent1">
                    <a:lumMod val="75000"/>
                  </a:schemeClr>
                </a:solidFill>
                <a:latin typeface="FontAwesome" pitchFamily="2" charset="0"/>
              </a:rPr>
              <a:t></a:t>
            </a:r>
          </a:p>
        </p:txBody>
      </p:sp>
      <p:sp>
        <p:nvSpPr>
          <p:cNvPr id="115" name="椭圆 114"/>
          <p:cNvSpPr/>
          <p:nvPr/>
        </p:nvSpPr>
        <p:spPr>
          <a:xfrm>
            <a:off x="7144269" y="2550761"/>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lstStyle/>
          <a:p>
            <a:pPr algn="ctr"/>
            <a:r>
              <a:rPr lang="zh-CN" altLang="en-US" sz="2400" dirty="0">
                <a:solidFill>
                  <a:schemeClr val="accent1">
                    <a:lumMod val="75000"/>
                  </a:schemeClr>
                </a:solidFill>
                <a:latin typeface="FontAwesome" pitchFamily="2" charset="0"/>
              </a:rPr>
              <a:t></a:t>
            </a:r>
          </a:p>
        </p:txBody>
      </p:sp>
      <p:sp>
        <p:nvSpPr>
          <p:cNvPr id="116" name="矩形 115"/>
          <p:cNvSpPr/>
          <p:nvPr/>
        </p:nvSpPr>
        <p:spPr>
          <a:xfrm>
            <a:off x="947613" y="4119247"/>
            <a:ext cx="10080061" cy="2769989"/>
          </a:xfrm>
          <a:prstGeom prst="rect">
            <a:avLst/>
          </a:prstGeom>
        </p:spPr>
        <p:txBody>
          <a:bodyPr wrap="square">
            <a:spAutoFit/>
          </a:bodyPr>
          <a:lstStyle/>
          <a:p>
            <a:pPr fontAlgn="ctr">
              <a:lnSpc>
                <a:spcPct val="150000"/>
              </a:lnSpc>
            </a:pPr>
            <a:r>
              <a:rPr lang="zh-CN" altLang="en-US" sz="2000" b="1" dirty="0">
                <a:solidFill>
                  <a:schemeClr val="accent1">
                    <a:lumMod val="75000"/>
                  </a:schemeClr>
                </a:solidFill>
                <a:latin typeface="PingFang SC"/>
                <a:sym typeface="+mn-ea"/>
              </a:rPr>
              <a:t>一份说明书如下：</a:t>
            </a:r>
            <a:r>
              <a:rPr lang="zh-CN" altLang="en-US" sz="1400" dirty="0">
                <a:solidFill>
                  <a:schemeClr val="accent1">
                    <a:lumMod val="75000"/>
                  </a:schemeClr>
                </a:solidFill>
                <a:sym typeface="+mn-ea"/>
              </a:rPr>
              <a:t/>
            </a:r>
            <a:br>
              <a:rPr lang="zh-CN" altLang="en-US" sz="1400" dirty="0">
                <a:solidFill>
                  <a:schemeClr val="accent1">
                    <a:lumMod val="75000"/>
                  </a:schemeClr>
                </a:solidFill>
                <a:sym typeface="+mn-ea"/>
              </a:rPr>
            </a:br>
            <a:r>
              <a:rPr lang="en-US" altLang="zh-CN" sz="1600" b="1" dirty="0">
                <a:solidFill>
                  <a:schemeClr val="accent1">
                    <a:lumMod val="75000"/>
                  </a:schemeClr>
                </a:solidFill>
                <a:latin typeface="PingFang SC"/>
                <a:sym typeface="+mn-ea"/>
              </a:rPr>
              <a:t>【</a:t>
            </a:r>
            <a:r>
              <a:rPr lang="zh-CN" altLang="en-US" sz="1600" b="1" dirty="0">
                <a:solidFill>
                  <a:schemeClr val="accent1">
                    <a:lumMod val="75000"/>
                  </a:schemeClr>
                </a:solidFill>
                <a:latin typeface="PingFang SC"/>
                <a:sym typeface="+mn-ea"/>
              </a:rPr>
              <a:t>药品名称</a:t>
            </a:r>
            <a:r>
              <a:rPr lang="en-US" altLang="zh-CN" sz="1600" b="1" dirty="0" smtClean="0">
                <a:solidFill>
                  <a:schemeClr val="accent1">
                    <a:lumMod val="75000"/>
                  </a:schemeClr>
                </a:solidFill>
                <a:latin typeface="PingFang SC"/>
                <a:sym typeface="+mn-ea"/>
              </a:rPr>
              <a:t>】</a:t>
            </a:r>
            <a:r>
              <a:rPr lang="zh-CN" altLang="en-US" sz="1600" b="1" dirty="0">
                <a:solidFill>
                  <a:srgbClr val="FFC000"/>
                </a:solidFill>
                <a:latin typeface="PingFang SC"/>
              </a:rPr>
              <a:t>布洛芬缓释胶囊</a:t>
            </a:r>
            <a:r>
              <a:rPr lang="en-US" altLang="zh-CN" sz="1600" b="1" dirty="0">
                <a:solidFill>
                  <a:srgbClr val="FFC000"/>
                </a:solidFill>
                <a:latin typeface="PingFang SC"/>
              </a:rPr>
              <a:t>(</a:t>
            </a:r>
            <a:r>
              <a:rPr lang="zh-CN" altLang="en-US" sz="1600" b="1" dirty="0">
                <a:solidFill>
                  <a:srgbClr val="FFC000"/>
                </a:solidFill>
                <a:latin typeface="PingFang SC"/>
              </a:rPr>
              <a:t>芬必得</a:t>
            </a:r>
            <a:r>
              <a:rPr lang="en-US" altLang="zh-CN" sz="1600" b="1" dirty="0">
                <a:solidFill>
                  <a:srgbClr val="FFC000"/>
                </a:solidFill>
                <a:latin typeface="PingFang SC"/>
              </a:rPr>
              <a:t>)[0.3g</a:t>
            </a:r>
            <a:r>
              <a:rPr lang="zh-CN" altLang="en-US" sz="1600" b="1" dirty="0">
                <a:solidFill>
                  <a:srgbClr val="FFC000"/>
                </a:solidFill>
                <a:latin typeface="PingFang SC"/>
              </a:rPr>
              <a:t>*</a:t>
            </a:r>
            <a:r>
              <a:rPr lang="en-US" altLang="zh-CN" sz="1600" b="1" dirty="0">
                <a:solidFill>
                  <a:srgbClr val="FFC000"/>
                </a:solidFill>
                <a:latin typeface="PingFang SC"/>
              </a:rPr>
              <a:t>20]</a:t>
            </a:r>
            <a:r>
              <a:rPr lang="zh-CN" altLang="en-US" sz="1600" b="1" dirty="0">
                <a:solidFill>
                  <a:schemeClr val="accent1">
                    <a:lumMod val="75000"/>
                  </a:schemeClr>
                </a:solidFill>
                <a:latin typeface="PingFang SC"/>
                <a:sym typeface="+mn-ea"/>
              </a:rPr>
              <a:t/>
            </a:r>
            <a:br>
              <a:rPr lang="zh-CN" altLang="en-US" sz="1600" b="1" dirty="0">
                <a:solidFill>
                  <a:schemeClr val="accent1">
                    <a:lumMod val="75000"/>
                  </a:schemeClr>
                </a:solidFill>
                <a:latin typeface="PingFang SC"/>
                <a:sym typeface="+mn-ea"/>
              </a:rPr>
            </a:br>
            <a:r>
              <a:rPr lang="zh-CN" altLang="en-US" sz="1600" b="1" dirty="0">
                <a:solidFill>
                  <a:schemeClr val="accent1">
                    <a:lumMod val="75000"/>
                  </a:schemeClr>
                </a:solidFill>
                <a:latin typeface="PingFang SC"/>
                <a:sym typeface="+mn-ea"/>
              </a:rPr>
              <a:t>通用名</a:t>
            </a:r>
            <a:r>
              <a:rPr lang="en-US" altLang="zh-CN" sz="1600" b="1" dirty="0" smtClean="0">
                <a:solidFill>
                  <a:schemeClr val="accent1">
                    <a:lumMod val="75000"/>
                  </a:schemeClr>
                </a:solidFill>
                <a:latin typeface="PingFang SC"/>
                <a:sym typeface="+mn-ea"/>
              </a:rPr>
              <a:t>:</a:t>
            </a:r>
            <a:r>
              <a:rPr lang="zh-CN" altLang="en-US" sz="1600" b="1" dirty="0">
                <a:solidFill>
                  <a:schemeClr val="accent1">
                    <a:lumMod val="75000"/>
                  </a:schemeClr>
                </a:solidFill>
                <a:latin typeface="PingFang SC"/>
                <a:sym typeface="+mn-ea"/>
              </a:rPr>
              <a:t>布洛芬缓释胶囊</a:t>
            </a:r>
            <a:br>
              <a:rPr lang="zh-CN" altLang="en-US" sz="1600" b="1" dirty="0">
                <a:solidFill>
                  <a:schemeClr val="accent1">
                    <a:lumMod val="75000"/>
                  </a:schemeClr>
                </a:solidFill>
                <a:latin typeface="PingFang SC"/>
                <a:sym typeface="+mn-ea"/>
              </a:rPr>
            </a:br>
            <a:r>
              <a:rPr lang="zh-CN" altLang="en-US" sz="1600" b="1" dirty="0">
                <a:solidFill>
                  <a:schemeClr val="accent1">
                    <a:lumMod val="75000"/>
                  </a:schemeClr>
                </a:solidFill>
                <a:latin typeface="PingFang SC"/>
                <a:sym typeface="+mn-ea"/>
              </a:rPr>
              <a:t>商品名</a:t>
            </a:r>
            <a:r>
              <a:rPr lang="en-US" altLang="zh-CN" sz="1600" b="1" dirty="0">
                <a:solidFill>
                  <a:schemeClr val="accent1">
                    <a:lumMod val="75000"/>
                  </a:schemeClr>
                </a:solidFill>
                <a:latin typeface="PingFang SC"/>
                <a:sym typeface="+mn-ea"/>
              </a:rPr>
              <a:t>:</a:t>
            </a:r>
            <a:r>
              <a:rPr lang="zh-CN" altLang="en-US" sz="1600" b="1" dirty="0">
                <a:solidFill>
                  <a:schemeClr val="accent1">
                    <a:lumMod val="75000"/>
                  </a:schemeClr>
                </a:solidFill>
                <a:latin typeface="PingFang SC"/>
              </a:rPr>
              <a:t>芬必得</a:t>
            </a:r>
            <a:r>
              <a:rPr lang="zh-CN" altLang="en-US" sz="1600" b="1" dirty="0">
                <a:solidFill>
                  <a:schemeClr val="accent1">
                    <a:lumMod val="75000"/>
                  </a:schemeClr>
                </a:solidFill>
                <a:latin typeface="PingFang SC"/>
                <a:sym typeface="+mn-ea"/>
              </a:rPr>
              <a:t/>
            </a:r>
            <a:br>
              <a:rPr lang="zh-CN" altLang="en-US" sz="1600" b="1" dirty="0">
                <a:solidFill>
                  <a:schemeClr val="accent1">
                    <a:lumMod val="75000"/>
                  </a:schemeClr>
                </a:solidFill>
                <a:latin typeface="PingFang SC"/>
                <a:sym typeface="+mn-ea"/>
              </a:rPr>
            </a:br>
            <a:r>
              <a:rPr lang="zh-CN" altLang="en-US" sz="1600" b="1" dirty="0">
                <a:solidFill>
                  <a:schemeClr val="accent1">
                    <a:lumMod val="75000"/>
                  </a:schemeClr>
                </a:solidFill>
                <a:latin typeface="PingFang SC"/>
                <a:sym typeface="+mn-ea"/>
              </a:rPr>
              <a:t>本品每粒含主要成份布洛芬</a:t>
            </a:r>
            <a:r>
              <a:rPr lang="en-US" altLang="zh-CN" sz="1600" b="1" dirty="0">
                <a:solidFill>
                  <a:schemeClr val="accent1">
                    <a:lumMod val="75000"/>
                  </a:schemeClr>
                </a:solidFill>
                <a:latin typeface="PingFang SC"/>
                <a:sym typeface="+mn-ea"/>
              </a:rPr>
              <a:t>0.3</a:t>
            </a:r>
            <a:r>
              <a:rPr lang="zh-CN" altLang="en-US" sz="1600" b="1" dirty="0">
                <a:solidFill>
                  <a:schemeClr val="accent1">
                    <a:lumMod val="75000"/>
                  </a:schemeClr>
                </a:solidFill>
                <a:latin typeface="PingFang SC"/>
                <a:sym typeface="+mn-ea"/>
              </a:rPr>
              <a:t>克。辅料为：糖、淀粉、硬脂酸、聚乙烯吡咯烷</a:t>
            </a:r>
            <a:r>
              <a:rPr lang="zh-CN" altLang="en-US" sz="1600" b="1" dirty="0" smtClean="0">
                <a:solidFill>
                  <a:schemeClr val="accent1">
                    <a:lumMod val="75000"/>
                  </a:schemeClr>
                </a:solidFill>
                <a:latin typeface="PingFang SC"/>
                <a:sym typeface="+mn-ea"/>
              </a:rPr>
              <a:t>酮</a:t>
            </a:r>
            <a:endParaRPr lang="en-US" altLang="zh-CN" sz="1600" b="1" dirty="0" smtClean="0">
              <a:solidFill>
                <a:schemeClr val="accent1">
                  <a:lumMod val="75000"/>
                </a:schemeClr>
              </a:solidFill>
              <a:latin typeface="PingFang SC"/>
              <a:sym typeface="+mn-ea"/>
            </a:endParaRPr>
          </a:p>
          <a:p>
            <a:pPr fontAlgn="ctr">
              <a:lnSpc>
                <a:spcPct val="150000"/>
              </a:lnSpc>
            </a:pPr>
            <a:r>
              <a:rPr lang="zh-CN" altLang="en-US" sz="1600" b="1" dirty="0" smtClean="0">
                <a:solidFill>
                  <a:schemeClr val="accent1">
                    <a:lumMod val="75000"/>
                  </a:schemeClr>
                </a:solidFill>
                <a:latin typeface="PingFang SC"/>
                <a:ea typeface="微软雅黑" panose="020B0503020204020204" charset="-122"/>
                <a:sym typeface="+mn-ea"/>
              </a:rPr>
              <a:t>规格：</a:t>
            </a:r>
            <a:r>
              <a:rPr lang="en-US" altLang="zh-CN" sz="1600" b="1" dirty="0">
                <a:solidFill>
                  <a:schemeClr val="accent1">
                    <a:lumMod val="75000"/>
                  </a:schemeClr>
                </a:solidFill>
                <a:latin typeface="PingFang SC"/>
                <a:ea typeface="微软雅黑" panose="020B0503020204020204" charset="-122"/>
                <a:sym typeface="+mn-ea"/>
              </a:rPr>
              <a:t>0.3</a:t>
            </a:r>
            <a:r>
              <a:rPr lang="zh-CN" altLang="en-US" sz="1600" b="1" dirty="0">
                <a:solidFill>
                  <a:schemeClr val="accent1">
                    <a:lumMod val="75000"/>
                  </a:schemeClr>
                </a:solidFill>
                <a:latin typeface="PingFang SC"/>
                <a:ea typeface="微软雅黑" panose="020B0503020204020204" charset="-122"/>
                <a:sym typeface="+mn-ea"/>
              </a:rPr>
              <a:t>克</a:t>
            </a:r>
            <a:r>
              <a:rPr lang="en-US" altLang="zh-CN" sz="1600" b="1" dirty="0">
                <a:solidFill>
                  <a:schemeClr val="accent1">
                    <a:lumMod val="75000"/>
                  </a:schemeClr>
                </a:solidFill>
                <a:latin typeface="PingFang SC"/>
                <a:ea typeface="微软雅黑" panose="020B0503020204020204" charset="-122"/>
                <a:sym typeface="+mn-ea"/>
              </a:rPr>
              <a:t>/</a:t>
            </a:r>
            <a:r>
              <a:rPr lang="zh-CN" altLang="en-US" sz="1600" b="1" dirty="0" smtClean="0">
                <a:solidFill>
                  <a:schemeClr val="accent1">
                    <a:lumMod val="75000"/>
                  </a:schemeClr>
                </a:solidFill>
                <a:latin typeface="PingFang SC"/>
                <a:ea typeface="微软雅黑" panose="020B0503020204020204" charset="-122"/>
                <a:sym typeface="+mn-ea"/>
              </a:rPr>
              <a:t>粒</a:t>
            </a:r>
            <a:endParaRPr lang="en-US" altLang="zh-CN" sz="1600" b="1" dirty="0" smtClean="0">
              <a:solidFill>
                <a:schemeClr val="accent1">
                  <a:lumMod val="75000"/>
                </a:schemeClr>
              </a:solidFill>
              <a:latin typeface="PingFang SC"/>
              <a:ea typeface="微软雅黑" panose="020B0503020204020204" charset="-122"/>
              <a:sym typeface="+mn-ea"/>
            </a:endParaRPr>
          </a:p>
          <a:p>
            <a:pPr fontAlgn="ctr">
              <a:lnSpc>
                <a:spcPct val="150000"/>
              </a:lnSpc>
            </a:pPr>
            <a:r>
              <a:rPr lang="zh-CN" altLang="en-US" sz="1600" b="1" dirty="0">
                <a:solidFill>
                  <a:schemeClr val="accent1">
                    <a:lumMod val="75000"/>
                  </a:schemeClr>
                </a:solidFill>
                <a:latin typeface="PingFang SC"/>
                <a:ea typeface="微软雅黑" panose="020B0503020204020204" charset="-122"/>
                <a:sym typeface="+mn-ea"/>
              </a:rPr>
              <a:t>包装规则：每板</a:t>
            </a:r>
            <a:r>
              <a:rPr lang="en-US" altLang="zh-CN" sz="1600" b="1" dirty="0">
                <a:solidFill>
                  <a:schemeClr val="accent1">
                    <a:lumMod val="75000"/>
                  </a:schemeClr>
                </a:solidFill>
                <a:latin typeface="PingFang SC"/>
                <a:ea typeface="微软雅黑" panose="020B0503020204020204" charset="-122"/>
                <a:sym typeface="+mn-ea"/>
              </a:rPr>
              <a:t>10</a:t>
            </a:r>
            <a:r>
              <a:rPr lang="zh-CN" altLang="en-US" sz="1600" b="1" dirty="0">
                <a:solidFill>
                  <a:schemeClr val="accent1">
                    <a:lumMod val="75000"/>
                  </a:schemeClr>
                </a:solidFill>
                <a:latin typeface="PingFang SC"/>
                <a:ea typeface="微软雅黑" panose="020B0503020204020204" charset="-122"/>
                <a:sym typeface="+mn-ea"/>
              </a:rPr>
              <a:t>粒，每盒</a:t>
            </a:r>
            <a:r>
              <a:rPr lang="en-US" altLang="zh-CN" sz="1600" b="1" dirty="0">
                <a:solidFill>
                  <a:schemeClr val="accent1">
                    <a:lumMod val="75000"/>
                  </a:schemeClr>
                </a:solidFill>
                <a:latin typeface="PingFang SC"/>
                <a:ea typeface="微软雅黑" panose="020B0503020204020204" charset="-122"/>
                <a:sym typeface="+mn-ea"/>
              </a:rPr>
              <a:t>2</a:t>
            </a:r>
            <a:r>
              <a:rPr lang="zh-CN" altLang="en-US" sz="1600" b="1" dirty="0">
                <a:solidFill>
                  <a:schemeClr val="accent1">
                    <a:lumMod val="75000"/>
                  </a:schemeClr>
                </a:solidFill>
                <a:latin typeface="PingFang SC"/>
                <a:ea typeface="微软雅黑" panose="020B0503020204020204" charset="-122"/>
                <a:sym typeface="+mn-ea"/>
              </a:rPr>
              <a:t>板</a:t>
            </a:r>
          </a:p>
        </p:txBody>
      </p:sp>
      <p:cxnSp>
        <p:nvCxnSpPr>
          <p:cNvPr id="117" name="直接连接符 116"/>
          <p:cNvCxnSpPr/>
          <p:nvPr/>
        </p:nvCxnSpPr>
        <p:spPr>
          <a:xfrm>
            <a:off x="551384" y="4119247"/>
            <a:ext cx="10728000" cy="0"/>
          </a:xfrm>
          <a:prstGeom prst="line">
            <a:avLst/>
          </a:prstGeom>
          <a:ln w="9525">
            <a:solidFill>
              <a:srgbClr val="1D425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55440" y="476672"/>
            <a:ext cx="2927404" cy="461665"/>
          </a:xfrm>
          <a:prstGeom prst="rect">
            <a:avLst/>
          </a:prstGeom>
          <a:noFill/>
        </p:spPr>
        <p:txBody>
          <a:bodyPr wrap="none" rtlCol="0" anchor="t">
            <a:spAutoFit/>
          </a:bodyPr>
          <a:lstStyle/>
          <a:p>
            <a:r>
              <a:rPr lang="en-US" altLang="zh-CN" b="1" dirty="0" smtClean="0">
                <a:solidFill>
                  <a:schemeClr val="accent1">
                    <a:lumMod val="75000"/>
                  </a:schemeClr>
                </a:solidFill>
                <a:latin typeface="+mj-ea"/>
                <a:ea typeface="+mj-ea"/>
                <a:cs typeface="+mj-ea"/>
                <a:sym typeface="+mn-ea"/>
              </a:rPr>
              <a:t>1 </a:t>
            </a:r>
            <a:r>
              <a:rPr lang="zh-CN" altLang="en-US" b="1" dirty="0" smtClean="0">
                <a:solidFill>
                  <a:schemeClr val="accent1">
                    <a:lumMod val="75000"/>
                  </a:schemeClr>
                </a:solidFill>
                <a:latin typeface="+mj-ea"/>
                <a:ea typeface="+mj-ea"/>
                <a:cs typeface="+mj-ea"/>
                <a:sym typeface="+mn-ea"/>
              </a:rPr>
              <a:t>药品</a:t>
            </a:r>
            <a:r>
              <a:rPr lang="zh-CN" altLang="en-US" b="1" dirty="0">
                <a:solidFill>
                  <a:schemeClr val="accent1">
                    <a:lumMod val="75000"/>
                  </a:schemeClr>
                </a:solidFill>
                <a:latin typeface="+mj-ea"/>
                <a:ea typeface="+mj-ea"/>
                <a:cs typeface="+mj-ea"/>
                <a:sym typeface="+mn-ea"/>
              </a:rPr>
              <a:t>涉及名词解释</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0-#ppt_w/2"/>
                                          </p:val>
                                        </p:tav>
                                        <p:tav tm="100000">
                                          <p:val>
                                            <p:strVal val="#ppt_x"/>
                                          </p:val>
                                        </p:tav>
                                      </p:tavLst>
                                    </p:anim>
                                    <p:anim calcmode="lin" valueType="num">
                                      <p:cBhvr additive="base">
                                        <p:cTn id="8" dur="1000" fill="hold"/>
                                        <p:tgtEl>
                                          <p:spTgt spid="1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additive="base">
                                        <p:cTn id="12" dur="1000" fill="hold"/>
                                        <p:tgtEl>
                                          <p:spTgt spid="106"/>
                                        </p:tgtEl>
                                        <p:attrNameLst>
                                          <p:attrName>ppt_x</p:attrName>
                                        </p:attrNameLst>
                                      </p:cBhvr>
                                      <p:tavLst>
                                        <p:tav tm="0">
                                          <p:val>
                                            <p:strVal val="0-#ppt_w/2"/>
                                          </p:val>
                                        </p:tav>
                                        <p:tav tm="100000">
                                          <p:val>
                                            <p:strVal val="#ppt_x"/>
                                          </p:val>
                                        </p:tav>
                                      </p:tavLst>
                                    </p:anim>
                                    <p:anim calcmode="lin" valueType="num">
                                      <p:cBhvr additive="base">
                                        <p:cTn id="13" dur="1000" fill="hold"/>
                                        <p:tgtEl>
                                          <p:spTgt spid="106"/>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decel="100000" fill="hold" nodeType="after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additive="base">
                                        <p:cTn id="17" dur="1000" fill="hold"/>
                                        <p:tgtEl>
                                          <p:spTgt spid="102"/>
                                        </p:tgtEl>
                                        <p:attrNameLst>
                                          <p:attrName>ppt_x</p:attrName>
                                        </p:attrNameLst>
                                      </p:cBhvr>
                                      <p:tavLst>
                                        <p:tav tm="0">
                                          <p:val>
                                            <p:strVal val="0-#ppt_w/2"/>
                                          </p:val>
                                        </p:tav>
                                        <p:tav tm="100000">
                                          <p:val>
                                            <p:strVal val="#ppt_x"/>
                                          </p:val>
                                        </p:tav>
                                      </p:tavLst>
                                    </p:anim>
                                    <p:anim calcmode="lin" valueType="num">
                                      <p:cBhvr additive="base">
                                        <p:cTn id="18" dur="1000" fill="hold"/>
                                        <p:tgtEl>
                                          <p:spTgt spid="102"/>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53" presetClass="entr" presetSubtype="16" fill="hold" grpId="0" nodeType="afterEffect">
                                  <p:stCondLst>
                                    <p:cond delay="0"/>
                                  </p:stCondLst>
                                  <p:childTnLst>
                                    <p:set>
                                      <p:cBhvr>
                                        <p:cTn id="21" dur="1" fill="hold">
                                          <p:stCondLst>
                                            <p:cond delay="0"/>
                                          </p:stCondLst>
                                        </p:cTn>
                                        <p:tgtEl>
                                          <p:spTgt spid="115"/>
                                        </p:tgtEl>
                                        <p:attrNameLst>
                                          <p:attrName>style.visibility</p:attrName>
                                        </p:attrNameLst>
                                      </p:cBhvr>
                                      <p:to>
                                        <p:strVal val="visible"/>
                                      </p:to>
                                    </p:set>
                                    <p:anim calcmode="lin" valueType="num">
                                      <p:cBhvr>
                                        <p:cTn id="22" dur="500" fill="hold"/>
                                        <p:tgtEl>
                                          <p:spTgt spid="115"/>
                                        </p:tgtEl>
                                        <p:attrNameLst>
                                          <p:attrName>ppt_w</p:attrName>
                                        </p:attrNameLst>
                                      </p:cBhvr>
                                      <p:tavLst>
                                        <p:tav tm="0">
                                          <p:val>
                                            <p:fltVal val="0"/>
                                          </p:val>
                                        </p:tav>
                                        <p:tav tm="100000">
                                          <p:val>
                                            <p:strVal val="#ppt_w"/>
                                          </p:val>
                                        </p:tav>
                                      </p:tavLst>
                                    </p:anim>
                                    <p:anim calcmode="lin" valueType="num">
                                      <p:cBhvr>
                                        <p:cTn id="23" dur="500" fill="hold"/>
                                        <p:tgtEl>
                                          <p:spTgt spid="115"/>
                                        </p:tgtEl>
                                        <p:attrNameLst>
                                          <p:attrName>ppt_h</p:attrName>
                                        </p:attrNameLst>
                                      </p:cBhvr>
                                      <p:tavLst>
                                        <p:tav tm="0">
                                          <p:val>
                                            <p:fltVal val="0"/>
                                          </p:val>
                                        </p:tav>
                                        <p:tav tm="100000">
                                          <p:val>
                                            <p:strVal val="#ppt_h"/>
                                          </p:val>
                                        </p:tav>
                                      </p:tavLst>
                                    </p:anim>
                                    <p:animEffect transition="in" filter="fade">
                                      <p:cBhvr>
                                        <p:cTn id="24" dur="500"/>
                                        <p:tgtEl>
                                          <p:spTgt spid="115"/>
                                        </p:tgtEl>
                                      </p:cBhvr>
                                    </p:animEffect>
                                  </p:childTnLst>
                                </p:cTn>
                              </p:par>
                            </p:childTnLst>
                          </p:cTn>
                        </p:par>
                        <p:par>
                          <p:cTn id="25" fill="hold">
                            <p:stCondLst>
                              <p:cond delay="3500"/>
                            </p:stCondLst>
                            <p:childTnLst>
                              <p:par>
                                <p:cTn id="26" presetID="53" presetClass="entr" presetSubtype="16" fill="hold" grpId="0" nodeType="afterEffect">
                                  <p:stCondLst>
                                    <p:cond delay="0"/>
                                  </p:stCondLst>
                                  <p:childTnLst>
                                    <p:set>
                                      <p:cBhvr>
                                        <p:cTn id="27" dur="1" fill="hold">
                                          <p:stCondLst>
                                            <p:cond delay="0"/>
                                          </p:stCondLst>
                                        </p:cTn>
                                        <p:tgtEl>
                                          <p:spTgt spid="114"/>
                                        </p:tgtEl>
                                        <p:attrNameLst>
                                          <p:attrName>style.visibility</p:attrName>
                                        </p:attrNameLst>
                                      </p:cBhvr>
                                      <p:to>
                                        <p:strVal val="visible"/>
                                      </p:to>
                                    </p:set>
                                    <p:anim calcmode="lin" valueType="num">
                                      <p:cBhvr>
                                        <p:cTn id="28" dur="500" fill="hold"/>
                                        <p:tgtEl>
                                          <p:spTgt spid="114"/>
                                        </p:tgtEl>
                                        <p:attrNameLst>
                                          <p:attrName>ppt_w</p:attrName>
                                        </p:attrNameLst>
                                      </p:cBhvr>
                                      <p:tavLst>
                                        <p:tav tm="0">
                                          <p:val>
                                            <p:fltVal val="0"/>
                                          </p:val>
                                        </p:tav>
                                        <p:tav tm="100000">
                                          <p:val>
                                            <p:strVal val="#ppt_w"/>
                                          </p:val>
                                        </p:tav>
                                      </p:tavLst>
                                    </p:anim>
                                    <p:anim calcmode="lin" valueType="num">
                                      <p:cBhvr>
                                        <p:cTn id="29" dur="500" fill="hold"/>
                                        <p:tgtEl>
                                          <p:spTgt spid="114"/>
                                        </p:tgtEl>
                                        <p:attrNameLst>
                                          <p:attrName>ppt_h</p:attrName>
                                        </p:attrNameLst>
                                      </p:cBhvr>
                                      <p:tavLst>
                                        <p:tav tm="0">
                                          <p:val>
                                            <p:fltVal val="0"/>
                                          </p:val>
                                        </p:tav>
                                        <p:tav tm="100000">
                                          <p:val>
                                            <p:strVal val="#ppt_h"/>
                                          </p:val>
                                        </p:tav>
                                      </p:tavLst>
                                    </p:anim>
                                    <p:animEffect transition="in" filter="fade">
                                      <p:cBhvr>
                                        <p:cTn id="30" dur="500"/>
                                        <p:tgtEl>
                                          <p:spTgt spid="114"/>
                                        </p:tgtEl>
                                      </p:cBhvr>
                                    </p:animEffect>
                                  </p:childTnLst>
                                </p:cTn>
                              </p:par>
                            </p:childTnLst>
                          </p:cTn>
                        </p:par>
                        <p:par>
                          <p:cTn id="31" fill="hold">
                            <p:stCondLst>
                              <p:cond delay="4000"/>
                            </p:stCondLst>
                            <p:childTnLst>
                              <p:par>
                                <p:cTn id="32" presetID="22" presetClass="entr" presetSubtype="8" fill="hold" nodeType="after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wipe(left)">
                                      <p:cBhvr>
                                        <p:cTn id="34" dur="10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1500"/>
                                        <p:tgtEl>
                                          <p:spTgt spid="116"/>
                                        </p:tgtEl>
                                      </p:cBhvr>
                                    </p:animEffect>
                                  </p:childTnLst>
                                </p:cTn>
                              </p:par>
                              <p:par>
                                <p:cTn id="38" presetID="64" presetClass="path" presetSubtype="0" decel="100000" fill="hold" grpId="1" nodeType="withEffect">
                                  <p:stCondLst>
                                    <p:cond delay="0"/>
                                  </p:stCondLst>
                                  <p:childTnLst>
                                    <p:animMotion origin="layout" path="M 0 -3.7037E-07 L 0 0.05" pathEditMode="relative" rAng="0" ptsTypes="AA">
                                      <p:cBhvr>
                                        <p:cTn id="39" dur="1500" spd="-100000" fill="hold"/>
                                        <p:tgtEl>
                                          <p:spTgt spid="116"/>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bldLvl="0" animBg="1"/>
      <p:bldP spid="115" grpId="0" bldLvl="0" animBg="1"/>
      <p:bldP spid="116" grpId="0"/>
      <p:bldP spid="11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文本占位符 1"/>
          <p:cNvSpPr>
            <a:spLocks noGrp="1"/>
          </p:cNvSpPr>
          <p:nvPr/>
        </p:nvSpPr>
        <p:spPr>
          <a:xfrm>
            <a:off x="1055440" y="560879"/>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rPr>
              <a:t>1 </a:t>
            </a:r>
            <a:r>
              <a:rPr lang="zh-CN" altLang="en-US" sz="2400" dirty="0" smtClean="0">
                <a:solidFill>
                  <a:schemeClr val="accent1">
                    <a:lumMod val="75000"/>
                  </a:schemeClr>
                </a:solidFill>
              </a:rPr>
              <a:t>药品</a:t>
            </a:r>
            <a:r>
              <a:rPr lang="zh-CN" altLang="en-US" sz="2400" dirty="0">
                <a:solidFill>
                  <a:schemeClr val="accent1">
                    <a:lumMod val="75000"/>
                  </a:schemeClr>
                </a:solidFill>
              </a:rPr>
              <a:t>涉及名词解释</a:t>
            </a:r>
          </a:p>
        </p:txBody>
      </p:sp>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146115853"/>
              </p:ext>
            </p:extLst>
          </p:nvPr>
        </p:nvGraphicFramePr>
        <p:xfrm>
          <a:off x="839416" y="1196752"/>
          <a:ext cx="10657185" cy="2086610"/>
        </p:xfrm>
        <a:graphic>
          <a:graphicData uri="http://schemas.openxmlformats.org/drawingml/2006/table">
            <a:tbl>
              <a:tblPr>
                <a:tableStyleId>{21E4AEA4-8DFA-4A89-87EB-49C32662AFE0}</a:tableStyleId>
              </a:tblPr>
              <a:tblGrid>
                <a:gridCol w="526424"/>
                <a:gridCol w="1496836"/>
                <a:gridCol w="1807050"/>
                <a:gridCol w="1810666"/>
                <a:gridCol w="1398493"/>
                <a:gridCol w="1807050"/>
                <a:gridCol w="1810666"/>
              </a:tblGrid>
              <a:tr h="596900">
                <a:tc>
                  <a:txBody>
                    <a:bodyPr/>
                    <a:lstStyle/>
                    <a:p>
                      <a:pPr indent="0" algn="ctr" fontAlgn="t">
                        <a:lnSpc>
                          <a:spcPct val="120000"/>
                        </a:lnSpc>
                        <a:spcBef>
                          <a:spcPts val="0"/>
                        </a:spcBef>
                        <a:spcAft>
                          <a:spcPts val="0"/>
                        </a:spcAft>
                      </a:pPr>
                      <a:r>
                        <a:rPr lang="zh-CN" altLang="en-US" sz="1600" b="1" spc="120" dirty="0">
                          <a:solidFill>
                            <a:srgbClr val="FFFFFF"/>
                          </a:solidFill>
                          <a:latin typeface="微软雅黑" panose="020B0503020204020204" charset="-122"/>
                          <a:ea typeface="微软雅黑" panose="020B0503020204020204" charset="-122"/>
                        </a:rPr>
                        <a:t>　</a:t>
                      </a:r>
                    </a:p>
                  </a:txBody>
                  <a:tcPr marL="25400" marR="25400" marT="6350" marB="6350" anchor="ctr">
                    <a:lnL w="19050" cap="rnd">
                      <a:solidFill>
                        <a:srgbClr val="7D5CB8"/>
                      </a:solidFill>
                      <a:prstDash val="solid"/>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处方</a:t>
                      </a:r>
                      <a:r>
                        <a:rPr lang="zh-CN" altLang="en-US" sz="1400" b="1" spc="120" dirty="0" smtClean="0">
                          <a:solidFill>
                            <a:srgbClr val="FFFFFF"/>
                          </a:solidFill>
                          <a:latin typeface="微软雅黑" panose="020B0503020204020204" charset="-122"/>
                          <a:ea typeface="微软雅黑" panose="020B0503020204020204" charset="-122"/>
                        </a:rPr>
                        <a:t>通用名</a:t>
                      </a:r>
                      <a:endParaRPr lang="zh-CN" altLang="en-US" sz="1400" b="1" spc="120" dirty="0">
                        <a:solidFill>
                          <a:srgbClr val="FFFFFF"/>
                        </a:solidFill>
                        <a:latin typeface="微软雅黑" panose="020B0503020204020204" charset="-122"/>
                        <a:ea typeface="微软雅黑" panose="020B0503020204020204" charset="-122"/>
                      </a:endParaRP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rPr>
                        <a:t>医嘱</a:t>
                      </a:r>
                      <a:r>
                        <a:rPr lang="zh-CN" altLang="en-US" sz="1400" b="1" spc="120" dirty="0" smtClean="0">
                          <a:solidFill>
                            <a:srgbClr val="FFFFFF"/>
                          </a:solidFill>
                          <a:latin typeface="微软雅黑" panose="020B0503020204020204" charset="-122"/>
                          <a:ea typeface="微软雅黑" panose="020B0503020204020204" charset="-122"/>
                          <a:cs typeface="微软雅黑" panose="020B0503020204020204" charset="-122"/>
                        </a:rPr>
                        <a:t>项代码</a:t>
                      </a:r>
                      <a:endPar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endParaRP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rPr>
                        <a:t>医嘱</a:t>
                      </a:r>
                      <a:r>
                        <a:rPr lang="zh-CN" altLang="en-US" sz="1400" b="1" spc="120" dirty="0" smtClean="0">
                          <a:solidFill>
                            <a:srgbClr val="FFFFFF"/>
                          </a:solidFill>
                          <a:latin typeface="微软雅黑" panose="020B0503020204020204" charset="-122"/>
                          <a:ea typeface="微软雅黑" panose="020B0503020204020204" charset="-122"/>
                          <a:cs typeface="微软雅黑" panose="020B0503020204020204" charset="-122"/>
                        </a:rPr>
                        <a:t>项名称</a:t>
                      </a:r>
                      <a:endPar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endParaRP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smtClean="0">
                          <a:solidFill>
                            <a:srgbClr val="FFFFFF"/>
                          </a:solidFill>
                          <a:latin typeface="微软雅黑" panose="020B0503020204020204" charset="-122"/>
                          <a:ea typeface="微软雅黑" panose="020B0503020204020204" charset="-122"/>
                          <a:cs typeface="微软雅黑" panose="020B0503020204020204" charset="-122"/>
                        </a:rPr>
                        <a:t>别名</a:t>
                      </a:r>
                      <a:endPar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endParaRP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rPr>
                        <a:t>库存项/收费项</a:t>
                      </a:r>
                    </a:p>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rPr>
                        <a:t>代码</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rPr>
                        <a:t>库存项/收费项</a:t>
                      </a:r>
                    </a:p>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rPr>
                        <a:t>名称</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r>
              <a:tr h="631825">
                <a:tc>
                  <a:txBody>
                    <a:bodyPr/>
                    <a:lstStyle/>
                    <a:p>
                      <a:pPr indent="0" algn="ctr" fontAlgn="ctr">
                        <a:lnSpc>
                          <a:spcPct val="120000"/>
                        </a:lnSpc>
                        <a:spcBef>
                          <a:spcPts val="0"/>
                        </a:spcBef>
                        <a:spcAft>
                          <a:spcPts val="0"/>
                        </a:spcAft>
                      </a:pPr>
                      <a:r>
                        <a:rPr lang="zh-CN" altLang="en-US" sz="1400" b="0" spc="60" dirty="0">
                          <a:solidFill>
                            <a:srgbClr val="404040"/>
                          </a:solidFill>
                          <a:latin typeface="微软雅黑" panose="020B0503020204020204" charset="-122"/>
                          <a:ea typeface="微软雅黑" panose="020B0503020204020204" charset="-122"/>
                        </a:rPr>
                        <a:t>片剂</a:t>
                      </a:r>
                    </a:p>
                  </a:txBody>
                  <a:tcPr marL="25400" marR="25400" marT="6350" marB="6350" anchor="ctr">
                    <a:lnL w="19050" cap="rnd">
                      <a:solidFill>
                        <a:srgbClr val="7D5CB8"/>
                      </a:solidFill>
                      <a:prstDash val="solid"/>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l" fontAlgn="t">
                        <a:lnSpc>
                          <a:spcPct val="120000"/>
                        </a:lnSpc>
                        <a:spcBef>
                          <a:spcPts val="0"/>
                        </a:spcBef>
                        <a:spcAft>
                          <a:spcPts val="0"/>
                        </a:spcAft>
                      </a:pPr>
                      <a:r>
                        <a:rPr lang="zh-CN" altLang="en-US" sz="1400" b="0" spc="60" dirty="0">
                          <a:solidFill>
                            <a:srgbClr val="404040"/>
                          </a:solidFill>
                          <a:latin typeface="微软雅黑" panose="020B0503020204020204" charset="-122"/>
                          <a:ea typeface="微软雅黑" panose="020B0503020204020204" charset="-122"/>
                        </a:rPr>
                        <a:t>多潘立酮片</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en-US" sz="1400" b="0" spc="60" dirty="0">
                          <a:solidFill>
                            <a:srgbClr val="404040"/>
                          </a:solidFill>
                          <a:latin typeface="微软雅黑" panose="020B0503020204020204" charset="-122"/>
                          <a:ea typeface="微软雅黑" panose="020B0503020204020204" charset="-122"/>
                        </a:rPr>
                        <a:t>XKF000252</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l" fontAlgn="t">
                        <a:lnSpc>
                          <a:spcPct val="120000"/>
                        </a:lnSpc>
                        <a:spcBef>
                          <a:spcPts val="0"/>
                        </a:spcBef>
                        <a:spcAft>
                          <a:spcPts val="0"/>
                        </a:spcAft>
                      </a:pPr>
                      <a:r>
                        <a:rPr lang="zh-CN" altLang="en-US" sz="1400" b="0" spc="60" dirty="0">
                          <a:solidFill>
                            <a:srgbClr val="404040"/>
                          </a:solidFill>
                          <a:latin typeface="微软雅黑" panose="020B0503020204020204" charset="-122"/>
                          <a:ea typeface="微软雅黑" panose="020B0503020204020204" charset="-122"/>
                          <a:cs typeface="微软雅黑" panose="020B0503020204020204" charset="-122"/>
                        </a:rPr>
                        <a:t>多潘立酮片[10mg*42](吗丁啉)</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l" fontAlgn="t">
                        <a:lnSpc>
                          <a:spcPct val="120000"/>
                        </a:lnSpc>
                        <a:spcBef>
                          <a:spcPts val="0"/>
                        </a:spcBef>
                        <a:spcAft>
                          <a:spcPts val="0"/>
                        </a:spcAft>
                      </a:pPr>
                      <a:r>
                        <a:rPr lang="en-US" sz="1400" b="0" spc="60" dirty="0">
                          <a:solidFill>
                            <a:srgbClr val="404040"/>
                          </a:solidFill>
                          <a:latin typeface="微软雅黑" panose="020B0503020204020204" charset="-122"/>
                          <a:ea typeface="微软雅黑" panose="020B0503020204020204" charset="-122"/>
                        </a:rPr>
                        <a:t>DPLTP/MDLP</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en-US" sz="1400" b="0" spc="60" dirty="0">
                          <a:solidFill>
                            <a:srgbClr val="404040"/>
                          </a:solidFill>
                          <a:latin typeface="微软雅黑" panose="020B0503020204020204" charset="-122"/>
                          <a:ea typeface="微软雅黑" panose="020B0503020204020204" charset="-122"/>
                        </a:rPr>
                        <a:t>XKF000252</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l" fontAlgn="t">
                        <a:lnSpc>
                          <a:spcPct val="120000"/>
                        </a:lnSpc>
                        <a:spcBef>
                          <a:spcPts val="0"/>
                        </a:spcBef>
                        <a:spcAft>
                          <a:spcPts val="0"/>
                        </a:spcAft>
                      </a:pPr>
                      <a:r>
                        <a:rPr lang="zh-CN" altLang="en-US" sz="1400" b="0" spc="60" dirty="0">
                          <a:solidFill>
                            <a:srgbClr val="404040"/>
                          </a:solidFill>
                          <a:latin typeface="微软雅黑" panose="020B0503020204020204" charset="-122"/>
                          <a:ea typeface="微软雅黑" panose="020B0503020204020204" charset="-122"/>
                          <a:cs typeface="微软雅黑" panose="020B0503020204020204" charset="-122"/>
                        </a:rPr>
                        <a:t>多潘立酮片[10mg*42](吗丁啉)</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r>
              <a:tr h="857885">
                <a:tc>
                  <a:txBody>
                    <a:bodyPr/>
                    <a:lstStyle/>
                    <a:p>
                      <a:pPr indent="0" algn="ctr" fontAlgn="ctr">
                        <a:lnSpc>
                          <a:spcPct val="120000"/>
                        </a:lnSpc>
                        <a:spcBef>
                          <a:spcPts val="0"/>
                        </a:spcBef>
                        <a:spcAft>
                          <a:spcPts val="0"/>
                        </a:spcAft>
                      </a:pPr>
                      <a:r>
                        <a:rPr lang="zh-CN" altLang="en-US" sz="1400" b="0" spc="60">
                          <a:solidFill>
                            <a:srgbClr val="404040"/>
                          </a:solidFill>
                          <a:latin typeface="微软雅黑" panose="020B0503020204020204" charset="-122"/>
                          <a:ea typeface="微软雅黑" panose="020B0503020204020204" charset="-122"/>
                        </a:rPr>
                        <a:t>外用</a:t>
                      </a:r>
                    </a:p>
                  </a:txBody>
                  <a:tcPr marL="25400" marR="25400" marT="6350" marB="6350" anchor="ctr">
                    <a:lnL w="19050" cap="rnd">
                      <a:solidFill>
                        <a:srgbClr val="7D5CB8"/>
                      </a:solidFill>
                      <a:prstDash val="solid"/>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l" fontAlgn="t">
                        <a:lnSpc>
                          <a:spcPct val="120000"/>
                        </a:lnSpc>
                        <a:spcBef>
                          <a:spcPts val="0"/>
                        </a:spcBef>
                        <a:spcAft>
                          <a:spcPts val="0"/>
                        </a:spcAft>
                      </a:pPr>
                      <a:r>
                        <a:rPr lang="en-US" altLang="zh-CN" sz="1400" b="0" spc="60" dirty="0">
                          <a:solidFill>
                            <a:srgbClr val="404040"/>
                          </a:solidFill>
                          <a:latin typeface="微软雅黑" panose="020B0503020204020204" charset="-122"/>
                          <a:ea typeface="微软雅黑" panose="020B0503020204020204" charset="-122"/>
                          <a:cs typeface="微软雅黑" panose="020B0503020204020204" charset="-122"/>
                        </a:rPr>
                        <a:t>1%地塞米松卡那霉素滴眼液</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en-US" sz="1400" b="0" spc="60" dirty="0">
                          <a:solidFill>
                            <a:srgbClr val="404040"/>
                          </a:solidFill>
                          <a:latin typeface="微软雅黑" panose="020B0503020204020204" charset="-122"/>
                          <a:ea typeface="微软雅黑" panose="020B0503020204020204" charset="-122"/>
                        </a:rPr>
                        <a:t>XZJ000011</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l" fontAlgn="t">
                        <a:lnSpc>
                          <a:spcPct val="120000"/>
                        </a:lnSpc>
                        <a:spcBef>
                          <a:spcPts val="0"/>
                        </a:spcBef>
                        <a:spcAft>
                          <a:spcPts val="0"/>
                        </a:spcAft>
                      </a:pPr>
                      <a:r>
                        <a:rPr lang="en-US" altLang="zh-CN" sz="1400" b="0" spc="60">
                          <a:solidFill>
                            <a:srgbClr val="404040"/>
                          </a:solidFill>
                          <a:latin typeface="微软雅黑" panose="020B0503020204020204" charset="-122"/>
                          <a:ea typeface="微软雅黑" panose="020B0503020204020204" charset="-122"/>
                          <a:cs typeface="微软雅黑" panose="020B0503020204020204" charset="-122"/>
                        </a:rPr>
                        <a:t>1%地塞米松卡那霉素滴眼液(地卡滴眼液)[5ml]</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l" fontAlgn="t">
                        <a:lnSpc>
                          <a:spcPct val="120000"/>
                        </a:lnSpc>
                        <a:spcBef>
                          <a:spcPts val="0"/>
                        </a:spcBef>
                        <a:spcAft>
                          <a:spcPts val="0"/>
                        </a:spcAft>
                      </a:pPr>
                      <a:r>
                        <a:rPr lang="en-US" sz="1400" b="0" spc="60">
                          <a:solidFill>
                            <a:srgbClr val="404040"/>
                          </a:solidFill>
                          <a:latin typeface="微软雅黑" panose="020B0503020204020204" charset="-122"/>
                          <a:ea typeface="微软雅黑" panose="020B0503020204020204" charset="-122"/>
                        </a:rPr>
                        <a:t>DSMSKNMSDYY/DKDYY</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en-US" sz="1400" b="0" spc="60">
                          <a:solidFill>
                            <a:srgbClr val="404040"/>
                          </a:solidFill>
                          <a:latin typeface="微软雅黑" panose="020B0503020204020204" charset="-122"/>
                          <a:ea typeface="微软雅黑" panose="020B0503020204020204" charset="-122"/>
                        </a:rPr>
                        <a:t>XZJ000011</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l" fontAlgn="t">
                        <a:lnSpc>
                          <a:spcPct val="120000"/>
                        </a:lnSpc>
                        <a:spcBef>
                          <a:spcPts val="0"/>
                        </a:spcBef>
                        <a:spcAft>
                          <a:spcPts val="0"/>
                        </a:spcAft>
                      </a:pPr>
                      <a:r>
                        <a:rPr lang="en-US" altLang="zh-CN" sz="1400" b="0" spc="60" dirty="0">
                          <a:solidFill>
                            <a:srgbClr val="404040"/>
                          </a:solidFill>
                          <a:latin typeface="微软雅黑" panose="020B0503020204020204" charset="-122"/>
                          <a:ea typeface="微软雅黑" panose="020B0503020204020204" charset="-122"/>
                          <a:cs typeface="微软雅黑" panose="020B0503020204020204" charset="-122"/>
                        </a:rPr>
                        <a:t>1%地塞米松卡那霉素滴眼液(</a:t>
                      </a:r>
                      <a:r>
                        <a:rPr lang="en-US" altLang="zh-CN" sz="1400" b="0" spc="60" dirty="0" err="1">
                          <a:solidFill>
                            <a:srgbClr val="404040"/>
                          </a:solidFill>
                          <a:latin typeface="微软雅黑" panose="020B0503020204020204" charset="-122"/>
                          <a:ea typeface="微软雅黑" panose="020B0503020204020204" charset="-122"/>
                          <a:cs typeface="微软雅黑" panose="020B0503020204020204" charset="-122"/>
                        </a:rPr>
                        <a:t>地卡滴眼液</a:t>
                      </a:r>
                      <a:r>
                        <a:rPr lang="en-US" altLang="zh-CN" sz="1400" b="0" spc="60" dirty="0">
                          <a:solidFill>
                            <a:srgbClr val="404040"/>
                          </a:solidFill>
                          <a:latin typeface="微软雅黑" panose="020B0503020204020204" charset="-122"/>
                          <a:ea typeface="微软雅黑" panose="020B0503020204020204" charset="-122"/>
                          <a:cs typeface="微软雅黑" panose="020B0503020204020204" charset="-122"/>
                        </a:rPr>
                        <a:t>)[5ml]</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r>
            </a:tbl>
          </a:graphicData>
        </a:graphic>
      </p:graphicFrame>
      <p:sp>
        <p:nvSpPr>
          <p:cNvPr id="5" name="文本框 4"/>
          <p:cNvSpPr txBox="1"/>
          <p:nvPr/>
        </p:nvSpPr>
        <p:spPr>
          <a:xfrm>
            <a:off x="679566" y="3501008"/>
            <a:ext cx="10976883" cy="3046988"/>
          </a:xfrm>
          <a:prstGeom prst="rect">
            <a:avLst/>
          </a:prstGeom>
          <a:noFill/>
        </p:spPr>
        <p:txBody>
          <a:bodyPr wrap="square" rtlCol="0">
            <a:spAutoFit/>
          </a:bodyPr>
          <a:lstStyle/>
          <a:p>
            <a:pPr marL="285750" indent="-285750">
              <a:lnSpc>
                <a:spcPct val="150000"/>
              </a:lnSpc>
              <a:buFont typeface="Wingdings" panose="05000000000000000000" charset="0"/>
              <a:buChar char="Ø"/>
            </a:pPr>
            <a:r>
              <a:rPr lang="zh-CN" altLang="en-US" sz="1600" b="1" dirty="0">
                <a:solidFill>
                  <a:schemeClr val="accent1">
                    <a:lumMod val="75000"/>
                  </a:schemeClr>
                </a:solidFill>
              </a:rPr>
              <a:t>处方通用名</a:t>
            </a:r>
            <a:r>
              <a:rPr lang="zh-CN" altLang="en-US" sz="1600" b="1" dirty="0" smtClean="0">
                <a:solidFill>
                  <a:schemeClr val="accent1">
                    <a:lumMod val="75000"/>
                  </a:schemeClr>
                </a:solidFill>
              </a:rPr>
              <a:t>：主要</a:t>
            </a:r>
            <a:r>
              <a:rPr lang="zh-CN" altLang="en-US" sz="1600" b="1" dirty="0">
                <a:solidFill>
                  <a:schemeClr val="accent1">
                    <a:lumMod val="75000"/>
                  </a:schemeClr>
                </a:solidFill>
              </a:rPr>
              <a:t>用在处方、医嘱单上，此名称不能有规格、产地、商品名等</a:t>
            </a:r>
            <a:r>
              <a:rPr lang="zh-CN" altLang="en-US" sz="1600" b="1" dirty="0" smtClean="0">
                <a:solidFill>
                  <a:schemeClr val="accent1">
                    <a:lumMod val="75000"/>
                  </a:schemeClr>
                </a:solidFill>
              </a:rPr>
              <a:t>信息。大</a:t>
            </a:r>
            <a:r>
              <a:rPr lang="zh-CN" altLang="en-US" sz="1600" b="1" dirty="0">
                <a:solidFill>
                  <a:schemeClr val="accent1">
                    <a:lumMod val="75000"/>
                  </a:schemeClr>
                </a:solidFill>
              </a:rPr>
              <a:t>输液建议添加上相应的</a:t>
            </a:r>
            <a:r>
              <a:rPr lang="zh-CN" altLang="en-US" sz="1600" b="1" dirty="0" smtClean="0">
                <a:solidFill>
                  <a:schemeClr val="accent1">
                    <a:lumMod val="75000"/>
                  </a:schemeClr>
                </a:solidFill>
              </a:rPr>
              <a:t>浓度</a:t>
            </a:r>
            <a:endParaRPr lang="en-US" altLang="zh-CN" sz="1600" b="1" dirty="0">
              <a:solidFill>
                <a:schemeClr val="accent1">
                  <a:lumMod val="75000"/>
                </a:schemeClr>
              </a:solidFill>
            </a:endParaRPr>
          </a:p>
          <a:p>
            <a:pPr marL="285750" indent="-285750">
              <a:lnSpc>
                <a:spcPct val="150000"/>
              </a:lnSpc>
              <a:buFont typeface="Wingdings" panose="05000000000000000000" charset="0"/>
              <a:buChar char="Ø"/>
            </a:pPr>
            <a:r>
              <a:rPr lang="zh-CN" altLang="en-US" sz="1600" b="1" dirty="0">
                <a:solidFill>
                  <a:schemeClr val="accent1">
                    <a:lumMod val="75000"/>
                  </a:schemeClr>
                </a:solidFill>
              </a:rPr>
              <a:t>医嘱项代码：药品在系统中的唯一编码。建议医院编制代码</a:t>
            </a:r>
            <a:r>
              <a:rPr lang="zh-CN" altLang="en-US" sz="1600" b="1" dirty="0" smtClean="0">
                <a:solidFill>
                  <a:schemeClr val="accent1">
                    <a:lumMod val="75000"/>
                  </a:schemeClr>
                </a:solidFill>
              </a:rPr>
              <a:t>规则</a:t>
            </a:r>
            <a:endParaRPr lang="en-US" altLang="zh-CN" sz="1600" b="1" dirty="0">
              <a:solidFill>
                <a:schemeClr val="accent1">
                  <a:lumMod val="75000"/>
                </a:schemeClr>
              </a:solidFill>
            </a:endParaRPr>
          </a:p>
          <a:p>
            <a:pPr marL="285750" indent="-285750">
              <a:lnSpc>
                <a:spcPct val="150000"/>
              </a:lnSpc>
              <a:buFont typeface="Wingdings" panose="05000000000000000000" charset="0"/>
              <a:buChar char="Ø"/>
            </a:pPr>
            <a:r>
              <a:rPr lang="zh-CN" altLang="en-US" sz="1600" b="1" dirty="0" smtClean="0">
                <a:solidFill>
                  <a:schemeClr val="accent1">
                    <a:lumMod val="75000"/>
                  </a:schemeClr>
                </a:solidFill>
              </a:rPr>
              <a:t>医嘱</a:t>
            </a:r>
            <a:r>
              <a:rPr lang="zh-CN" altLang="en-US" sz="1600" b="1" dirty="0">
                <a:solidFill>
                  <a:schemeClr val="accent1">
                    <a:lumMod val="75000"/>
                  </a:schemeClr>
                </a:solidFill>
              </a:rPr>
              <a:t>项名称</a:t>
            </a:r>
            <a:r>
              <a:rPr lang="zh-CN" altLang="en-US" sz="1600" b="1" dirty="0" smtClean="0">
                <a:solidFill>
                  <a:schemeClr val="accent1">
                    <a:lumMod val="75000"/>
                  </a:schemeClr>
                </a:solidFill>
              </a:rPr>
              <a:t>：在</a:t>
            </a:r>
            <a:r>
              <a:rPr lang="zh-CN" altLang="en-US" sz="1600" b="1" dirty="0">
                <a:solidFill>
                  <a:schemeClr val="accent1">
                    <a:lumMod val="75000"/>
                  </a:schemeClr>
                </a:solidFill>
              </a:rPr>
              <a:t>系统中要求描述必须唯一</a:t>
            </a:r>
            <a:r>
              <a:rPr lang="zh-CN" altLang="en-US" sz="1600" b="1" dirty="0" smtClean="0">
                <a:solidFill>
                  <a:schemeClr val="accent1">
                    <a:lumMod val="75000"/>
                  </a:schemeClr>
                </a:solidFill>
              </a:rPr>
              <a:t>。</a:t>
            </a:r>
            <a:r>
              <a:rPr lang="zh-CN" altLang="en-US" sz="1600" b="1" dirty="0">
                <a:solidFill>
                  <a:schemeClr val="accent1">
                    <a:lumMod val="75000"/>
                  </a:schemeClr>
                </a:solidFill>
              </a:rPr>
              <a:t>需要维护属性“是否一次可以多个库存项” </a:t>
            </a:r>
            <a:endParaRPr lang="en-US" altLang="zh-CN" sz="1600" b="1" dirty="0">
              <a:solidFill>
                <a:schemeClr val="accent1">
                  <a:lumMod val="75000"/>
                </a:schemeClr>
              </a:solidFill>
            </a:endParaRPr>
          </a:p>
          <a:p>
            <a:pPr>
              <a:lnSpc>
                <a:spcPct val="150000"/>
              </a:lnSpc>
            </a:pPr>
            <a:r>
              <a:rPr lang="zh-CN" altLang="en-US" sz="1600" b="1" dirty="0" smtClean="0">
                <a:solidFill>
                  <a:schemeClr val="accent1">
                    <a:lumMod val="75000"/>
                  </a:schemeClr>
                </a:solidFill>
              </a:rPr>
              <a:t>                                 建议</a:t>
            </a:r>
            <a:r>
              <a:rPr lang="zh-CN" altLang="en-US" sz="1600" b="1" dirty="0">
                <a:solidFill>
                  <a:schemeClr val="accent1">
                    <a:lumMod val="75000"/>
                  </a:schemeClr>
                </a:solidFill>
              </a:rPr>
              <a:t>规格用</a:t>
            </a:r>
            <a:r>
              <a:rPr lang="en-US" altLang="zh-CN" sz="1600" b="1" dirty="0">
                <a:solidFill>
                  <a:schemeClr val="accent1">
                    <a:lumMod val="75000"/>
                  </a:schemeClr>
                </a:solidFill>
              </a:rPr>
              <a:t>[]</a:t>
            </a:r>
            <a:r>
              <a:rPr lang="zh-CN" altLang="en-US" sz="1600" b="1" dirty="0">
                <a:solidFill>
                  <a:schemeClr val="accent1">
                    <a:lumMod val="75000"/>
                  </a:schemeClr>
                </a:solidFill>
              </a:rPr>
              <a:t>括起来，商品名用（）括</a:t>
            </a:r>
            <a:r>
              <a:rPr lang="zh-CN" altLang="en-US" sz="1600" b="1" dirty="0" smtClean="0">
                <a:solidFill>
                  <a:schemeClr val="accent1">
                    <a:lumMod val="75000"/>
                  </a:schemeClr>
                </a:solidFill>
              </a:rPr>
              <a:t>起来</a:t>
            </a:r>
            <a:endParaRPr lang="en-US" altLang="zh-CN" sz="1600" b="1" dirty="0" smtClean="0">
              <a:solidFill>
                <a:schemeClr val="accent1">
                  <a:lumMod val="75000"/>
                </a:schemeClr>
              </a:solidFill>
            </a:endParaRPr>
          </a:p>
          <a:p>
            <a:pPr>
              <a:lnSpc>
                <a:spcPct val="150000"/>
              </a:lnSpc>
            </a:pPr>
            <a:r>
              <a:rPr lang="en-US" altLang="zh-CN" sz="1600" b="1" dirty="0">
                <a:solidFill>
                  <a:schemeClr val="accent1">
                    <a:lumMod val="75000"/>
                  </a:schemeClr>
                </a:solidFill>
              </a:rPr>
              <a:t> </a:t>
            </a:r>
            <a:r>
              <a:rPr lang="en-US" altLang="zh-CN" sz="1600" b="1" dirty="0" smtClean="0">
                <a:solidFill>
                  <a:schemeClr val="accent1">
                    <a:lumMod val="75000"/>
                  </a:schemeClr>
                </a:solidFill>
              </a:rPr>
              <a:t>                                </a:t>
            </a:r>
            <a:r>
              <a:rPr lang="zh-CN" altLang="en-US" sz="1600" b="1" dirty="0" smtClean="0">
                <a:solidFill>
                  <a:schemeClr val="accent1">
                    <a:lumMod val="75000"/>
                  </a:schemeClr>
                </a:solidFill>
              </a:rPr>
              <a:t>同种</a:t>
            </a:r>
            <a:r>
              <a:rPr lang="zh-CN" altLang="en-US" sz="1600" b="1" dirty="0">
                <a:solidFill>
                  <a:schemeClr val="accent1">
                    <a:lumMod val="75000"/>
                  </a:schemeClr>
                </a:solidFill>
              </a:rPr>
              <a:t>药品规格、商品名（或产地）不一致，需要维护多</a:t>
            </a:r>
            <a:r>
              <a:rPr lang="zh-CN" altLang="en-US" sz="1600" b="1" dirty="0" smtClean="0">
                <a:solidFill>
                  <a:schemeClr val="accent1">
                    <a:lumMod val="75000"/>
                  </a:schemeClr>
                </a:solidFill>
              </a:rPr>
              <a:t>条</a:t>
            </a:r>
            <a:endParaRPr lang="en-US" altLang="zh-CN" sz="1600" b="1" dirty="0" smtClean="0">
              <a:solidFill>
                <a:schemeClr val="accent1">
                  <a:lumMod val="75000"/>
                </a:schemeClr>
              </a:solidFill>
            </a:endParaRPr>
          </a:p>
          <a:p>
            <a:pPr marL="285750" indent="-285750">
              <a:lnSpc>
                <a:spcPct val="150000"/>
              </a:lnSpc>
              <a:buFont typeface="Wingdings" panose="05000000000000000000" charset="0"/>
              <a:buChar char="Ø"/>
            </a:pPr>
            <a:r>
              <a:rPr lang="zh-CN" altLang="en-US" sz="1600" b="1" dirty="0">
                <a:solidFill>
                  <a:schemeClr val="accent1">
                    <a:lumMod val="75000"/>
                  </a:schemeClr>
                </a:solidFill>
              </a:rPr>
              <a:t>别名</a:t>
            </a:r>
            <a:r>
              <a:rPr lang="zh-CN" altLang="en-US" sz="1600" b="1" dirty="0" smtClean="0">
                <a:solidFill>
                  <a:schemeClr val="accent1">
                    <a:lumMod val="75000"/>
                  </a:schemeClr>
                </a:solidFill>
              </a:rPr>
              <a:t>：药品</a:t>
            </a:r>
            <a:r>
              <a:rPr lang="zh-CN" altLang="en-US" sz="1600" b="1" dirty="0">
                <a:solidFill>
                  <a:schemeClr val="accent1">
                    <a:lumMod val="75000"/>
                  </a:schemeClr>
                </a:solidFill>
              </a:rPr>
              <a:t>的检索码</a:t>
            </a:r>
            <a:r>
              <a:rPr lang="zh-CN" altLang="en-US" sz="1600" b="1" dirty="0" smtClean="0">
                <a:solidFill>
                  <a:schemeClr val="accent1">
                    <a:lumMod val="75000"/>
                  </a:schemeClr>
                </a:solidFill>
              </a:rPr>
              <a:t>。</a:t>
            </a:r>
            <a:r>
              <a:rPr lang="zh-CN" altLang="en-US" sz="1600" b="1" dirty="0">
                <a:solidFill>
                  <a:schemeClr val="accent1">
                    <a:lumMod val="75000"/>
                  </a:schemeClr>
                </a:solidFill>
              </a:rPr>
              <a:t>一个药品可以有多个</a:t>
            </a:r>
            <a:r>
              <a:rPr lang="zh-CN" altLang="en-US" sz="1600" b="1" dirty="0" smtClean="0">
                <a:solidFill>
                  <a:schemeClr val="accent1">
                    <a:lumMod val="75000"/>
                  </a:schemeClr>
                </a:solidFill>
              </a:rPr>
              <a:t>别名，包括名称</a:t>
            </a:r>
            <a:r>
              <a:rPr lang="zh-CN" altLang="en-US" sz="1600" b="1" dirty="0">
                <a:solidFill>
                  <a:schemeClr val="accent1">
                    <a:lumMod val="75000"/>
                  </a:schemeClr>
                </a:solidFill>
              </a:rPr>
              <a:t>的简拼、化学名简拼、或者</a:t>
            </a:r>
            <a:r>
              <a:rPr lang="zh-CN" altLang="en-US" sz="1600" b="1" dirty="0" smtClean="0">
                <a:solidFill>
                  <a:schemeClr val="accent1">
                    <a:lumMod val="75000"/>
                  </a:schemeClr>
                </a:solidFill>
              </a:rPr>
              <a:t>俗称</a:t>
            </a:r>
            <a:endParaRPr lang="en-US" altLang="zh-CN" sz="1600" b="1" dirty="0" smtClean="0">
              <a:solidFill>
                <a:schemeClr val="accent1">
                  <a:lumMod val="75000"/>
                </a:schemeClr>
              </a:solidFill>
            </a:endParaRPr>
          </a:p>
          <a:p>
            <a:pPr>
              <a:lnSpc>
                <a:spcPct val="150000"/>
              </a:lnSpc>
            </a:pPr>
            <a:r>
              <a:rPr lang="en-US" altLang="zh-CN" sz="1600" b="1" dirty="0">
                <a:solidFill>
                  <a:schemeClr val="accent1">
                    <a:lumMod val="75000"/>
                  </a:schemeClr>
                </a:solidFill>
              </a:rPr>
              <a:t> </a:t>
            </a:r>
            <a:r>
              <a:rPr lang="en-US" altLang="zh-CN" sz="1600" b="1" dirty="0" smtClean="0">
                <a:solidFill>
                  <a:schemeClr val="accent1">
                    <a:lumMod val="75000"/>
                  </a:schemeClr>
                </a:solidFill>
              </a:rPr>
              <a:t>                  </a:t>
            </a:r>
            <a:r>
              <a:rPr lang="zh-CN" altLang="en-US" sz="1600" b="1" dirty="0" smtClean="0">
                <a:solidFill>
                  <a:schemeClr val="accent1">
                    <a:lumMod val="75000"/>
                  </a:schemeClr>
                </a:solidFill>
              </a:rPr>
              <a:t>建议</a:t>
            </a:r>
            <a:r>
              <a:rPr lang="zh-CN" altLang="en-US" sz="1600" b="1" dirty="0">
                <a:solidFill>
                  <a:schemeClr val="accent1">
                    <a:lumMod val="75000"/>
                  </a:schemeClr>
                </a:solidFill>
              </a:rPr>
              <a:t>至少要维护名称简拼、商品名简拼两个别名。多个别名间用“</a:t>
            </a:r>
            <a:r>
              <a:rPr lang="en-US" altLang="zh-CN" sz="1600" b="1" dirty="0">
                <a:solidFill>
                  <a:schemeClr val="accent1">
                    <a:lumMod val="75000"/>
                  </a:schemeClr>
                </a:solidFill>
              </a:rPr>
              <a:t>/”</a:t>
            </a:r>
            <a:r>
              <a:rPr lang="zh-CN" altLang="en-US" sz="1600" b="1" dirty="0" smtClean="0">
                <a:solidFill>
                  <a:schemeClr val="accent1">
                    <a:lumMod val="75000"/>
                  </a:schemeClr>
                </a:solidFill>
              </a:rPr>
              <a:t>分开</a:t>
            </a:r>
            <a:endParaRPr lang="en-US" altLang="zh-CN" sz="1600" b="1" dirty="0">
              <a:solidFill>
                <a:schemeClr val="accent1">
                  <a:lumMod val="75000"/>
                </a:schemeClr>
              </a:solidFill>
            </a:endParaRPr>
          </a:p>
          <a:p>
            <a:pPr marL="285750" indent="-285750">
              <a:lnSpc>
                <a:spcPct val="150000"/>
              </a:lnSpc>
              <a:buFont typeface="Wingdings" panose="05000000000000000000" charset="0"/>
              <a:buChar char="Ø"/>
            </a:pPr>
            <a:r>
              <a:rPr lang="zh-CN" altLang="en-US" sz="1600" b="1" dirty="0" smtClean="0">
                <a:solidFill>
                  <a:schemeClr val="accent1">
                    <a:lumMod val="75000"/>
                  </a:schemeClr>
                </a:solidFill>
              </a:rPr>
              <a:t>库存</a:t>
            </a:r>
            <a:r>
              <a:rPr lang="zh-CN" altLang="en-US" sz="1600" b="1" dirty="0">
                <a:solidFill>
                  <a:schemeClr val="accent1">
                    <a:lumMod val="75000"/>
                  </a:schemeClr>
                </a:solidFill>
              </a:rPr>
              <a:t>项</a:t>
            </a:r>
            <a:r>
              <a:rPr lang="en-US" altLang="zh-CN" sz="1600" b="1" dirty="0">
                <a:solidFill>
                  <a:schemeClr val="accent1">
                    <a:lumMod val="75000"/>
                  </a:schemeClr>
                </a:solidFill>
              </a:rPr>
              <a:t>/</a:t>
            </a:r>
            <a:r>
              <a:rPr lang="zh-CN" altLang="en-US" sz="1600" b="1" dirty="0">
                <a:solidFill>
                  <a:schemeClr val="accent1">
                    <a:lumMod val="75000"/>
                  </a:schemeClr>
                </a:solidFill>
              </a:rPr>
              <a:t>收费项名称：库存项与收费项的唯一名称。一对一模式下同药学项</a:t>
            </a:r>
            <a:r>
              <a:rPr lang="en-US" altLang="zh-CN" sz="1600" b="1" dirty="0">
                <a:solidFill>
                  <a:schemeClr val="accent1">
                    <a:lumMod val="75000"/>
                  </a:schemeClr>
                </a:solidFill>
              </a:rPr>
              <a:t>/</a:t>
            </a:r>
            <a:r>
              <a:rPr lang="zh-CN" altLang="en-US" sz="1600" b="1" dirty="0">
                <a:solidFill>
                  <a:schemeClr val="accent1">
                    <a:lumMod val="75000"/>
                  </a:schemeClr>
                </a:solidFill>
              </a:rPr>
              <a:t>医嘱项</a:t>
            </a:r>
            <a:r>
              <a:rPr lang="zh-CN" altLang="en-US" sz="1600" b="1" dirty="0" smtClean="0">
                <a:solidFill>
                  <a:schemeClr val="accent1">
                    <a:lumMod val="75000"/>
                  </a:schemeClr>
                </a:solidFill>
              </a:rPr>
              <a:t>名称</a:t>
            </a:r>
            <a:endParaRPr lang="en-US" altLang="zh-CN" sz="1600" b="1"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1020337" y="421401"/>
            <a:ext cx="9332912" cy="527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b="1" kern="1200">
                <a:solidFill>
                  <a:srgbClr val="E66666"/>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2pPr>
            <a:lvl3pPr marL="9144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3pPr>
            <a:lvl4pPr marL="13716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4pPr>
            <a:lvl5pPr marL="1828800" indent="0" algn="l" defTabSz="914400" rtl="0" eaLnBrk="1" latinLnBrk="0" hangingPunct="1">
              <a:lnSpc>
                <a:spcPct val="90000"/>
              </a:lnSpc>
              <a:spcBef>
                <a:spcPts val="500"/>
              </a:spcBef>
              <a:buFontTx/>
              <a:buNone/>
              <a:defRPr sz="2000" b="1"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accent1">
                    <a:lumMod val="75000"/>
                  </a:schemeClr>
                </a:solidFill>
                <a:latin typeface="+mj-ea"/>
                <a:ea typeface="+mj-ea"/>
                <a:cs typeface="+mj-ea"/>
                <a:sym typeface="+mn-ea"/>
              </a:rPr>
              <a:t>1 </a:t>
            </a:r>
            <a:r>
              <a:rPr lang="zh-CN" altLang="en-US" sz="2400" dirty="0" smtClean="0">
                <a:solidFill>
                  <a:schemeClr val="accent1">
                    <a:lumMod val="75000"/>
                  </a:schemeClr>
                </a:solidFill>
                <a:latin typeface="+mj-ea"/>
                <a:ea typeface="+mj-ea"/>
                <a:cs typeface="+mj-ea"/>
                <a:sym typeface="+mn-ea"/>
              </a:rPr>
              <a:t>药品</a:t>
            </a:r>
            <a:r>
              <a:rPr lang="zh-CN" altLang="en-US" sz="2400" dirty="0">
                <a:solidFill>
                  <a:schemeClr val="accent1">
                    <a:lumMod val="75000"/>
                  </a:schemeClr>
                </a:solidFill>
                <a:latin typeface="+mj-ea"/>
                <a:ea typeface="+mj-ea"/>
                <a:cs typeface="+mj-ea"/>
                <a:sym typeface="+mn-ea"/>
              </a:rPr>
              <a:t>涉及名词解释</a:t>
            </a:r>
          </a:p>
        </p:txBody>
      </p:sp>
      <p:sp>
        <p:nvSpPr>
          <p:cNvPr id="5" name="文本框 4"/>
          <p:cNvSpPr txBox="1"/>
          <p:nvPr/>
        </p:nvSpPr>
        <p:spPr>
          <a:xfrm>
            <a:off x="551384" y="3348502"/>
            <a:ext cx="5256584" cy="3539430"/>
          </a:xfrm>
          <a:prstGeom prst="rect">
            <a:avLst/>
          </a:prstGeom>
          <a:noFill/>
        </p:spPr>
        <p:txBody>
          <a:bodyPr wrap="square" rtlCol="0">
            <a:spAutoFit/>
          </a:bodyPr>
          <a:lstStyle/>
          <a:p>
            <a:pPr marL="285750" indent="-285750">
              <a:lnSpc>
                <a:spcPct val="200000"/>
              </a:lnSpc>
              <a:buFont typeface="Wingdings" panose="05000000000000000000" charset="0"/>
              <a:buChar char="Ø"/>
            </a:pPr>
            <a:r>
              <a:rPr lang="zh-CN" altLang="en-US" sz="1600" b="1" dirty="0" smtClean="0">
                <a:solidFill>
                  <a:schemeClr val="accent1">
                    <a:lumMod val="75000"/>
                  </a:schemeClr>
                </a:solidFill>
              </a:rPr>
              <a:t>药学基本单位：药品</a:t>
            </a:r>
            <a:r>
              <a:rPr lang="zh-CN" altLang="en-US" sz="1600" b="1" dirty="0">
                <a:solidFill>
                  <a:schemeClr val="accent1">
                    <a:lumMod val="75000"/>
                  </a:schemeClr>
                </a:solidFill>
              </a:rPr>
              <a:t>的最小</a:t>
            </a:r>
            <a:r>
              <a:rPr lang="zh-CN" altLang="en-US" sz="1600" b="1" dirty="0" smtClean="0">
                <a:solidFill>
                  <a:schemeClr val="accent1">
                    <a:lumMod val="75000"/>
                  </a:schemeClr>
                </a:solidFill>
              </a:rPr>
              <a:t>单位</a:t>
            </a:r>
            <a:endParaRPr lang="en-US" altLang="zh-CN" sz="1600" b="1" dirty="0" smtClean="0">
              <a:solidFill>
                <a:schemeClr val="accent1">
                  <a:lumMod val="75000"/>
                </a:schemeClr>
              </a:solidFill>
            </a:endParaRPr>
          </a:p>
          <a:p>
            <a:pPr marL="285750" indent="-285750">
              <a:lnSpc>
                <a:spcPct val="200000"/>
              </a:lnSpc>
              <a:buFont typeface="Wingdings" panose="05000000000000000000" charset="0"/>
              <a:buChar char="Ø"/>
            </a:pPr>
            <a:r>
              <a:rPr lang="zh-CN" altLang="en-US" sz="1600" b="1" dirty="0" smtClean="0">
                <a:solidFill>
                  <a:schemeClr val="accent1">
                    <a:lumMod val="75000"/>
                  </a:schemeClr>
                </a:solidFill>
              </a:rPr>
              <a:t>基本单位：药品</a:t>
            </a:r>
            <a:r>
              <a:rPr lang="zh-CN" altLang="en-US" sz="1600" b="1" dirty="0">
                <a:solidFill>
                  <a:schemeClr val="accent1">
                    <a:lumMod val="75000"/>
                  </a:schemeClr>
                </a:solidFill>
              </a:rPr>
              <a:t>的最小可拆分</a:t>
            </a:r>
            <a:r>
              <a:rPr lang="zh-CN" altLang="en-US" sz="1600" b="1" dirty="0" smtClean="0">
                <a:solidFill>
                  <a:schemeClr val="accent1">
                    <a:lumMod val="75000"/>
                  </a:schemeClr>
                </a:solidFill>
              </a:rPr>
              <a:t>单位</a:t>
            </a:r>
            <a:endParaRPr lang="en-US" altLang="zh-CN" sz="1600" b="1" dirty="0">
              <a:solidFill>
                <a:schemeClr val="accent1">
                  <a:lumMod val="75000"/>
                </a:schemeClr>
              </a:solidFill>
            </a:endParaRPr>
          </a:p>
          <a:p>
            <a:pPr marL="285750" indent="-285750">
              <a:lnSpc>
                <a:spcPct val="200000"/>
              </a:lnSpc>
              <a:buFont typeface="Wingdings" panose="05000000000000000000" charset="0"/>
              <a:buChar char="Ø"/>
            </a:pPr>
            <a:r>
              <a:rPr lang="zh-CN" altLang="en-US" sz="1600" b="1" dirty="0" smtClean="0">
                <a:solidFill>
                  <a:schemeClr val="accent1">
                    <a:lumMod val="75000"/>
                  </a:schemeClr>
                </a:solidFill>
              </a:rPr>
              <a:t>入库</a:t>
            </a:r>
            <a:r>
              <a:rPr lang="zh-CN" altLang="en-US" sz="1600" b="1" dirty="0">
                <a:solidFill>
                  <a:schemeClr val="accent1">
                    <a:lumMod val="75000"/>
                  </a:schemeClr>
                </a:solidFill>
              </a:rPr>
              <a:t>单位</a:t>
            </a:r>
            <a:r>
              <a:rPr lang="zh-CN" altLang="en-US" sz="1600" b="1" dirty="0" smtClean="0">
                <a:solidFill>
                  <a:schemeClr val="accent1">
                    <a:lumMod val="75000"/>
                  </a:schemeClr>
                </a:solidFill>
              </a:rPr>
              <a:t>：入库</a:t>
            </a:r>
            <a:r>
              <a:rPr lang="zh-CN" altLang="en-US" sz="1600" b="1" dirty="0">
                <a:solidFill>
                  <a:schemeClr val="accent1">
                    <a:lumMod val="75000"/>
                  </a:schemeClr>
                </a:solidFill>
              </a:rPr>
              <a:t>时用的</a:t>
            </a:r>
            <a:r>
              <a:rPr lang="zh-CN" altLang="en-US" sz="1600" b="1" dirty="0" smtClean="0">
                <a:solidFill>
                  <a:schemeClr val="accent1">
                    <a:lumMod val="75000"/>
                  </a:schemeClr>
                </a:solidFill>
              </a:rPr>
              <a:t>单位</a:t>
            </a:r>
            <a:endParaRPr lang="en-US" altLang="zh-CN" sz="1600" b="1" dirty="0" smtClean="0">
              <a:solidFill>
                <a:schemeClr val="accent1">
                  <a:lumMod val="75000"/>
                </a:schemeClr>
              </a:solidFill>
            </a:endParaRPr>
          </a:p>
          <a:p>
            <a:pPr marL="285750" indent="-285750">
              <a:lnSpc>
                <a:spcPct val="200000"/>
              </a:lnSpc>
              <a:buFont typeface="Wingdings" panose="05000000000000000000" charset="0"/>
              <a:buChar char="Ø"/>
            </a:pPr>
            <a:r>
              <a:rPr lang="zh-CN" altLang="en-US" sz="1600" b="1" dirty="0" smtClean="0">
                <a:solidFill>
                  <a:schemeClr val="accent1">
                    <a:lumMod val="75000"/>
                  </a:schemeClr>
                </a:solidFill>
              </a:rPr>
              <a:t>门诊</a:t>
            </a:r>
            <a:r>
              <a:rPr lang="zh-CN" altLang="en-US" sz="1600" b="1" dirty="0">
                <a:solidFill>
                  <a:schemeClr val="accent1">
                    <a:lumMod val="75000"/>
                  </a:schemeClr>
                </a:solidFill>
              </a:rPr>
              <a:t>发药单位：门诊发药的最小</a:t>
            </a:r>
            <a:r>
              <a:rPr lang="zh-CN" altLang="en-US" sz="1600" b="1" dirty="0" smtClean="0">
                <a:solidFill>
                  <a:schemeClr val="accent1">
                    <a:lumMod val="75000"/>
                  </a:schemeClr>
                </a:solidFill>
              </a:rPr>
              <a:t>单位</a:t>
            </a:r>
            <a:endParaRPr lang="en-US" altLang="zh-CN" sz="1600" b="1" dirty="0" smtClean="0">
              <a:solidFill>
                <a:schemeClr val="accent1">
                  <a:lumMod val="75000"/>
                </a:schemeClr>
              </a:solidFill>
            </a:endParaRPr>
          </a:p>
          <a:p>
            <a:pPr marL="285750" indent="-285750">
              <a:lnSpc>
                <a:spcPct val="200000"/>
              </a:lnSpc>
              <a:buFont typeface="Wingdings" panose="05000000000000000000" charset="0"/>
              <a:buChar char="Ø"/>
            </a:pPr>
            <a:r>
              <a:rPr lang="zh-CN" altLang="en-US" sz="1600" b="1" dirty="0" smtClean="0">
                <a:solidFill>
                  <a:schemeClr val="accent1">
                    <a:lumMod val="75000"/>
                  </a:schemeClr>
                </a:solidFill>
              </a:rPr>
              <a:t>住院</a:t>
            </a:r>
            <a:r>
              <a:rPr lang="en-US" altLang="zh-CN" sz="1600" b="1" dirty="0" smtClean="0">
                <a:solidFill>
                  <a:schemeClr val="accent1">
                    <a:lumMod val="75000"/>
                  </a:schemeClr>
                </a:solidFill>
              </a:rPr>
              <a:t>(</a:t>
            </a:r>
            <a:r>
              <a:rPr lang="zh-CN" altLang="en-US" sz="1600" b="1" dirty="0" smtClean="0">
                <a:solidFill>
                  <a:schemeClr val="accent1">
                    <a:lumMod val="75000"/>
                  </a:schemeClr>
                </a:solidFill>
              </a:rPr>
              <a:t>整包装</a:t>
            </a:r>
            <a:r>
              <a:rPr lang="en-US" altLang="zh-CN" sz="1600" b="1" dirty="0" smtClean="0">
                <a:solidFill>
                  <a:schemeClr val="accent1">
                    <a:lumMod val="75000"/>
                  </a:schemeClr>
                </a:solidFill>
              </a:rPr>
              <a:t>)</a:t>
            </a:r>
            <a:r>
              <a:rPr lang="zh-CN" altLang="en-US" sz="1600" b="1" dirty="0" smtClean="0">
                <a:solidFill>
                  <a:schemeClr val="accent1">
                    <a:lumMod val="75000"/>
                  </a:schemeClr>
                </a:solidFill>
              </a:rPr>
              <a:t>发</a:t>
            </a:r>
            <a:r>
              <a:rPr lang="zh-CN" altLang="en-US" sz="1600" b="1" dirty="0">
                <a:solidFill>
                  <a:schemeClr val="accent1">
                    <a:lumMod val="75000"/>
                  </a:schemeClr>
                </a:solidFill>
              </a:rPr>
              <a:t>药单位：住院非</a:t>
            </a:r>
            <a:r>
              <a:rPr lang="zh-CN" altLang="en-US" sz="1600" b="1" dirty="0" smtClean="0">
                <a:solidFill>
                  <a:schemeClr val="accent1">
                    <a:lumMod val="75000"/>
                  </a:schemeClr>
                </a:solidFill>
              </a:rPr>
              <a:t>长期药品的发药单位</a:t>
            </a:r>
            <a:endParaRPr lang="en-US" altLang="zh-CN" sz="1600" b="1" dirty="0" smtClean="0">
              <a:solidFill>
                <a:schemeClr val="accent1">
                  <a:lumMod val="75000"/>
                </a:schemeClr>
              </a:solidFill>
            </a:endParaRPr>
          </a:p>
          <a:p>
            <a:pPr>
              <a:lnSpc>
                <a:spcPct val="200000"/>
              </a:lnSpc>
            </a:pPr>
            <a:r>
              <a:rPr lang="en-US" altLang="zh-CN" sz="1600" b="1" dirty="0" smtClean="0">
                <a:solidFill>
                  <a:schemeClr val="accent1">
                    <a:lumMod val="75000"/>
                  </a:schemeClr>
                </a:solidFill>
              </a:rPr>
              <a:t>                                    </a:t>
            </a:r>
            <a:r>
              <a:rPr lang="zh-CN" altLang="en-US" sz="1600" b="1" dirty="0" smtClean="0">
                <a:solidFill>
                  <a:schemeClr val="accent1">
                    <a:lumMod val="75000"/>
                  </a:schemeClr>
                </a:solidFill>
              </a:rPr>
              <a:t>住院长期药品的发药单位为基本单位</a:t>
            </a:r>
            <a:endParaRPr lang="en-US" altLang="zh-CN" sz="1600" b="1" dirty="0" smtClean="0">
              <a:solidFill>
                <a:schemeClr val="accent1">
                  <a:lumMod val="75000"/>
                </a:schemeClr>
              </a:solidFill>
            </a:endParaRPr>
          </a:p>
          <a:p>
            <a:pPr marL="285750" indent="-285750">
              <a:lnSpc>
                <a:spcPct val="200000"/>
              </a:lnSpc>
              <a:buFont typeface="Wingdings" panose="05000000000000000000" charset="0"/>
              <a:buChar char="Ø"/>
            </a:pPr>
            <a:r>
              <a:rPr lang="zh-CN" altLang="en-US" sz="1600" b="1" dirty="0" smtClean="0">
                <a:solidFill>
                  <a:schemeClr val="accent1">
                    <a:lumMod val="75000"/>
                  </a:schemeClr>
                </a:solidFill>
              </a:rPr>
              <a:t>等效单位</a:t>
            </a:r>
            <a:endParaRPr lang="en-US" altLang="zh-CN" sz="1600" b="1" dirty="0" smtClean="0">
              <a:solidFill>
                <a:schemeClr val="accent1">
                  <a:lumMod val="75000"/>
                </a:schemeClr>
              </a:solidFill>
            </a:endParaRPr>
          </a:p>
        </p:txBody>
      </p:sp>
      <p:graphicFrame>
        <p:nvGraphicFramePr>
          <p:cNvPr id="3" name="表格 2"/>
          <p:cNvGraphicFramePr>
            <a:graphicFrameLocks noGrp="1"/>
          </p:cNvGraphicFramePr>
          <p:nvPr>
            <p:custDataLst>
              <p:tags r:id="rId1"/>
            </p:custDataLst>
            <p:extLst>
              <p:ext uri="{D42A27DB-BD31-4B8C-83A1-F6EECF244321}">
                <p14:modId xmlns:p14="http://schemas.microsoft.com/office/powerpoint/2010/main" val="2038888892"/>
              </p:ext>
            </p:extLst>
          </p:nvPr>
        </p:nvGraphicFramePr>
        <p:xfrm>
          <a:off x="263352" y="1204724"/>
          <a:ext cx="11583035" cy="2080260"/>
        </p:xfrm>
        <a:graphic>
          <a:graphicData uri="http://schemas.openxmlformats.org/drawingml/2006/table">
            <a:tbl>
              <a:tblPr>
                <a:tableStyleId>{5C22544A-7EE6-4342-B048-85BDC9FD1C3A}</a:tableStyleId>
              </a:tblPr>
              <a:tblGrid>
                <a:gridCol w="2414905"/>
                <a:gridCol w="1001395"/>
                <a:gridCol w="718820"/>
                <a:gridCol w="1033780"/>
                <a:gridCol w="691515"/>
                <a:gridCol w="981075"/>
                <a:gridCol w="947420"/>
                <a:gridCol w="725170"/>
                <a:gridCol w="501015"/>
                <a:gridCol w="501650"/>
                <a:gridCol w="704215"/>
                <a:gridCol w="706120"/>
                <a:gridCol w="655955"/>
              </a:tblGrid>
              <a:tr h="858520">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cs typeface="微软雅黑" panose="020B0503020204020204" charset="-122"/>
                        </a:rPr>
                        <a:t>药学项/医嘱项名称</a:t>
                      </a:r>
                    </a:p>
                  </a:txBody>
                  <a:tcPr marL="25400" marR="25400" marT="6350" marB="6350" anchor="ctr">
                    <a:lnL w="19050" cap="rnd">
                      <a:solidFill>
                        <a:srgbClr val="7D5CB8"/>
                      </a:solidFill>
                      <a:prstDash val="solid"/>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smtClean="0">
                          <a:solidFill>
                            <a:srgbClr val="FFFFFF"/>
                          </a:solidFill>
                          <a:latin typeface="微软雅黑" panose="020B0503020204020204" charset="-122"/>
                          <a:ea typeface="微软雅黑" panose="020B0503020204020204" charset="-122"/>
                        </a:rPr>
                        <a:t>药学</a:t>
                      </a:r>
                      <a:endParaRPr lang="en-US" altLang="zh-CN" sz="1400" b="1" spc="120" dirty="0">
                        <a:solidFill>
                          <a:srgbClr val="FFFFFF"/>
                        </a:solidFill>
                        <a:latin typeface="微软雅黑" panose="020B0503020204020204" charset="-122"/>
                        <a:ea typeface="微软雅黑" panose="020B0503020204020204" charset="-122"/>
                      </a:endParaRPr>
                    </a:p>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基本单位</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入库</a:t>
                      </a:r>
                      <a:endParaRPr lang="en-US" altLang="zh-CN" sz="1400" b="1" spc="120" dirty="0">
                        <a:solidFill>
                          <a:srgbClr val="FFFFFF"/>
                        </a:solidFill>
                        <a:latin typeface="微软雅黑" panose="020B0503020204020204" charset="-122"/>
                        <a:ea typeface="微软雅黑" panose="020B0503020204020204" charset="-122"/>
                      </a:endParaRPr>
                    </a:p>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单位</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入库转换</a:t>
                      </a:r>
                      <a:endParaRPr lang="en-US" altLang="zh-CN" sz="1400" b="1" spc="120" dirty="0">
                        <a:solidFill>
                          <a:srgbClr val="FFFFFF"/>
                        </a:solidFill>
                        <a:latin typeface="微软雅黑" panose="020B0503020204020204" charset="-122"/>
                        <a:ea typeface="微软雅黑" panose="020B0503020204020204" charset="-122"/>
                      </a:endParaRPr>
                    </a:p>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系数</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基本</a:t>
                      </a:r>
                      <a:endParaRPr lang="en-US" altLang="zh-CN" sz="1400" b="1" spc="120" dirty="0">
                        <a:solidFill>
                          <a:srgbClr val="FFFFFF"/>
                        </a:solidFill>
                        <a:latin typeface="微软雅黑" panose="020B0503020204020204" charset="-122"/>
                        <a:ea typeface="微软雅黑" panose="020B0503020204020204" charset="-122"/>
                      </a:endParaRPr>
                    </a:p>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单位</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a:solidFill>
                            <a:srgbClr val="FFFFFF"/>
                          </a:solidFill>
                          <a:latin typeface="微软雅黑" panose="020B0503020204020204" charset="-122"/>
                          <a:ea typeface="微软雅黑" panose="020B0503020204020204" charset="-122"/>
                        </a:rPr>
                        <a:t>门诊发药单位</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a:solidFill>
                            <a:srgbClr val="FFFFFF"/>
                          </a:solidFill>
                          <a:latin typeface="微软雅黑" panose="020B0503020204020204" charset="-122"/>
                          <a:ea typeface="微软雅黑" panose="020B0503020204020204" charset="-122"/>
                        </a:rPr>
                        <a:t>门诊发药转换系数</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smtClean="0">
                          <a:solidFill>
                            <a:srgbClr val="FFFFFF"/>
                          </a:solidFill>
                          <a:latin typeface="微软雅黑" panose="020B0503020204020204" charset="-122"/>
                          <a:ea typeface="微软雅黑" panose="020B0503020204020204" charset="-122"/>
                        </a:rPr>
                        <a:t>住院整包装发</a:t>
                      </a:r>
                      <a:r>
                        <a:rPr lang="zh-CN" altLang="en-US" sz="1400" b="1" spc="120" dirty="0">
                          <a:solidFill>
                            <a:srgbClr val="FFFFFF"/>
                          </a:solidFill>
                          <a:latin typeface="微软雅黑" panose="020B0503020204020204" charset="-122"/>
                          <a:ea typeface="微软雅黑" panose="020B0503020204020204" charset="-122"/>
                        </a:rPr>
                        <a:t>药单位</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进价</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a:solidFill>
                            <a:srgbClr val="FFFFFF"/>
                          </a:solidFill>
                          <a:latin typeface="微软雅黑" panose="020B0503020204020204" charset="-122"/>
                          <a:ea typeface="微软雅黑" panose="020B0503020204020204" charset="-122"/>
                        </a:rPr>
                        <a:t>售价</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等效</a:t>
                      </a:r>
                      <a:endParaRPr lang="en-US" altLang="zh-CN" sz="1400" b="1" spc="120" dirty="0">
                        <a:solidFill>
                          <a:srgbClr val="FFFFFF"/>
                        </a:solidFill>
                        <a:latin typeface="微软雅黑" panose="020B0503020204020204" charset="-122"/>
                        <a:ea typeface="微软雅黑" panose="020B0503020204020204" charset="-122"/>
                      </a:endParaRPr>
                    </a:p>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数量</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等效</a:t>
                      </a:r>
                      <a:endParaRPr lang="en-US" altLang="zh-CN" sz="1400" b="1" spc="120" dirty="0">
                        <a:solidFill>
                          <a:srgbClr val="FFFFFF"/>
                        </a:solidFill>
                        <a:latin typeface="微软雅黑" panose="020B0503020204020204" charset="-122"/>
                        <a:ea typeface="微软雅黑" panose="020B0503020204020204" charset="-122"/>
                      </a:endParaRPr>
                    </a:p>
                    <a:p>
                      <a:pPr indent="0" algn="ctr" fontAlgn="ctr">
                        <a:lnSpc>
                          <a:spcPct val="120000"/>
                        </a:lnSpc>
                        <a:spcBef>
                          <a:spcPts val="0"/>
                        </a:spcBef>
                        <a:spcAft>
                          <a:spcPts val="0"/>
                        </a:spcAft>
                      </a:pPr>
                      <a:r>
                        <a:rPr lang="zh-CN" altLang="en-US" sz="1400" b="1" spc="120" dirty="0">
                          <a:solidFill>
                            <a:srgbClr val="FFFFFF"/>
                          </a:solidFill>
                          <a:latin typeface="微软雅黑" panose="020B0503020204020204" charset="-122"/>
                          <a:ea typeface="微软雅黑" panose="020B0503020204020204" charset="-122"/>
                        </a:rPr>
                        <a:t>单位</a:t>
                      </a:r>
                    </a:p>
                  </a:txBody>
                  <a:tcPr marL="25400" marR="25400" marT="6350" marB="6350" anchor="ctr">
                    <a:lnL w="3175">
                      <a:solidFill>
                        <a:srgbClr val="FFFFFF"/>
                      </a:solidFill>
                      <a:prstDash val="dot"/>
                    </a:lnL>
                    <a:lnR w="3175">
                      <a:solidFill>
                        <a:srgbClr val="FFFFFF"/>
                      </a:solidFill>
                      <a:prstDash val="dot"/>
                    </a:lnR>
                    <a:lnT w="19050" cap="rnd">
                      <a:solidFill>
                        <a:srgbClr val="7D5CB8"/>
                      </a:solidFill>
                      <a:prstDash val="solid"/>
                    </a:lnT>
                    <a:lnB w="19050">
                      <a:solidFill>
                        <a:srgbClr val="7D5CB8"/>
                      </a:solidFill>
                      <a:prstDash val="solid"/>
                    </a:lnB>
                    <a:solidFill>
                      <a:schemeClr val="accent1">
                        <a:lumMod val="75000"/>
                      </a:schemeClr>
                    </a:solidFill>
                  </a:tcPr>
                </a:tc>
                <a:tc>
                  <a:txBody>
                    <a:bodyPr/>
                    <a:lstStyle/>
                    <a:p>
                      <a:pPr indent="0" algn="ctr" fontAlgn="ctr">
                        <a:lnSpc>
                          <a:spcPct val="120000"/>
                        </a:lnSpc>
                        <a:spcBef>
                          <a:spcPts val="0"/>
                        </a:spcBef>
                        <a:spcAft>
                          <a:spcPts val="0"/>
                        </a:spcAft>
                      </a:pPr>
                      <a:r>
                        <a:rPr lang="zh-CN" altLang="en-US" sz="1400" b="1" spc="120">
                          <a:solidFill>
                            <a:srgbClr val="FFFFFF"/>
                          </a:solidFill>
                          <a:latin typeface="微软雅黑" panose="020B0503020204020204" charset="-122"/>
                          <a:ea typeface="微软雅黑" panose="020B0503020204020204" charset="-122"/>
                        </a:rPr>
                        <a:t>缺省</a:t>
                      </a:r>
                    </a:p>
                    <a:p>
                      <a:pPr indent="0" algn="ctr" fontAlgn="ctr">
                        <a:lnSpc>
                          <a:spcPct val="120000"/>
                        </a:lnSpc>
                        <a:spcBef>
                          <a:spcPts val="0"/>
                        </a:spcBef>
                        <a:spcAft>
                          <a:spcPts val="0"/>
                        </a:spcAft>
                      </a:pPr>
                      <a:r>
                        <a:rPr lang="zh-CN" altLang="en-US" sz="1400" b="1" spc="120">
                          <a:solidFill>
                            <a:srgbClr val="FFFFFF"/>
                          </a:solidFill>
                          <a:latin typeface="微软雅黑" panose="020B0503020204020204" charset="-122"/>
                          <a:ea typeface="微软雅黑" panose="020B0503020204020204" charset="-122"/>
                        </a:rPr>
                        <a:t>数量</a:t>
                      </a:r>
                    </a:p>
                  </a:txBody>
                  <a:tcPr marL="25400" marR="25400" marT="6350" marB="6350" anchor="ctr">
                    <a:lnL w="3175">
                      <a:solidFill>
                        <a:srgbClr val="FFFFFF"/>
                      </a:solidFill>
                      <a:prstDash val="dot"/>
                    </a:lnL>
                    <a:lnR w="19050" cap="rnd">
                      <a:solidFill>
                        <a:srgbClr val="7D5CB8"/>
                      </a:solidFill>
                      <a:prstDash val="solid"/>
                    </a:lnR>
                    <a:lnT w="19050" cap="rnd">
                      <a:solidFill>
                        <a:srgbClr val="7D5CB8"/>
                      </a:solidFill>
                      <a:prstDash val="solid"/>
                    </a:lnT>
                    <a:lnB w="19050">
                      <a:solidFill>
                        <a:srgbClr val="7D5CB8"/>
                      </a:solidFill>
                      <a:prstDash val="solid"/>
                    </a:lnB>
                    <a:solidFill>
                      <a:schemeClr val="accent1">
                        <a:lumMod val="75000"/>
                      </a:schemeClr>
                    </a:solidFill>
                  </a:tcPr>
                </a:tc>
              </a:tr>
              <a:tr h="600710">
                <a:tc>
                  <a:txBody>
                    <a:bodyPr/>
                    <a:lstStyle/>
                    <a:p>
                      <a:pPr indent="0" algn="l" fontAlgn="t">
                        <a:lnSpc>
                          <a:spcPct val="120000"/>
                        </a:lnSpc>
                        <a:spcBef>
                          <a:spcPts val="0"/>
                        </a:spcBef>
                        <a:spcAft>
                          <a:spcPts val="0"/>
                        </a:spcAft>
                      </a:pPr>
                      <a:r>
                        <a:rPr lang="zh-CN" altLang="en-US" sz="1400" b="0" spc="120">
                          <a:solidFill>
                            <a:srgbClr val="404040"/>
                          </a:solidFill>
                          <a:latin typeface="微软雅黑" panose="020B0503020204020204" charset="-122"/>
                          <a:ea typeface="微软雅黑" panose="020B0503020204020204" charset="-122"/>
                          <a:cs typeface="微软雅黑" panose="020B0503020204020204" charset="-122"/>
                        </a:rPr>
                        <a:t>多潘立酮片[10mg*42](吗丁啉)</a:t>
                      </a:r>
                    </a:p>
                  </a:txBody>
                  <a:tcPr marL="25400" marR="25400" marT="6350" marB="6350" anchor="ctr">
                    <a:lnL w="19050" cap="rnd">
                      <a:solidFill>
                        <a:srgbClr val="7D5CB8"/>
                      </a:solidFill>
                      <a:prstDash val="solid"/>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zh-CN" altLang="en-US" sz="1400" b="0" spc="120">
                          <a:solidFill>
                            <a:srgbClr val="404040"/>
                          </a:solidFill>
                          <a:latin typeface="微软雅黑" panose="020B0503020204020204" charset="-122"/>
                          <a:ea typeface="微软雅黑" panose="020B0503020204020204" charset="-122"/>
                        </a:rPr>
                        <a:t>片</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zh-CN" altLang="en-US" sz="1400" b="0" spc="120">
                          <a:solidFill>
                            <a:srgbClr val="404040"/>
                          </a:solidFill>
                          <a:latin typeface="微软雅黑" panose="020B0503020204020204" charset="-122"/>
                          <a:ea typeface="微软雅黑" panose="020B0503020204020204" charset="-122"/>
                          <a:cs typeface="微软雅黑" panose="020B0503020204020204" charset="-122"/>
                        </a:rPr>
                        <a:t>盒(42)</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en-US" altLang="zh-CN" sz="1400" b="0" spc="120">
                          <a:solidFill>
                            <a:srgbClr val="404040"/>
                          </a:solidFill>
                          <a:latin typeface="微软雅黑" panose="020B0503020204020204" charset="-122"/>
                          <a:ea typeface="微软雅黑" panose="020B0503020204020204" charset="-122"/>
                        </a:rPr>
                        <a:t>42</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zh-CN" altLang="en-US" sz="1400" b="0" spc="120">
                          <a:solidFill>
                            <a:srgbClr val="404040"/>
                          </a:solidFill>
                          <a:latin typeface="微软雅黑" panose="020B0503020204020204" charset="-122"/>
                          <a:ea typeface="微软雅黑" panose="020B0503020204020204" charset="-122"/>
                        </a:rPr>
                        <a:t>片</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zh-CN" altLang="en-US" sz="1400" b="0" spc="120" dirty="0">
                          <a:solidFill>
                            <a:srgbClr val="404040"/>
                          </a:solidFill>
                          <a:latin typeface="微软雅黑" panose="020B0503020204020204" charset="-122"/>
                          <a:ea typeface="微软雅黑" panose="020B0503020204020204" charset="-122"/>
                          <a:cs typeface="微软雅黑" panose="020B0503020204020204" charset="-122"/>
                        </a:rPr>
                        <a:t>盒(42)</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en-US" altLang="zh-CN" sz="1400" b="0" spc="120">
                          <a:solidFill>
                            <a:srgbClr val="404040"/>
                          </a:solidFill>
                          <a:latin typeface="微软雅黑" panose="020B0503020204020204" charset="-122"/>
                          <a:ea typeface="微软雅黑" panose="020B0503020204020204" charset="-122"/>
                        </a:rPr>
                        <a:t>42</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zh-CN" altLang="en-US" sz="1400" b="0" spc="120" dirty="0" smtClean="0">
                          <a:solidFill>
                            <a:srgbClr val="404040"/>
                          </a:solidFill>
                          <a:latin typeface="微软雅黑" panose="020B0503020204020204" charset="-122"/>
                          <a:ea typeface="微软雅黑" panose="020B0503020204020204" charset="-122"/>
                          <a:cs typeface="微软雅黑" panose="020B0503020204020204" charset="-122"/>
                        </a:rPr>
                        <a:t>盒(42)</a:t>
                      </a:r>
                      <a:endParaRPr lang="zh-CN" altLang="en-US" sz="1400" b="0" spc="120" dirty="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ctr">
                        <a:lnSpc>
                          <a:spcPct val="120000"/>
                        </a:lnSpc>
                        <a:spcBef>
                          <a:spcPts val="0"/>
                        </a:spcBef>
                        <a:spcAft>
                          <a:spcPts val="0"/>
                        </a:spcAft>
                      </a:pPr>
                      <a:r>
                        <a:rPr lang="zh-CN" altLang="en-US" sz="1400" b="0" spc="120">
                          <a:solidFill>
                            <a:srgbClr val="404040"/>
                          </a:solidFill>
                          <a:latin typeface="微软雅黑" panose="020B0503020204020204" charset="-122"/>
                          <a:ea typeface="微软雅黑" panose="020B0503020204020204" charset="-122"/>
                        </a:rPr>
                        <a:t>　</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en-US" altLang="zh-CN" sz="1400" b="0" spc="120">
                          <a:solidFill>
                            <a:srgbClr val="404040"/>
                          </a:solidFill>
                          <a:latin typeface="微软雅黑" panose="020B0503020204020204" charset="-122"/>
                          <a:ea typeface="微软雅黑" panose="020B0503020204020204" charset="-122"/>
                        </a:rPr>
                        <a:t>121</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en-US" altLang="zh-CN" sz="1400" b="0" spc="120">
                          <a:solidFill>
                            <a:srgbClr val="404040"/>
                          </a:solidFill>
                          <a:latin typeface="微软雅黑" panose="020B0503020204020204" charset="-122"/>
                          <a:ea typeface="微软雅黑" panose="020B0503020204020204" charset="-122"/>
                        </a:rPr>
                        <a:t>10</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en-US" sz="1400" b="0" spc="120">
                          <a:solidFill>
                            <a:srgbClr val="404040"/>
                          </a:solidFill>
                          <a:latin typeface="微软雅黑" panose="020B0503020204020204" charset="-122"/>
                          <a:ea typeface="微软雅黑" panose="020B0503020204020204" charset="-122"/>
                        </a:rPr>
                        <a:t>mg</a:t>
                      </a:r>
                    </a:p>
                  </a:txBody>
                  <a:tcPr marL="25400" marR="25400" marT="6350" marB="6350" anchor="ctr">
                    <a:lnL w="3175">
                      <a:solidFill>
                        <a:srgbClr val="7D5CB8"/>
                      </a:solidFill>
                      <a:prstDash val="dot"/>
                    </a:lnL>
                    <a:lnR w="3175">
                      <a:solidFill>
                        <a:srgbClr val="7D5CB8"/>
                      </a:solidFill>
                      <a:prstDash val="dot"/>
                    </a:lnR>
                    <a:lnT w="19050">
                      <a:solidFill>
                        <a:srgbClr val="7D5CB8"/>
                      </a:solidFill>
                      <a:prstDash val="solid"/>
                    </a:lnT>
                    <a:lnB w="3175">
                      <a:solidFill>
                        <a:srgbClr val="7D5CB8"/>
                      </a:solidFill>
                      <a:prstDash val="dot"/>
                    </a:lnB>
                    <a:solidFill>
                      <a:srgbClr val="F2F2F2"/>
                    </a:solidFill>
                  </a:tcPr>
                </a:tc>
                <a:tc>
                  <a:txBody>
                    <a:bodyPr/>
                    <a:lstStyle/>
                    <a:p>
                      <a:pPr indent="0" algn="ctr" fontAlgn="t">
                        <a:lnSpc>
                          <a:spcPct val="120000"/>
                        </a:lnSpc>
                        <a:spcBef>
                          <a:spcPts val="0"/>
                        </a:spcBef>
                        <a:spcAft>
                          <a:spcPts val="0"/>
                        </a:spcAft>
                      </a:pPr>
                      <a:r>
                        <a:rPr lang="en-US" altLang="zh-CN" sz="1400" b="0" spc="120">
                          <a:solidFill>
                            <a:srgbClr val="404040"/>
                          </a:solidFill>
                          <a:latin typeface="微软雅黑" panose="020B0503020204020204" charset="-122"/>
                          <a:ea typeface="微软雅黑" panose="020B0503020204020204" charset="-122"/>
                        </a:rPr>
                        <a:t>20</a:t>
                      </a:r>
                    </a:p>
                  </a:txBody>
                  <a:tcPr marL="25400" marR="25400" marT="6350" marB="6350" anchor="ctr">
                    <a:lnL w="3175">
                      <a:solidFill>
                        <a:srgbClr val="7D5CB8"/>
                      </a:solidFill>
                      <a:prstDash val="dot"/>
                    </a:lnL>
                    <a:lnR w="19050" cap="rnd">
                      <a:solidFill>
                        <a:srgbClr val="7D5CB8"/>
                      </a:solidFill>
                      <a:prstDash val="solid"/>
                    </a:lnR>
                    <a:lnT w="19050">
                      <a:solidFill>
                        <a:srgbClr val="7D5CB8"/>
                      </a:solidFill>
                      <a:prstDash val="solid"/>
                    </a:lnT>
                    <a:lnB w="3175">
                      <a:solidFill>
                        <a:srgbClr val="7D5CB8"/>
                      </a:solidFill>
                      <a:prstDash val="dot"/>
                    </a:lnB>
                    <a:solidFill>
                      <a:srgbClr val="F2F2F2"/>
                    </a:solidFill>
                  </a:tcPr>
                </a:tc>
              </a:tr>
              <a:tr h="621030">
                <a:tc>
                  <a:txBody>
                    <a:bodyPr/>
                    <a:lstStyle/>
                    <a:p>
                      <a:pPr indent="0" algn="l" fontAlgn="t">
                        <a:lnSpc>
                          <a:spcPct val="120000"/>
                        </a:lnSpc>
                        <a:spcBef>
                          <a:spcPts val="0"/>
                        </a:spcBef>
                        <a:spcAft>
                          <a:spcPts val="0"/>
                        </a:spcAft>
                      </a:pPr>
                      <a:r>
                        <a:rPr lang="en-US" altLang="zh-CN" sz="1400" b="0" spc="120">
                          <a:solidFill>
                            <a:srgbClr val="404040"/>
                          </a:solidFill>
                          <a:latin typeface="微软雅黑" panose="020B0503020204020204" charset="-122"/>
                          <a:ea typeface="微软雅黑" panose="020B0503020204020204" charset="-122"/>
                          <a:cs typeface="微软雅黑" panose="020B0503020204020204" charset="-122"/>
                        </a:rPr>
                        <a:t>1%地塞米松卡那霉素滴眼液(地卡滴眼液)[5ml]</a:t>
                      </a:r>
                    </a:p>
                  </a:txBody>
                  <a:tcPr marL="25400" marR="25400" marT="6350" marB="6350" anchor="ctr">
                    <a:lnL w="19050" cap="rnd">
                      <a:solidFill>
                        <a:srgbClr val="7D5CB8"/>
                      </a:solidFill>
                      <a:prstDash val="solid"/>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zh-CN" altLang="en-US" sz="1400" b="0" spc="120">
                          <a:solidFill>
                            <a:srgbClr val="404040"/>
                          </a:solidFill>
                          <a:latin typeface="微软雅黑" panose="020B0503020204020204" charset="-122"/>
                          <a:ea typeface="微软雅黑" panose="020B0503020204020204" charset="-122"/>
                        </a:rPr>
                        <a:t>支</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zh-CN" altLang="en-US" sz="1400" b="0" spc="120" dirty="0">
                          <a:solidFill>
                            <a:srgbClr val="404040"/>
                          </a:solidFill>
                          <a:latin typeface="微软雅黑" panose="020B0503020204020204" charset="-122"/>
                          <a:ea typeface="微软雅黑" panose="020B0503020204020204" charset="-122"/>
                        </a:rPr>
                        <a:t>支</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en-US" altLang="zh-CN" sz="1400" b="0" spc="120">
                          <a:solidFill>
                            <a:srgbClr val="404040"/>
                          </a:solidFill>
                          <a:latin typeface="微软雅黑" panose="020B0503020204020204" charset="-122"/>
                          <a:ea typeface="微软雅黑" panose="020B0503020204020204" charset="-122"/>
                        </a:rPr>
                        <a:t>1</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zh-CN" altLang="en-US" sz="1400" b="0" spc="120">
                          <a:solidFill>
                            <a:srgbClr val="404040"/>
                          </a:solidFill>
                          <a:latin typeface="微软雅黑" panose="020B0503020204020204" charset="-122"/>
                          <a:ea typeface="微软雅黑" panose="020B0503020204020204" charset="-122"/>
                        </a:rPr>
                        <a:t>支</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zh-CN" altLang="en-US" sz="1400" b="0" spc="120" dirty="0">
                          <a:solidFill>
                            <a:srgbClr val="404040"/>
                          </a:solidFill>
                          <a:latin typeface="微软雅黑" panose="020B0503020204020204" charset="-122"/>
                          <a:ea typeface="微软雅黑" panose="020B0503020204020204" charset="-122"/>
                        </a:rPr>
                        <a:t>支</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en-US" altLang="zh-CN" sz="1400" b="0" spc="120" dirty="0">
                          <a:solidFill>
                            <a:srgbClr val="404040"/>
                          </a:solidFill>
                          <a:latin typeface="微软雅黑" panose="020B0503020204020204" charset="-122"/>
                          <a:ea typeface="微软雅黑" panose="020B0503020204020204" charset="-122"/>
                        </a:rPr>
                        <a:t>1</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zh-CN" altLang="en-US" sz="1400" b="0" spc="120" dirty="0" smtClean="0">
                          <a:solidFill>
                            <a:srgbClr val="404040"/>
                          </a:solidFill>
                          <a:latin typeface="微软雅黑" panose="020B0503020204020204" charset="-122"/>
                          <a:ea typeface="微软雅黑" panose="020B0503020204020204" charset="-122"/>
                        </a:rPr>
                        <a:t>支</a:t>
                      </a:r>
                      <a:endParaRPr lang="zh-CN" altLang="en-US" sz="1400" b="0" spc="120" dirty="0">
                        <a:solidFill>
                          <a:srgbClr val="404040"/>
                        </a:solidFill>
                        <a:latin typeface="微软雅黑" panose="020B0503020204020204" charset="-122"/>
                        <a:ea typeface="微软雅黑" panose="020B0503020204020204" charset="-122"/>
                      </a:endParaRP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ctr">
                        <a:lnSpc>
                          <a:spcPct val="120000"/>
                        </a:lnSpc>
                        <a:spcBef>
                          <a:spcPts val="0"/>
                        </a:spcBef>
                        <a:spcAft>
                          <a:spcPts val="0"/>
                        </a:spcAft>
                      </a:pPr>
                      <a:r>
                        <a:rPr lang="zh-CN" altLang="en-US" sz="1400" b="0" spc="120">
                          <a:solidFill>
                            <a:srgbClr val="404040"/>
                          </a:solidFill>
                          <a:latin typeface="微软雅黑" panose="020B0503020204020204" charset="-122"/>
                          <a:ea typeface="微软雅黑" panose="020B0503020204020204" charset="-122"/>
                        </a:rPr>
                        <a:t>　</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en-US" altLang="zh-CN" sz="1400" b="0" spc="120">
                          <a:solidFill>
                            <a:srgbClr val="404040"/>
                          </a:solidFill>
                          <a:latin typeface="微软雅黑" panose="020B0503020204020204" charset="-122"/>
                          <a:ea typeface="微软雅黑" panose="020B0503020204020204" charset="-122"/>
                        </a:rPr>
                        <a:t>11</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en-US" altLang="zh-CN" sz="1400" b="0" spc="120">
                          <a:solidFill>
                            <a:srgbClr val="404040"/>
                          </a:solidFill>
                          <a:latin typeface="微软雅黑" panose="020B0503020204020204" charset="-122"/>
                          <a:ea typeface="微软雅黑" panose="020B0503020204020204" charset="-122"/>
                        </a:rPr>
                        <a:t>50</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zh-CN" altLang="en-US" sz="1400" b="0" spc="120">
                          <a:solidFill>
                            <a:srgbClr val="404040"/>
                          </a:solidFill>
                          <a:latin typeface="微软雅黑" panose="020B0503020204020204" charset="-122"/>
                          <a:ea typeface="微软雅黑" panose="020B0503020204020204" charset="-122"/>
                        </a:rPr>
                        <a:t>滴</a:t>
                      </a:r>
                    </a:p>
                  </a:txBody>
                  <a:tcPr marL="25400" marR="25400" marT="6350" marB="6350" anchor="ctr">
                    <a:lnL w="3175">
                      <a:solidFill>
                        <a:srgbClr val="7D5CB8"/>
                      </a:solidFill>
                      <a:prstDash val="dot"/>
                    </a:lnL>
                    <a:lnR w="3175">
                      <a:solidFill>
                        <a:srgbClr val="7D5CB8"/>
                      </a:solidFill>
                      <a:prstDash val="dot"/>
                    </a:lnR>
                    <a:lnT w="3175">
                      <a:solidFill>
                        <a:srgbClr val="7D5CB8"/>
                      </a:solidFill>
                      <a:prstDash val="dot"/>
                    </a:lnT>
                    <a:lnB w="19050" cap="rnd">
                      <a:solidFill>
                        <a:srgbClr val="7D5CB8"/>
                      </a:solidFill>
                      <a:prstDash val="solid"/>
                    </a:lnB>
                    <a:solidFill>
                      <a:srgbClr val="FFFFFF"/>
                    </a:solidFill>
                  </a:tcPr>
                </a:tc>
                <a:tc>
                  <a:txBody>
                    <a:bodyPr/>
                    <a:lstStyle/>
                    <a:p>
                      <a:pPr indent="0" algn="ctr" fontAlgn="t">
                        <a:lnSpc>
                          <a:spcPct val="120000"/>
                        </a:lnSpc>
                        <a:spcBef>
                          <a:spcPts val="0"/>
                        </a:spcBef>
                        <a:spcAft>
                          <a:spcPts val="0"/>
                        </a:spcAft>
                      </a:pPr>
                      <a:r>
                        <a:rPr lang="en-US" altLang="zh-CN" sz="1400" b="0" spc="120" dirty="0">
                          <a:solidFill>
                            <a:srgbClr val="404040"/>
                          </a:solidFill>
                          <a:latin typeface="微软雅黑" panose="020B0503020204020204" charset="-122"/>
                          <a:ea typeface="微软雅黑" panose="020B0503020204020204" charset="-122"/>
                        </a:rPr>
                        <a:t>2</a:t>
                      </a:r>
                    </a:p>
                  </a:txBody>
                  <a:tcPr marL="25400" marR="25400" marT="6350" marB="6350" anchor="ctr">
                    <a:lnL w="3175">
                      <a:solidFill>
                        <a:srgbClr val="7D5CB8"/>
                      </a:solidFill>
                      <a:prstDash val="dot"/>
                    </a:lnL>
                    <a:lnR w="19050" cap="rnd">
                      <a:solidFill>
                        <a:srgbClr val="7D5CB8"/>
                      </a:solidFill>
                      <a:prstDash val="solid"/>
                    </a:lnR>
                    <a:lnT w="3175">
                      <a:solidFill>
                        <a:srgbClr val="7D5CB8"/>
                      </a:solidFill>
                      <a:prstDash val="dot"/>
                    </a:lnT>
                    <a:lnB w="19050" cap="rnd">
                      <a:solidFill>
                        <a:srgbClr val="7D5CB8"/>
                      </a:solidFill>
                      <a:prstDash val="solid"/>
                    </a:lnB>
                    <a:solidFill>
                      <a:srgbClr val="FFFFFF"/>
                    </a:solidFill>
                  </a:tcP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226141136"/>
              </p:ext>
            </p:extLst>
          </p:nvPr>
        </p:nvGraphicFramePr>
        <p:xfrm>
          <a:off x="5686793" y="3861048"/>
          <a:ext cx="6129361" cy="2433320"/>
        </p:xfrm>
        <a:graphic>
          <a:graphicData uri="http://schemas.openxmlformats.org/drawingml/2006/table">
            <a:tbl>
              <a:tblPr firstRow="1" bandRow="1">
                <a:tableStyleId>{5C22544A-7EE6-4342-B048-85BDC9FD1C3A}</a:tableStyleId>
              </a:tblPr>
              <a:tblGrid>
                <a:gridCol w="1520849"/>
                <a:gridCol w="1512168"/>
                <a:gridCol w="1791519"/>
                <a:gridCol w="1304825"/>
              </a:tblGrid>
              <a:tr h="370840">
                <a:tc>
                  <a:txBody>
                    <a:bodyPr/>
                    <a:lstStyle/>
                    <a:p>
                      <a:pPr algn="ctr"/>
                      <a:endParaRPr lang="zh-CN" altLang="en-US" sz="1600" dirty="0"/>
                    </a:p>
                  </a:txBody>
                  <a:tcPr/>
                </a:tc>
                <a:tc>
                  <a:txBody>
                    <a:bodyPr/>
                    <a:lstStyle/>
                    <a:p>
                      <a:pPr algn="ctr"/>
                      <a:r>
                        <a:rPr lang="zh-CN" altLang="en-US" sz="1600" dirty="0" smtClean="0"/>
                        <a:t>针剂</a:t>
                      </a:r>
                      <a:endParaRPr lang="zh-CN" altLang="en-US" sz="1600" dirty="0"/>
                    </a:p>
                  </a:txBody>
                  <a:tcPr/>
                </a:tc>
                <a:tc>
                  <a:txBody>
                    <a:bodyPr/>
                    <a:lstStyle/>
                    <a:p>
                      <a:pPr algn="ctr"/>
                      <a:r>
                        <a:rPr lang="zh-CN" altLang="en-US" sz="1600" dirty="0" smtClean="0"/>
                        <a:t>片剂</a:t>
                      </a:r>
                      <a:endParaRPr lang="zh-CN" altLang="en-US" sz="1600" dirty="0"/>
                    </a:p>
                  </a:txBody>
                  <a:tcPr/>
                </a:tc>
                <a:tc>
                  <a:txBody>
                    <a:bodyPr/>
                    <a:lstStyle/>
                    <a:p>
                      <a:pPr algn="ctr"/>
                      <a:r>
                        <a:rPr lang="zh-CN" altLang="en-US" sz="1600" dirty="0" smtClean="0"/>
                        <a:t>中草药</a:t>
                      </a:r>
                      <a:endParaRPr lang="zh-CN" altLang="en-US" sz="1600" dirty="0"/>
                    </a:p>
                  </a:txBody>
                  <a:tcPr/>
                </a:tc>
              </a:tr>
              <a:tr h="370840">
                <a:tc>
                  <a:txBody>
                    <a:bodyPr/>
                    <a:lstStyle/>
                    <a:p>
                      <a:r>
                        <a:rPr lang="zh-CN" altLang="en-US" sz="1600" b="1" dirty="0" smtClean="0">
                          <a:solidFill>
                            <a:schemeClr val="accent1">
                              <a:lumMod val="75000"/>
                            </a:schemeClr>
                          </a:solidFill>
                        </a:rPr>
                        <a:t>药学基本单位</a:t>
                      </a:r>
                      <a:endParaRPr lang="zh-CN" altLang="en-US" sz="1600" dirty="0"/>
                    </a:p>
                  </a:txBody>
                  <a:tcPr/>
                </a:tc>
                <a:tc>
                  <a:txBody>
                    <a:bodyPr/>
                    <a:lstStyle/>
                    <a:p>
                      <a:pPr algn="ctr"/>
                      <a:r>
                        <a:rPr lang="zh-CN" altLang="en-US" sz="1600" b="1" dirty="0" smtClean="0">
                          <a:solidFill>
                            <a:schemeClr val="accent1">
                              <a:lumMod val="75000"/>
                            </a:schemeClr>
                          </a:solidFill>
                        </a:rPr>
                        <a:t>支</a:t>
                      </a:r>
                      <a:endParaRPr lang="zh-CN" altLang="en-US" sz="1600" dirty="0"/>
                    </a:p>
                  </a:txBody>
                  <a:tcPr/>
                </a:tc>
                <a:tc>
                  <a:txBody>
                    <a:bodyPr/>
                    <a:lstStyle/>
                    <a:p>
                      <a:pPr algn="ctr"/>
                      <a:r>
                        <a:rPr lang="zh-CN" altLang="en-US" sz="1600" b="1" dirty="0" smtClean="0">
                          <a:solidFill>
                            <a:schemeClr val="accent1">
                              <a:lumMod val="75000"/>
                            </a:schemeClr>
                          </a:solidFill>
                        </a:rPr>
                        <a:t>片</a:t>
                      </a:r>
                      <a:endParaRPr lang="zh-CN" altLang="en-US" sz="1600" dirty="0"/>
                    </a:p>
                  </a:txBody>
                  <a:tcPr/>
                </a:tc>
                <a:tc>
                  <a:txBody>
                    <a:bodyPr/>
                    <a:lstStyle/>
                    <a:p>
                      <a:pPr algn="ctr"/>
                      <a:r>
                        <a:rPr lang="en-US" altLang="zh-CN" sz="1600" b="1" dirty="0" smtClean="0">
                          <a:solidFill>
                            <a:schemeClr val="accent1">
                              <a:lumMod val="75000"/>
                            </a:schemeClr>
                          </a:solidFill>
                        </a:rPr>
                        <a:t>g</a:t>
                      </a:r>
                      <a:r>
                        <a:rPr lang="zh-CN" altLang="en-US" sz="1600" b="1" dirty="0" smtClean="0">
                          <a:solidFill>
                            <a:schemeClr val="accent1">
                              <a:lumMod val="75000"/>
                            </a:schemeClr>
                          </a:solidFill>
                        </a:rPr>
                        <a:t>或袋</a:t>
                      </a:r>
                      <a:r>
                        <a:rPr lang="en-US" altLang="zh-CN" sz="1600" b="1" dirty="0" smtClean="0">
                          <a:solidFill>
                            <a:schemeClr val="accent1">
                              <a:lumMod val="75000"/>
                            </a:schemeClr>
                          </a:solidFill>
                        </a:rPr>
                        <a:t>(X)</a:t>
                      </a:r>
                      <a:endParaRPr lang="zh-CN" altLang="en-US" sz="1600" dirty="0"/>
                    </a:p>
                  </a:txBody>
                  <a:tcPr/>
                </a:tc>
              </a:tr>
              <a:tr h="370840">
                <a:tc>
                  <a:txBody>
                    <a:bodyPr/>
                    <a:lstStyle/>
                    <a:p>
                      <a:r>
                        <a:rPr lang="zh-CN" altLang="en-US" sz="1600" b="1" dirty="0" smtClean="0">
                          <a:solidFill>
                            <a:schemeClr val="accent1">
                              <a:lumMod val="75000"/>
                            </a:schemeClr>
                          </a:solidFill>
                        </a:rPr>
                        <a:t>基本单位</a:t>
                      </a:r>
                      <a:endParaRPr lang="zh-CN" altLang="en-US" sz="1600" dirty="0"/>
                    </a:p>
                  </a:txBody>
                  <a:tcPr/>
                </a:tc>
                <a:tc>
                  <a:txBody>
                    <a:bodyPr/>
                    <a:lstStyle/>
                    <a:p>
                      <a:pPr algn="ctr"/>
                      <a:r>
                        <a:rPr lang="zh-CN" altLang="en-US" sz="1600" b="1" dirty="0" smtClean="0">
                          <a:solidFill>
                            <a:schemeClr val="accent1">
                              <a:lumMod val="75000"/>
                            </a:schemeClr>
                          </a:solidFill>
                        </a:rPr>
                        <a:t>支</a:t>
                      </a:r>
                      <a:endParaRPr lang="zh-CN" altLang="en-US" sz="1600" dirty="0"/>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accent1">
                              <a:lumMod val="75000"/>
                            </a:schemeClr>
                          </a:solidFill>
                        </a:rPr>
                        <a:t>片</a:t>
                      </a:r>
                      <a:endParaRPr lang="zh-CN" altLang="en-US" sz="1600" dirty="0" smtClean="0"/>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sz="1600" b="1" dirty="0" smtClean="0">
                          <a:solidFill>
                            <a:schemeClr val="accent1">
                              <a:lumMod val="75000"/>
                            </a:schemeClr>
                          </a:solidFill>
                        </a:rPr>
                        <a:t>g</a:t>
                      </a:r>
                      <a:r>
                        <a:rPr lang="zh-CN" altLang="en-US" sz="1600" b="1" dirty="0" smtClean="0">
                          <a:solidFill>
                            <a:schemeClr val="accent1">
                              <a:lumMod val="75000"/>
                            </a:schemeClr>
                          </a:solidFill>
                        </a:rPr>
                        <a:t>或袋</a:t>
                      </a:r>
                      <a:r>
                        <a:rPr lang="en-US" altLang="zh-CN" sz="1600" b="1" dirty="0" smtClean="0">
                          <a:solidFill>
                            <a:schemeClr val="accent1">
                              <a:lumMod val="75000"/>
                            </a:schemeClr>
                          </a:solidFill>
                        </a:rPr>
                        <a:t>(X)</a:t>
                      </a:r>
                      <a:endParaRPr lang="zh-CN" altLang="en-US" sz="1600" dirty="0" smtClean="0"/>
                    </a:p>
                  </a:txBody>
                  <a:tcPr/>
                </a:tc>
              </a:tr>
              <a:tr h="370840">
                <a:tc>
                  <a:txBody>
                    <a:bodyPr/>
                    <a:lstStyle/>
                    <a:p>
                      <a:r>
                        <a:rPr lang="zh-CN" altLang="en-US" sz="1600" b="1" dirty="0" smtClean="0">
                          <a:solidFill>
                            <a:schemeClr val="accent1">
                              <a:lumMod val="75000"/>
                            </a:schemeClr>
                          </a:solidFill>
                        </a:rPr>
                        <a:t>入库单位</a:t>
                      </a:r>
                      <a:endParaRPr lang="zh-CN" altLang="en-US" sz="1600" dirty="0"/>
                    </a:p>
                  </a:txBody>
                  <a:tcPr/>
                </a:tc>
                <a:tc>
                  <a:txBody>
                    <a:bodyPr/>
                    <a:lstStyle/>
                    <a:p>
                      <a:pPr algn="ctr"/>
                      <a:r>
                        <a:rPr lang="zh-CN" altLang="en-US" sz="1600" b="1" dirty="0" smtClean="0">
                          <a:solidFill>
                            <a:schemeClr val="accent1">
                              <a:lumMod val="75000"/>
                            </a:schemeClr>
                          </a:solidFill>
                        </a:rPr>
                        <a:t>支或盒</a:t>
                      </a:r>
                      <a:r>
                        <a:rPr lang="en-US" altLang="zh-CN" sz="1600" b="1" dirty="0" smtClean="0">
                          <a:solidFill>
                            <a:schemeClr val="accent1">
                              <a:lumMod val="75000"/>
                            </a:schemeClr>
                          </a:solidFill>
                        </a:rPr>
                        <a:t>(10)</a:t>
                      </a:r>
                      <a:endParaRPr lang="zh-CN" altLang="en-US" sz="1600" dirty="0"/>
                    </a:p>
                  </a:txBody>
                  <a:tcPr/>
                </a:tc>
                <a:tc>
                  <a:txBody>
                    <a:bodyPr/>
                    <a:lstStyle/>
                    <a:p>
                      <a:pPr algn="ctr"/>
                      <a:r>
                        <a:rPr lang="zh-CN" altLang="en-US" sz="1600" b="1" dirty="0" smtClean="0">
                          <a:solidFill>
                            <a:schemeClr val="accent1">
                              <a:lumMod val="75000"/>
                            </a:schemeClr>
                          </a:solidFill>
                        </a:rPr>
                        <a:t>盒</a:t>
                      </a:r>
                      <a:r>
                        <a:rPr lang="en-US" altLang="zh-CN" sz="1600" b="1" dirty="0" smtClean="0">
                          <a:solidFill>
                            <a:schemeClr val="accent1">
                              <a:lumMod val="75000"/>
                            </a:schemeClr>
                          </a:solidFill>
                        </a:rPr>
                        <a:t>(10)</a:t>
                      </a:r>
                      <a:endParaRPr lang="zh-CN" altLang="en-US" sz="1600" dirty="0"/>
                    </a:p>
                  </a:txBody>
                  <a:tcPr/>
                </a:tc>
                <a:tc>
                  <a:txBody>
                    <a:bodyPr/>
                    <a:lstStyle/>
                    <a:p>
                      <a:pPr algn="ctr"/>
                      <a:r>
                        <a:rPr lang="en-US" altLang="zh-CN" sz="1600" b="1" dirty="0" smtClean="0">
                          <a:solidFill>
                            <a:schemeClr val="accent1">
                              <a:lumMod val="75000"/>
                            </a:schemeClr>
                          </a:solidFill>
                        </a:rPr>
                        <a:t>kg</a:t>
                      </a:r>
                      <a:endParaRPr lang="zh-CN" altLang="en-US" sz="1600" dirty="0"/>
                    </a:p>
                  </a:txBody>
                  <a:tcPr/>
                </a:tc>
              </a:tr>
              <a:tr h="370840">
                <a:tc>
                  <a:txBody>
                    <a:bodyPr/>
                    <a:lstStyle/>
                    <a:p>
                      <a:r>
                        <a:rPr lang="zh-CN" altLang="en-US" sz="1600" b="1" dirty="0" smtClean="0">
                          <a:solidFill>
                            <a:schemeClr val="accent1">
                              <a:lumMod val="75000"/>
                            </a:schemeClr>
                          </a:solidFill>
                        </a:rPr>
                        <a:t>门诊发药单位</a:t>
                      </a:r>
                      <a:endParaRPr lang="zh-CN" altLang="en-US" sz="1600" dirty="0"/>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accent1">
                              <a:lumMod val="75000"/>
                            </a:schemeClr>
                          </a:solidFill>
                        </a:rPr>
                        <a:t>支</a:t>
                      </a:r>
                      <a:endParaRPr lang="zh-CN" altLang="en-US" sz="1600" dirty="0" smtClean="0"/>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accent1">
                              <a:lumMod val="75000"/>
                            </a:schemeClr>
                          </a:solidFill>
                        </a:rPr>
                        <a:t>盒</a:t>
                      </a:r>
                      <a:r>
                        <a:rPr lang="en-US" altLang="zh-CN" sz="1600" b="1" dirty="0" smtClean="0">
                          <a:solidFill>
                            <a:schemeClr val="accent1">
                              <a:lumMod val="75000"/>
                            </a:schemeClr>
                          </a:solidFill>
                        </a:rPr>
                        <a:t>(10)</a:t>
                      </a:r>
                      <a:r>
                        <a:rPr lang="zh-CN" altLang="en-US" sz="1600" b="1" dirty="0" smtClean="0">
                          <a:solidFill>
                            <a:schemeClr val="accent1">
                              <a:lumMod val="75000"/>
                            </a:schemeClr>
                          </a:solidFill>
                        </a:rPr>
                        <a:t>、瓶</a:t>
                      </a:r>
                      <a:r>
                        <a:rPr lang="en-US" altLang="zh-CN" sz="1600" b="1" dirty="0" smtClean="0">
                          <a:solidFill>
                            <a:schemeClr val="accent1">
                              <a:lumMod val="75000"/>
                            </a:schemeClr>
                          </a:solidFill>
                        </a:rPr>
                        <a:t>(100)</a:t>
                      </a:r>
                      <a:endParaRPr lang="zh-CN" altLang="en-US" sz="1600" dirty="0" smtClean="0"/>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sz="1600" b="1" dirty="0" smtClean="0">
                          <a:solidFill>
                            <a:schemeClr val="accent1">
                              <a:lumMod val="75000"/>
                            </a:schemeClr>
                          </a:solidFill>
                        </a:rPr>
                        <a:t>kg</a:t>
                      </a:r>
                      <a:endParaRPr lang="zh-CN" altLang="en-US" sz="1600" dirty="0" smtClean="0"/>
                    </a:p>
                  </a:txBody>
                  <a:tcPr/>
                </a:tc>
              </a:tr>
              <a:tr h="370840">
                <a:tc>
                  <a:txBody>
                    <a:bodyPr/>
                    <a:lstStyle/>
                    <a:p>
                      <a:r>
                        <a:rPr lang="zh-CN" altLang="en-US" sz="1600" b="1" dirty="0" smtClean="0">
                          <a:solidFill>
                            <a:schemeClr val="accent1">
                              <a:lumMod val="75000"/>
                            </a:schemeClr>
                          </a:solidFill>
                        </a:rPr>
                        <a:t>住院整包装发药单位</a:t>
                      </a:r>
                      <a:endParaRPr lang="zh-CN" altLang="en-US" sz="1600" dirty="0"/>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accent1">
                              <a:lumMod val="75000"/>
                            </a:schemeClr>
                          </a:solidFill>
                        </a:rPr>
                        <a:t>支</a:t>
                      </a:r>
                      <a:endParaRPr lang="zh-CN" altLang="en-US" sz="1600" dirty="0" smtClean="0"/>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accent1">
                              <a:lumMod val="75000"/>
                            </a:schemeClr>
                          </a:solidFill>
                        </a:rPr>
                        <a:t>盒</a:t>
                      </a:r>
                      <a:r>
                        <a:rPr lang="en-US" altLang="zh-CN" sz="1600" b="1" dirty="0" smtClean="0">
                          <a:solidFill>
                            <a:schemeClr val="accent1">
                              <a:lumMod val="75000"/>
                            </a:schemeClr>
                          </a:solidFill>
                        </a:rPr>
                        <a:t>(10)</a:t>
                      </a:r>
                      <a:r>
                        <a:rPr lang="zh-CN" altLang="en-US" sz="1600" b="1" dirty="0" smtClean="0">
                          <a:solidFill>
                            <a:schemeClr val="accent1">
                              <a:lumMod val="75000"/>
                            </a:schemeClr>
                          </a:solidFill>
                        </a:rPr>
                        <a:t>、瓶</a:t>
                      </a:r>
                      <a:r>
                        <a:rPr lang="en-US" altLang="zh-CN" sz="1600" b="1" dirty="0" smtClean="0">
                          <a:solidFill>
                            <a:schemeClr val="accent1">
                              <a:lumMod val="75000"/>
                            </a:schemeClr>
                          </a:solidFill>
                        </a:rPr>
                        <a:t>(100)</a:t>
                      </a:r>
                      <a:endParaRPr lang="zh-CN" altLang="en-US" sz="1600" dirty="0" smtClean="0"/>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sz="1600" b="1" dirty="0" smtClean="0">
                          <a:solidFill>
                            <a:schemeClr val="accent1">
                              <a:lumMod val="75000"/>
                            </a:schemeClr>
                          </a:solidFill>
                        </a:rPr>
                        <a:t>kg</a:t>
                      </a:r>
                      <a:endParaRPr lang="zh-CN" altLang="en-US" sz="1600" dirty="0" smtClean="0"/>
                    </a:p>
                  </a:txBody>
                  <a:tcPr/>
                </a:tc>
              </a:tr>
            </a:tbl>
          </a:graphicData>
        </a:graphic>
      </p:graphicFrame>
    </p:spTree>
    <p:extLst>
      <p:ext uri="{BB962C8B-B14F-4D97-AF65-F5344CB8AC3E}">
        <p14:creationId xmlns:p14="http://schemas.microsoft.com/office/powerpoint/2010/main" val="32896154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 name="ISPRING_PLAYERS_CUSTOMIZATION" val="UEsDBBQAAgAIAAtngUb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C2eBRjUa0FrOBAAA9BYAACcAAAB1bml2ZXJzYWwvZmxhc2hfcHVibGlzaGluZ19zZXR0aW5ncy54bWzNWNty4jgQfecrVN6axwnkNpOkgBRJTIUaMCw4m5na2qKELbA2suSVZBjmab9mP2y/ZFso3EIgYqcyk8oDsdx9utXqy7HKl19ThsZEKip4xTs8KHmI8EjElI8q3l1Yf3/mIaUxjzETnFQ8Ljx0WS2Us3zAqEp6RGsQVQhguLrIdMVLtM4uisXJZHJAVSbNW8FyDfjqIBJpMZNEEa6JLGYMT+FHTzOivGqhgFDZLrVEnDOCaAwucGq8w6zOsEq8ohUb4OhhJEXO42vBhERyNKh4v5zVzN9cxkLd0JRwszlVhUWzrC9wHFPjD2Y9+o2ghNBRAo4flk48NKGxTirecenI4IB8cRNnhm53gQ3OtYDtcP1oICUax1hj+2gtSjIkEuJKVFXLnADo2tqKpCZf9WLBLsVTjlMahfAGmVhVvJuw3/XrftcPrv3+XbdpXXXWCBth03fS6TUbN34/aId+r38btpp7K4X+53APpX09c4bvdP2eH4R+t3/VaO+p4e7UUsdv1RrNPXXu/ateI9zXUlBr7avSuW0Hbjq3Xzp+t9kIPvXDdrsZNjpLrVkOr2Rrubie+GUoEJHL1fTWSZ4OOKYMusaTHFdEQ99hWI5IKOoUqnGImSIe+jMjo19zzKiemgqF9vRASFZTGYl011RfxTMV5S3hLCA4BiW5qO3T80Vpfzxb23rRWl9u61kvy4uu1UmEFj/Y+8PS6cL985Pd7m9xtDymMREBlnLWsjY38KILR8vueHj84cNuL7ZYK2OtcZRAK9XzTri6MpcaCr6WIOYZDQSLF4El6YDEAU7JyoToPVBeB8lDDw0hlRmEvCYpZh6iGo4gWiirfKA01bOZVF+VRIAFs4+gVm/jSKIES7WWt4vgmSkQVX8PhCbqDxsLu7RN1OcxupF4ArPRRbxDuIvYLZwUM6dFpJMTEqs9JFGNMRfh7rzsXYRbWD4QiUIhmJN8Z57cqMGHwsn3FCrZRfCeDBTVxEX0ijqZvhc5i9FU5IjRB4K0QOB9nsJ/CUGr/AENpUhnq8BxNFIMigeNKZmQ+NLF0BcwkeagCfQqY0RbC3/l9BsakKGQgEvwGJIN1qmy+Ad7AWdYqSUonvv4zk7hRnDjf35nNojjMQZGsx84dACSZvo18DHsnQswwZiAaK5AQGQinENam/OJaTwTc9mms+0Ej2eHbg5yBgrHTcEfiwkvIuhVlOfEFTDCHAnOpghHUF7KpNCYilzBik0WC63+l4NWFVE+c3UELRWMyditQZQOj45PTj98PDu/OCj++/c/73cqPTKNDsPGmqUa1zv5qbPmEy78gt4Wzumm9YR5vqC0lX866+3r5g4u6qz5DCN9QXcHYdzQrQuZmtqPN4L7/LfDI8/YHMTloiEIz/OFGb16i3Sh59e617cIYn3XDHsXLmUWCAQBixKo06H59nXUmXExF9n2XQhH5zvBmhNymthd/zcnQDhsp8blZjZoO234kyOjMVO7szKxncY/ltyR4P100QDowchyESAIjKbAhOIf1vm/pw9vaxWv2cKffnI7K258eP+MjvhdX1C2nb5SRyRYRgkk0asl3pufOK8Z3rcUMfu0uDlauypaXGGs362aNynlNIU4Gq66uJCtnp6UysXnXxUKgLZ+U10t/AdQSwMEFAACAAgAC2eBRp9k43WyAgAATgoAACEAAAB1bml2ZXJzYWwvZmxhc2hfc2tpbl9zZXR0aW5ncy54bWyVVm1P2zAQ/r5fUXXfCXstk0IlKJ2ExAYaiO9Ock2sOnZkX8r672c7NrHbpsl6Qqrvnsd3vreSqi3lyw+zWZoLJuQzIFJeKqPxuhktrudZiyj4RS44AscLLmRN2Hz58af9pIlFjrHEDuRUzobk0LtZ2M8UivPxbWFkiJCLuiF8/yBKcZGRfFtK0fJiNLRq34BklG818vLHYrUedMCownuEOoppfWVkGqWRoBSYkL6vjYyyGMmAeU+X9jOR07s6//oD2o4qipZ288nIEK0hJcRJvroxMozn+va4Kgsj5wkIf1FDv3w2MghlZA8yvvx8rhrRtM3/9EgjRWkSGnPOF/GdwwQp9Phpwt2lkVGCeZBxNFoFl56vd0YCkPsazn1qxlUK9mTyerAQTNEzBkuULaSJP3U2VYm3xxb1fMByQ5jSgFDVg5500E+kVf6aWNfj/sAb5UUAcooe8SpYW8OqizcAxvoev1rd2lURxveuCwKUsHPKIMJe2SN/67QeIQNlj3xmtIBHzvZH8ENLx/ElviWumOezr63AiT76fPmTtxpPD2ZwVeDaKTymFgUslQnnhdZgqpYmVteFlBzFlHKyoyVBKvgvg8v29jEqTQ4MrtNO91WKFBmcajcbo17SYb3sebwbu9+E/m3deYZ6hV/PCSLJq1r/Jqn5zPH0jOhr5slphlmSGg7ynm/ERE5N5BbkixBsqhcuEEKsffYQWHSDNQRPkyAFaXI6x6m75FTyeVtnINe6ZhR808S6DlfRsmL6D18pvEEREwaMHRMrfR0n9L0nA4VrACAyr3zHdofOUrcMKYMd+LkPFPbBQy9Lle7QoWa7wQfYYNhuTjOpH92a6BslxMWGE4RXHZeIF05oGG95JJmyD4uG3u/f/uJoI/tFZjov3GH27BopuljbjxOoleb/yH9QSwMEFAACAAgAC2eBRgoR72qiBAAABRYAACYAAAB1bml2ZXJzYWwvaHRtbF9wdWJsaXNoaW5nX3NldHRpbmdzLnhtbM1YbXPiNhD+nl+hcec+HoS8XZIBMiRxBuaIoeA0d9PpMMIWWI0suZIMx33qr+kP6y/pCoW3EIhoL0knH4jX+zy7Wu2uVi5ffEsZGhGpqOAVr1TY9xDhkYgpH1a8u/Dm46mHlMY8xkxwUvG48NBFda+c5X1GVdIlWoOqQkDD1XmmK16idXZeLI7H4wJVmTRvBcs18KtCJNJiJokiXBNZzBiewI+eZER51b09hMpWdCvinBFEY3CBU+MdZnWdMq9otfo4ehhKkfP4SjAhkRz2K95PpzXzN9OxTNc0JdysTVVBaMT6HMcxNe5g1qXfCUoIHSbgd2n/yENjGuuk4h3uHxge0C+u80zZ7SKw4bkSsBquHw2kROMYa2wfrUVJBkRCWImqapkTIF2RLWlq8k3PBVYUTzhOaRTCG2RCVfGuw17Hv/E7fnDl9+46TeuqMyJshE3fCdNtNq79XtAK/W6vHt42dwaF/pdwB9CunjnTtzt+1w9Cv9O7bLR2RLg7tcD4t7VGc0fMvX/ZbYS7Wgpqt7tC2vVW4Iapf237nWYj+NwLW61m2GgvUNMcXsrWcnE18ctQICKXy+mtkzztc0wZNI0nOa6IhrbDsBySUNxQqMYBZop46PeMDH/OMaN6YioUutMDIVlNZSTSHVN9Fc9UlLegs4TgGJTkvLaPz+al/el0ZelFa32xrGe9LM+bVjsRWryx96X947n7Z0fb3d/gaHlEYyICLOW0Za0v4EUXDhbdsXR4crLdiw3WylhrHCXQSvWsEy5LZloDwVcSxDyjvmDxPLADyFUGMa1JipmHqIYYR/O32uyEvqEMsthgS4UB12tBjhIs1UomzsNh+npU/TUQmqjf7OqsaJOqz2N0LfEYDjsX9TbhLmp1iD0z8SfSyQmJ1Q6aqMaYi3JnVsguyrdYPhCJQiGYk357lq6owQfCyfcUatNF8Z70FdXERfWSOpm+FzmL0UTkiNEHgrRA4H2ewn8JQcsTARpIkU6lDCuNFINyQCNKxiS+cDH0FUykOSBhXsoY0dbCHzn9jvpkICTwEjyCZAM5VZa/sBNxhpVakOKZjx/sudoIrv0vH8wCcTzCMKPsRg41TdJMvwY/hrVzASYYExDNJQqITIRzSGuzPzGNp2ouy3S2neDRdNPNRk5JYbsp+GM54UUEvYbynLgSRpgjwdkE4QjKS5kUGlGRK5DYZLHU6l85aKGI8qmrQ5iiwZiM3RrEfung8Oj45NPp2Xmh+Peff33cCnqcHdoMG2t2eLjaOnE6I59Mty/gNkyRbqgns+QLoI0TpTNuVze3TJfOyGdmzBewW0bANeyNkKmp/XgtuM/fBh4nh/WDuFw0x/bzE8B0YHqbAaDr1zpXdQTRu2uG3XOXwgkEghBECVTewNxPHTHTeclFt3UXwmb4TrQm5k5ncMf/xYkQts+pFbmZDVpOC/7sOKOYc7i9dAY7HehYcseR7d1VAzjwh3a6gCOf0RRmm/jNevl/6aybiv81m/LTa7EzcO1y/B49bvstx3bAH9XjCJZRAmnxaqn0/qfCDw3Y/ykG9mn+BWblk8v8U8DqN8o9kK9+uq3u/QNQSwMEFAACAAgAC2eBRoUwK2GeAQAAKwYAAB8AAAB1bml2ZXJzYWwvaHRtbF9za2luX3NldHRpbmdzLmpzjZRNb8IwDIbv/Ioqu06IfcJ2mzYmTdph0rhNO4RiSkUaR0noYIj/vrp8Na07iC/N26evY1fOuhMVS8QieozW5XO5/wj3pQakebuAy1BXLXpGunAqncAozUClGkQNyfefHuTNkeCMhS5Nx6tPsnUVP4H0ZiqVq+KGsbCM5hgtZ7QfRltyiX+DynZVbSuqtHm88B51N0btQfuuRpvJkhEXr+WqFliDMQd7Ap3KGALTfrnayKPjXZ+iysWYGalX75hgdyzjeWJxoSdt+WcrA7b44fMt0HvoPw8DO5U6/+YhqyceDijaSWPBOdjlvR9SsLCSY1AV3165/kED42ZBNTpPXer39NMVRZU2MoFGlwZPFCGmC69GN/sUTc7D0m+Jm2uKgFByBbZh1azaoFmYM36gsZhQRxpos+cHVKGcpDrZci89Cpajw5JtW/eOhd6+UIhghLA2QjNmIrO2i+OMqffs4Lpa1ndu5hUncnmR0Qz3cc4extdvEdp/RUJ6L+NZVlwOxcVIDQdXPIN901MkIZN2DnaEqIpyvk8dvJa7s/kDUEsDBBQAAgAIAC5rq0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Aua6tGlBOzImkAAABuAAAAHAAAAHVuaXZlcnNhbC9sb2NhbF9zZXR0aW5ncy54bWwNzDEOgzAMQNGdU1jeKe3WgcDGVpbSA1jERZEcG5GA4PZk+8PTb/szChy8pWDq8PV4IrDO5oMuDn/TUL8RUib1JKbsUA2h76pWbCb5cs4FJliFLt4mjiUyjxSLHHYRqOFTXv/AHpuuugF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Lmur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kAI1Jh2+TOWgrAACzVgAAFwAAAHVuaXZlcnNhbC91bml2ZXJzYWwucG5n7Xx5WFPX2q899mgHBK0WEoGkllatlcQYJSCQ1DrQ1qlWPQ4EUowkWCEYEAiQoR5bxkC0VaKiROVYZxCiJEJItEC2GiBCqzElEMkuRAwQN0MSyHQTsEV72j/uPd/33HufT56HJ8le613r977rHfdee+V+vj5i2huz35g0adK0Tz9Z+cWkSX/HTZo0OfG1Ka4rr93on+z6eCX5i4iPJ5U1+/W4frxKXb5u+aRJFbw3bTF/d/1+fe8n25MnTfKsc/+/AiSe3zVp0j8++XTl8s2M6L72RN4V6nZnTPRM9Nc+H7XOO/4lmbnThCXfDUh4Y+WsOYdXfnB09r8++/qbWX9/3fut107nvf4xJujUtFcuBdZPemVG3icfXPvnoPVknfRue43+hOr4Uqw+2hANzAuppFLsx5YKqWUUTg3FuPVE4OiIksM2/fgm+kS40zaoZw98L5jk/tNgyJe47YtNilh0YTE9JpXsvvj1ihmh3Y+ZGptayS6KnuG+9OhefUk6nubQOu2kjL+Pd3q7pvtDW/Ay94+98TtVzIYNnNGfhj6eaKx8c2wOz5P0wUkNhATnDSULVcvtG7R6ua5e9QW7X1lMOxkkc7o71dwoog/emopk5m5gPdkkP/bhY5gI7xxRyhrTZNb2oerIvcd4RghAEmQOldR0fWig+AFkRWrPIUduR7QqdH0+UUEzzZntAhFjoWIwdrcWCKlnaS5oqW7sT8piNcyuD0npplGVzNFwq/N6OatPfSVS1ByrOvcAQ7P3CBw9I6/5B0TbRm95sZ/aEjaEQSsz7KGddiPHeX3aBqiiL4mktXXjlOU1w3SslFqX8bRABfZZ2UZ5Qrm1Ag00bZWN3tfzEiTs+/TBuQi0a9p7+l/kTcMfTQ+4syd68PhgZ/xIane16wrDp47ikacQtX9a4/ldzcNhqW4ZZojCT+mZjQOtyeGecgP5I6KUtRUX7l0Yg62JR8rXuUYLpuGCaFmwDfLpMwL0l6KHLw4asmCfy4d1lQwWscqP2GGWmmstpunK6f78BoPCHFrS9DYaeC3JaTcLSPM6EiUJHjgwAayy4quKk87JmxjhHQg0j7rPMSJwjoy07bxcKGpQrCDiab78AoO8HPK4Td/ObC4S+So9C9rqjy4rWVotiU8vhoIvWbcTHjCsrQNsXRePYwPRHRskTqfD6GSrAR9VQRvXOs0fTFSJ4dpIw4xkpnahFqHdBBoI0g1y87YwuTiaKeBZ80kAmactFzssrDxDofV1MPODGgEjc24ZrsP5RVhkWI3xqgFeKeExFqpVbv3bu432K9C6wuPvmHju8g+m/NgFq/LDg5WY1VxkfsGtOTRfNM/QEKvYmERER3uCLECB+SfXILfXWwtVADnHjFvdyEK0ifvXPXbJ2FjEVTZNP6C1bAPu+dRtJnojM7lMzN/kXdAeIh6VzwdV4l6Sc5ikJPH4oElB/VgeC7Ll1hxRQyzE0FXS2+lOaABlxiIM4ubWAamuy7INhOR95Ktcs0v0KUV124jeKn9kGtHbmEhkz3QtOQOpMLZYlko7wD7IPjPRNYU1RoPCA/Q2+naJH/kxQwKywcFZIl9zeDTSjJUiQfM7NYL8XSBFYx7IDO0na9IkTrFRDX/LjGk+cBXBeMVlYXX7roAUj79h/L5hVP0Mq5G/81bAj4vKfPnA+ekrfoT5ZcHe02UoRA0GzAm5AsQDsXQ7Zme9vcDwrbh9VKob04Ofl9LKGhjBJXT45I6kOC6ERvEq4nKWx3lw6FYYX24cmc4H2viifKu/M26DBhD3iwVQhsRPpe1iF/GWCiXlXYpOrGCkMf9ArIQV9gMjPeR8FuYiSpvavgxoskj9lYe5JHAPoUOKMMlfg+uqoCooielVYGgw0AWQXWjbkWNsYFjFvEXNub1s1Fu8PeE0eZv8akj9wdnmWgN88ZRWsWN0D8yt/UTcALkHs3Oh4OxSeT5szgPdAOyQ/J3F8kMwWBG5a3o5r+2K1jgwSj/ZlaAq93IxN2wnniujJ4c8vXIlG8C8I28r2gnjKsizCl5Z3J/GLYRM4vVhVjqrBlb5wBhQ38dH8wCYqqbRfjnQuMdeAfStkPglIs3Xmek5okAkuO6xH448y097CdrDxIN9bnV+QH7NTxsAhc9CA7FgJlVDzVGB7CIlw5PeBhHeKNItU9uJ79GEDnyh6AqBBGbUDVQywlEulbIXtsnJuQAiMR+oRqwdW8pkMkdP4b4KwjdhjtanFJV+KQmjYdn+ib7Kx29g5ha2fSNWQlXD1ihPuGHGe1OOD2PFLv4XmdLjwWpc53SgCWps6krRJb9VSgkDkzRbJYFsGegAu2BhwKRl9Qm6SgW3mF8ruN7FukIw5cubxM5hbQVcqSHK+qpTCovBLgs+Zzk6mifiQYkjC4HpAqPYIe5gpMPMvrrMWGaJ0CizLMtVCK03bo9al9WzyjlO0JYr6svIqgdhvKWIrcR5COdAqmudbnbeqKBjs/7JsDJMmzzmKQ7FhKTW51z1w8uFUjmL2/nu6mxxP4NER5Ifw/hRS2hyVn0XvRYahSW7mRku3psDUrg76MXQSP5ybMlpOJnE/ZquttRggRRwGd0ujibOQ+WTwOEoeRPkcY/VT00YgVAkT5+C4jlZjdBSP17AlA56e3GrS5FUmcyTvBZ8B97Fb/xI7Qw0kAAOIlT5fCA2hiUD2brkapvDPZaFSTUnH4rXELVmRjiCrOFozJZwf2NamBxigGQkj6oBgpHumFaXEuiyOE/ytm15t96ZUsgIQSEJA/CiAzFE7xU/iuNDfqi/Oqu0ThzPnQWmgpVilkRGT9c4B6rnrD5EJ9Dt0FEzKx53lqzJUzbB3sBC9HLBByEO6R3YVOBpMGoMF5O2grsf7MN4F5qLa3ldRjUsEIjLOGbdHsmWGHjhNAIiUcJKJ0EZHsdBe3OHMuWxxU5iK12OVYLPqmVYLYgcPqDiMMsLjD0MJl0NQ2d32eViWDmPLh51RGqVqyqNhr0trOwnHtvxHWIj/aTYMYAf421fIDhXdYms0e0dsU91XXlY4AracNH6Yi3H3d4Ow3kdpBuu/VXjK+7P0l2aV92xvPA7+kz3Z/BnY6Fr0qP58L/qUG4Z4MuYU8ZzCG6x+/PmxsW0v7m/RNwRv+7+9HsfnDvW4fB/2OFe94VzJcsyu49Rm0tYJjX20zzhO83fBPtWYsnysY7XLHe3SpNMtkGltmTJez38BvV06srU1M1jw36Uj3Q8zRZRPT7NSKev3kWNaBinOfiv7Wr1RszYjIHv7f7H7/3f/PT4kZP+b49P/fF3lNiXJP9vkPhHEEZbeM2I9F8PCa39NUZNe5qWlaqKSvM/zFgLQg3kAuBywuGJUbNJ3G/MmuQNy+YjKhmNU5pfaNNO9go7WJgNvIOoKZT19p4fs4WvvZfZPKGIe2lv81gCBGuopQ3dM/1uc2HemN7Hna5D+07j3YnNj0kWtPV0P9+QGO6NKFYsyWpSdKzHRT6Hma04vfcDx6qBeSUMnel6P3EDwT40Qr6DID+83nU1/ZhrGMXzw4RYAv13qMkeNdcQQWm1JzNenGN0WvY/TLC6y/EPNV2pTz4MDV0wZqmnvvWUxVvedLetuL+qjnKv8wUpBNm+XfFhJrfzzMUY7OO9L7Lj+PH0kXD5waW+QQc8zz0vhspOtJ8biCEV/ldNilT/v2oqVXgUL8/e9Lwc1E99PK/0YrIeV/4VwBjBX+G79OcEW0/XffAnMij/+E9njv72T7FK3vBfP6Fw+yyxdaTga5UADMF4tH+oD7vsRKWwdOeY/9vx+KkiS7Y3LpaHWWn1OPHnLVxU6N4nf8rE1d7Fk8/9lZD9g1OCJ2zgXid/Gqfz3l0E+fYvsY9+/ovlpPzVcFvu37zwp5Kpu5w/Zf2fs5v6ge8fIIgQ9qwIl7GZlvYzefjRuFFYXdmVqX8gD5wqI+87VvRHJEUrOjHV8eQ/QNeGmzWDlbeebqsna8/B/jCd+Wmd17m6TkwOUAain8eOtD+OoIpo7Z8BdSu8eSF/sNfCne8xB4u1JwpzsucjLsUkh/4P8Ir7WCx9qDYkU5c7L7p7lssnsvc5KuTl28GBOJWh53nlMxg6s5H4GkNZTXT3gyuRVLf36dvj/w/oaHkp7H2j1NovHFviyOgdEoHbp9q6LCeIS76Ut4FJ/v94fsYCevJ2LhvzpOFpWk6U/qDl5mSvE+3JynARKXM35il+9HGpHr1VqVlCQ1CeJ4sFKUMPybyTsvCSWjihGhFAkgSWEUpuwWRywwpi4qwVX2ooxCrEFD6/ATuPz+dZZ/MBq3+DARLLU848oddbc3kxxCoUKt8a2TE3z0osrDFYozr0FmKBjpzL203ET2ltGSC/CQ5eMAROKE1ZOUxVScdOucHI9EicU9IA08FPYroLNj49nY1YJuPRR2AfgOqDiezBYiXaV/k3V/331KfcVWtZGSFloXnWaXSOK8ViepxwFYjlmLeaERESIyOcHSXlxULbwCqFazS6oJSBJH/DBRbTsB1UIj7PjEXxrLkKOU8KgLN5GBQSyWH6VXc85yJG8/YncL9dgxEXIFWFG9FlQmb3Tu634EALrPeM2AGDlTIyNRskgf2ZIX5yu3wYYAQjlPPLfI2Js/g8Ci8AxdtfsSBLI26KC5N3ATVMpqJiaV5nUtgP0I0d0QgzUpRrjeIs3Bj2YLht3/AL08YEunJJVZGuj3zC70B7Jb1Y3DE9gCwJzCOR7+VTMXKxSFoOGykSuW8gbCTis+rnd+D7cTvwRVEIQKzNn03uZph2hXV0WfPl5NkrequhKgYJGhiA6oFlNEF4Se/gpUv8Ca1VqWDgxUooMJpHXYmKkEyvexTH/YbezqDs0ijF5cN9HxO9G7rArvmoyMICBbA406+GW9wyANwDgxS8gNm83WGOFDABksqxEaqdsKU003MGodrqkSCMCfTV7rwZ6fU1VPpwzmrJ8Nc+pdFh+clhg/SRAO1GW5yZ0b2LKDWIt4cXxqno2A4zw0SxVdNcdW6RfhTi8T7IAyptM8zzaTN5c9gFr6TYyQPqhBcl9kuahtsWyDkcyo7ydNUxjLm7ZhEW4FfLYX7gsDh6FhhN5Ejw/dRZokheMSarsOXpGWBG3zLaahBQ83mZ1yRK2LwVEud0Ub6i1FWaKJNucjemhTnEPDFTs9UVGpUFZeUTHqxaunMb0TN7OwZGUeUuR62unX6gfQB+mF7MCNKJmSEdDZNgB7TihWU4+Z35HaqBYbG26xGsLoZIDQsVZvjRa7oMW1zqKjNQj6xWANfYNoMyhpjoUTIHld/G1dnrQa5CR1bKN0fVTkz53ZLnUof3mib8xZxPhRNy+KT18kuS/7EkYdZeoUj/5h+KJsaTC+ea2SahoL0E82+FVvE8AXOg94a+pCac+kmreuTYdOqKVErj/3mV+b/X4et/kKy/qJrZTw8gT4S70OuHWqMZnd/6EHBQ+ijPaeENDTLgJMuPPs14W6eXINzy6AA1kWNtU/bXmjua8niJObwQvKk3+cegcUEFYR70DNh/nUcIyXRx3arsaczUWjv2vRr2diKjzreZMFWtzwKp49JypyCS8Pu7BSZ4MHjsuPpRWp5u+wm1PgekjHeoDz536W1CpeNIOfN9u62s1tpuXB8h3WTK3cB8106kS57F/6gNUKldrU/raYlArgNqN/kQzpSwpMHRv8c1l4gX2/28Ip0RB8p0hyIQnxKofvN+d482+1m1Prhe5llSkGH72CZmm9LBYPhvfsZdPA8l+623kyK0DT4yS8NQMgD9Fqlro4ZKexIzfipuXc4jDZT2tMWMA+9tS5MOnhS6yxeiRNLrLsFG2gTs0Z62xJFVBhFQDuIX0+0Q+4GRrBY74uyjj88YYi+atw7XGlnGWAHIcs45nSYB/fWEMrscJ6WfE2VbjTKnrXK6quZx5VoiwnwsKmihVj/q0A13WWsuW0I/VQlCC78fV0m6WqdOcVV5ZnVUWvvwW17hQ/f69th2LuGK3LWfSDuQ/yCRR+KbK7xVHEtntpJUSEJ/ReQsieZtpKtXqRSbjeVPvvWJZrikkiWLbyyGBzwFeYQSKStdBg1glWHJDlMs5ADeGenZwBk1RQ7qBsSCixCefNv2QCRNsV6R9a5Ajt7L5+1GQmnflxE4fshxWesWN1yF15G4xRjHNHKvH1lXBlKIHA3gfjiBzny0f2o0MzIsczG7wCUgn7f52S2uOLA1zJq8r2VYbo3MA6oTN4QP/7wGD7hVqXVOImWkUdV18AYCB8KPlypdBqYPiIWBICwCHAUr6UjIwIgkIs7APgPa+HIhFji4rANhDMjov6EvG/JottR8yp8QWcUezJLCGYMVAKLG/oA0qxxoI5/ipvrj+AVUellEA2w22AcZVjV0xSyJ9lJQD0fvqzXQRkp7MK9RAzpQRSDF44hBxKMnc49i4gsN38Dg5HjugwNkj+822qqZVhgOZC3USq/5fcRP5PFwNJGDblHkyIr3Mft/U9KGsgJqQuErye2M7lhuZPZiWiGwxOFozC/zMSb3LQjkLLHfmopcGyGJ4s5IDluTZLttTtIQ8XuwmfJfGau7ALypgi9hBdHkX85GowtaFrMbWdwfQHgJfWRLScWNWcrHUeyCJOazOztRvgHkoLWrFfTFu1S1j/ta1nGLQfhZ0B61r7ZxSz5ynVPnIztamFYzO4DCPY6ZmwXz5oMUWKyZ3pIT4osT6uyFhoZ76TM5ekoOcJB1JSnst3FD5XRshsummY4B2DKhoQCQ7Luvi/ipfCCgJyZkpxyLLrW0DBbShRnd3aOjUO+9rnvwxEiSsXInrFkaHeL5uyToe+28oZXQqMUaDHbBpoJdK2A4QPv2MvZK+xlDVBrBOaJUdjhMonN17WVFARQJfko9RH4CmRhz9fN93wZYEqfdyLnTRgW7B7Yf3+NKSttH8WRGwQNntRX/4lyxsyfH2PK7FbphhjXpml9dJ0x1hl4bf15ygY6dbcbUdKSIEE7UnnBaYSd9SQfeEd0EI7g0V8RDzuDJeUKeKPsStxiiFxSZQ0uiZpO2KgzGgKzOYdUCoG7c9YvXYhgF1LgOV86vP7DLNtulWPwV3bAPV0gkzHBrhVEtPpbbthIcbhkdjgtr7s04Rtdu7bmo/JLIK44JC108O5G3nz5yuVncPmB+15q5yMXSqgLDVqPxYmn/02/RzDn2411Pn7kqfiC7lxmyuXDOXnvpk5aMo9z9GN+g0mxExmMbuyhg+yxnUqokfKYoV24oHTZslGjzy/hwM+uIDv69Ok50CTLvQTnLFLDFwFGxI3QRv446q45sMu/KgoWB+Ad1VJedcihEAgJgyB/Pn6I0zA6qczv2oT1Fdc+8+WNKTXOF8WdJz7rEz2SUEOYz70urMliAlPXbw5Jx1uquq7/51ZEHzqNeNfmyyUteuOp4Uu5Y4N9/NLPOt+Mguz3p4TMX386EvKBddf41I/Xz8IfYfUniZw3DQy6fs9RFMVjaAwDjQv98g8DeS/2ps9BFlU9aK2OHrH0GJiOj+xi1taWwPWzgdkCPCp195xkFiWOicoo80xrdAe6FBh7BwVimqfAlHGeH/VZv7jD3CpUlzi1vuPzR5gxa4285wr6NSoLTpt4qHTgyNJE5bB6uQzoWhf+3JByba5/++CaVYLnl1VyS3n1M6LQpna8GzZWKwMwwqerScx3tKo5dpXY/xBTqBRyHKfK9hAuWjkIjZIkunxh849vK3u+u2Slaw0Q9epFb3Lp7PIso/OIIfdOygjE53Nx4cTHts3OHxgiDP9siX9ezZPxWdMSFu+IPTq4ew/5o/hY47myd8RzB3qOeuSGMboJcGFYJRn8+11zCHLjTpjpKfTb0/ZSCYu3oA1H0vnn5ZuSKg9eOOPQch76XZczUqld4hR8eNcgchjbVZeyzWZ4sACncHIHTpldOLYKRdu7KJYFwStoZ2H5dRX15q3eescIizSs3AEiO7f06FvMkIMSBlUpmN1akzaD/Bi8qVsOdgZUficXcrH+YNK/k1shwOcfOJB6parWwq+MkxEKB0BgyFsH2Hr5Ytpgm11p9lBqiTyLJEfU1prr+k5kPOBFfhlnjid5Fk9cRvVVIEZLfcGpm3RN3eGZoXWZibrV+X3glG8m2MK+S8OTkKGaBcaB33e+DjjY2wbboVPlyvsu/nIKTyUSCHNgYZlhYHwtWl4q1sPidmtyWxfJmWJLbVYllDDlllirXOtuIjvZqrfAmaWuY04xJ4c+hXK2QJSeHJ8kfw/iBTs9GscOy0cR40DUK/EI+6qes4r6CjUaKeNZCM1beOL+fHJa5BOWLjgDhCa0V49nX+uj7W4CmONtRhschqPEO1NjYJZyfDfuyKGCtx0GFgvwvuCtNY4+Q9VCSJPDDKffEfQPbT9M5PlGkZVk6A05adgm5BumcGRPSSx0379LN141ieF3nAPxYKRQAbvRAgQDAL1I2cqG5Hd6TmywY83z5ieHzM1WyuJu5bcDB6oWrf1Y/CvBPgmoxUl6lzkr2OKWIISjGTNPv7EUW0ATbtJNL9FmhgO18QPgYsWItdykmj0LeRQwquQ+fHKdhb3ctB7zBXt8mt5dNPcXgKsxofzJZ4kcylMKwYOZ81Jv02q4uw28K7a5h52DkgGUjBHu3jtHdxaBQbKzj5L2vKzqxZb4ipDIonwRWkSVEz5OlDO9u2Ergakh/Yjiz0BpZGA5tE1qJHagypOpY+JvrnyyQzgUzd3OPHvnq0ZJnGvuVlo6dchizF5V9ZBi7lF/amLSSqzOBla6E4amfckqBAeWUNsV58MAgupZ8O5cPnJ/dAMLq9PP7k+1VYlkXudC6zetU65xZpHPQ9ZB6VRKTt1A2tW7V5HO/WaG1sPg7z1JGEZT0iIgPcMWTCeu0+E7Wr6qj/GeW/NPtZ9JfAP6wb/ZvCzvciFWesFsAgtR+/F+B3loQqo2euAVxxp1NBlv702SZjsuoL4t1f/BN/39UgMKSzP4bQpm9TRZuzZdZ8oWE0VLCMnegmuR3wxJdaOwZc6fP3XG8KDXXGk+2ZxprqWZNstfVjVA4QmvY8lwH/NP9Xv8iv3Y18EV53RUGdS6pN2dsmXgcdzH+1VeqLiz4HfSqLUFfT2rb/BzRAt+Pfiy33S2/SlcbQ9v+8WLLx1yS1ukwq8/zWL3knn9v/yc9uY1bfO4PE7wKdlfBcRs2vYBj0uvypgQsreSHixOy2aKe9Ba3uI2iCVv3PHuVr7wHw4maxOnHLz4XiWInf7KIRiumDy7ZMnGr9vzdKQe/1GiCwO7dF58LR0emvXNLfCNB3vTT5peAXwL+/xnwVjiO4DL3EwoUePXfiapcwYzH/DVAT8IJLPXzWhUh8f+OIkFAHyQ5ukjNUqgg8YTzK03Y+j/vlJCY2TZSjomfjeP9CeM1d7U3dmvCov8zNqsMfjiO08zRPkx/799p2rbIm7yYjybr5QbIa5rLadrb1pTVxfy5XEKiX6rIS8AvAf/fBVwvvpNq/6XcvmPU2lz1PMBqc0fmTzNefVj0Yqk4vN+L+Y7/x18n5BqHn5/AXe+EZc4MQkkBMLN2AmbD5UQm6EvlDMzjfFf47k16vrHPghD8Nz3tNfUYnQ6jOnj39gmBsPIgg1XrxPsOV7jSIJPx2lD+xOL0fj8m1x0TD+V2Csbk9HP1BG/WXe6F+uHBxKQP540J/jpqgk083L3yF1KeA3PHvZLrrkxsWqnYMLYyX0U9h26xWzU2GV5CegnpvwJSGx7sHnsKEYFkDfW6dzSYh37aoJWujJz/4vjuhOHBlUg92O2+P4OndbgfEqBbvO++OENNrxh+oHuyV9he63XSPlVUWjv70z8O1XeRo6eEHfgJixNt+QMaVz5gqQkCI362nyxuW/AHBK6yuKRi90MN5Q98WrnFmPgOlrld7/yqumrrH4aMddX/S0Dk9IxfD0U0O+mnY4jezozqwpoXZVylKCzGfCUnvHPNu4F3nsdPkfxB4lFdyFmtQS+17iWk/yGQMLTKKOfQBuc+a9qO0VUvt82+JHlJ8pLkJclLkpckL0lekrwkeUnykuQlyUuSlyQvSf5TEvcG6rbBb9+rlQQHPLdTfvjnTVSCVa2kKWHfDSl08TnYd3+/j9H0/QZ8ukmTrGwvwb7X02tbmyOcE4ql/He/Mu3qEA19L7D96jG2Qf7hf90e/Gsq8cgBpO1Rr3t0dU3HcJlQJB2+QjV3ZBpv5QJv89AIalhHLzhG9XSh6Fy8OcQbstS5N46v6dtEbxc3iVmpWuBdhHNdfzIfgZPZ+xIFtVBB4lpk7+k8wJcXamWMTe1Hco6qvEx39m2dYd3MjFcDklmqkKq+BB8os1oBcLa7aN27BX/wenqvAWzGl1wavR2BT0LVxPe5d72p3cfN8GvtyQKrRn3AC8/od2++U6D03WFQ/Uw0u58wfGFD7a+VXcY1xMR09Re2kgIDy1yjZd2JBftqHNLooaVJ/kZyaq3VKJPZgsu/GuG0l4GEL6z40DZw7GgL6NdrBgu29XSGa9xitmYN/WRvVeR0mUhlf7V+Da8YqPYDxmDlHHp8pJzZNfLl4ShpquHBFX5tYFYLI9Njd+f9cvbwSLnBQMfqkpGlFGaz+wUGafBe+dfBbPSP7uNn3szuEUfZZosKDAUKneHdKXXieIlEkjDXOvtGoXljFBr/QOy07ChU8EU1KJydaxQbozwjeJNdot/bMHPp2CusypDI71i9a9QJVe+xeeWDn4a45CacmrKwkkclYaY03J4lk287HEX9IKsinpFHfRI49ay4PKqfdylfaU2az6UGyk/B0eVTb8IqQfOC6MLlGS5B0fcR0VKEHJtOXkjEKwa2lGdsWXbQ04dV0GvF68gw9FZVPi+dGa79WayGuMaokpN9dLdqllk+vdarxEV+Pw5nLrtcyGMh5U3hBUhtewqXS48P+TyqHouz1hvvjJpRq29aUsKXAQpw+xHMR4V0zOof6ScXSRE7g4mEN7HR5exE9OhstZlVr4BSltV0wEL4iTU03MjChjkdESYpP8zTfTzCLI4P2UQtDryLd5ztDYqcyaHUlsk4P4nTV5Hj7qIi86jyQEEIP3d5QljowWK+vaOAnhw+1KAw7F/ENXiBeKFBKa/Ll64uG8Wn1nb0QlGrTHbGzEpz7eH27rm7jJkf1DStu92Bc9nh6Vzkxo4BrfBGEcuzqLItfqONkWGCSEX0wTz5vcNRVdcQ/KKd9/IU04prK7U1oSE0ihnJLa5RdJi/SC0uPlhrdMHzGT7txZpf60BVmqe5LDiuyub1eFel8parx5XRxxGE42xPVN0z6L66iAJ09XqPYijNn8JRvYv7kH2NGTIf7WxuYlgtLYNXbaE4vm4UBKrrLNZFYAIozXpi1Fz+jZWTCJx7E5WANaIg4TNHe86ZEUPPs7XuwZaspoO1ie4joQYeknlnOSXqyt7Bq4fbKQrp0Fn0WUF2VHsFPbm9jO+SCUS8jwIpHnzQ+JiYfyvetgJVl7FPR6nXh6yWQpkzZT7km1xoEZu0k4mYPAQLBVWYv6ESZ5qFftPInxM7KOGLUE3S1aZ0JJSSfgxwn3LkfmGE6t5AS+OInGfc51P1pFDH8FG6zwBvxSZ6qa3Rd2lCmtYlHZPU5Zk8G0QuR1LE+f7RvV2CfPdae5MmQ9cPslCpMRrJGViePG7foWHeq14g0KKimIHhXGWK7WEajNwtXjilgb49LDJJwhrxeqOgM5mYOJKJy7rNyLTtmJYNWUtqw91qjQe+rFaQL0x5cOmuFLnC70tl2GBjn3FIOMgXUmnsXjIyVLawI9qejc7UupQb9ZZxHmLN4Sh2S9sKlzJWtl3O7L+hb87W9lbX3B1XmBxZMsYqbETpXp+zB5q5HxywYPsHKi3JXTVaez/fHrIn/eRZy6BezOs990Qn1VVaUljqtaYb2+7SsDN57+PlXW1yMpcXEM1z/Svru6CRfD5fAEw3+ybyCPPQicIqpX6n+K5WtlvzKo1ossPkDFjD8qNR8+p5l9CZNgj4qdMN1WAgvef5K8wnQqGQG0DV2jGwXB3Zt4F8Xq451sty+RK/f1pqvIUEoPfJGflNH05ZzXkLtruXrVNeoo9YhJ2jSgo4bzqwlwFX68kui2iMC1kkFwj5iZEOODOKiOA0FxZxvAtOY2cLeBefKIdrHpqN2iW0v+FQVjbXSV6Stxxd07x3o+EA1oVHYSjbcqVcZFv6/ZhJtFhk+xXKdbapydr9rmaXF0n7xX1k15ByEX9Gwa3A+vM3mG0wHJ9D485Jsg09gr1f2mW/XDDv1ELB23BRgU65R2HoX2A9sTBWdAzeAOA6UlvEISglt60e8Od4+4P9GfX+Au2TZBHP8stt/DxXBrAXrDQCUHxjMOMSRLORzmz0u0x/SHGmLRwTFnpLgUJIwo5rnwOTbSFQoIosFics/Bm4FJvhcUvGNl/lD1y+kI5lmoSCcI4VZjvz1SlfJYXoeYz8SZQzhLZVrd/lFlUlhDFiaVlQup+KxPGsW1dQDF0/xFrvSh4eyWO1vFKL15rUkas2TN/5UQJ5bFbs5gkE3+c6c/pD47PGVkmzWy0goT7MIyDlt73lcfAN03MVfDCSmxzDOkknbFcsTwxrS7aNxHM5uOFNqeoEyhnLNrCiAfDZ8Fp1nIYoQswHTvkGCl6v3rcJpIzJgtKpddq1SkTG49OD6JyzjEhiUfsUxo1eK/2wHXnqrJhpOysv7c2YM6bxWRfp6aY9c8e+p75N/dxkWjtmmP0ul4/mp2wEkXVwsA02txRm1517jc8pm53IO0TbPXK5EZMnL6e3xZlUl7ZUKu+4nN2x+QizRQyCEhcs9okY+79Ku3ilQJdCMQXsdopoKkXZu1bGYgxR7mMIN2uSTVWi2r7ek0amfo2kKzAxxHpFO3pl0AALiXEpmN8Vr5Z8rvPoSnXXn+Cc4YS4zpuXBU3pLcJQ4ZjXPVc7fCVxndMjGd4ycKyYfNNXbgkq+RybJR0WLC9Vf4QruQPjIHwJ30kdPg3ogHHNypUDGPbfFkfz5HqKRCqJooyobq9SyBL3wQRaAwIH7nH1c2WaH7pdrpKtT2PrmTe56J/zJfpwY4hsPRFH+77d5+mbajMYvBmdkWf9hfELx3Y8CjHu8c7vICWOPENMkXOCz3TdhMvkBoMh+9m6C0Yaqa2EOuLqzdP2uHIJLmFrmfP6UNSU6i7sR2n25N5Vz8Qax/RTUKNX8+E4gLDXVxVVWG2Yd1/zsxhO8lXr/7VTQ8ylUqT9KeVrpjatfQ7TAOlVkgOYO1O7p7TXCZs2rnlwZ0TiNUm8BM9uGo+DqCKB0MJbI8E7DhyJIoxZQ/ajKGPG1lH90ahV968WFRSDEXdLMZZVkP6iuPw6vWZRSQW8b3Rmjs8dPNLN2pkucrQjJCOchiLI58gVFlu9/t16Bb3YfeJS3L6ZIIW5bpeABwe7f3Q/3HeA3QooyUcG+croJhxnEEd1vzDSeGjkaTaB6VB57a0IflRp5CtuS5F1A05m1JK9cvND2FOd6gk6vnks6ubXLw/vSEwdWfVbNLnUdfPGwhraeDxxHyh4oNa5vGR66Y6li+WCWHAZRD3f1Ua+nC/iEQ7IFT7bO1ByKWTC2Po+tDLH1AC47mDW884BbYAQBQ5AmMsN7tO90OWCzUv65zmY+I4gvGyrf0a2ZUdOeW7vIIasIeZw5s93FDZ17YXrcGakoxPZ7Mo+FM6nXs6nvV6OR16tELeOPy1DstlkT4KrzeScur0eORttglMWhK9cO4jJM4p62S4HgI4VXajvnJ2dkrr9cG34+JLE1uspUam14z48z5VrXuoRxFahrEQXWHU1mtWzpke/0yctXiOZ6UoGe0Qcq0gpuHLdD0W+Es2Lgaq6UnS7hTKHQeaoNND9KjE8/l0pCRXgMiqdk1EgM/96Zuck/w2l5b8nQm6pRl2Z2rkxtX180u82sAe+7xFQqxZaw9yTVrqF2qOP2Spv+jZSRKvddc1DDfN+oLLeJ9nvD2X4SeMbwbPPVo2vg38HEaYVEX5ANBigWeYowYBgLCbgxg05ld5yFR6rUo5H0/RH+6e2En6K32IKcUVI4RaovNRoBR8foCffEqcffw675PWxxU6eyOJ83cdkMq1tWmmrVpYe/1vCNaqSlYwlXDcO2rdl2NpTDZiFHVWSQuQaAk19FFgTq0XzWyDkBQbSNeBAsPvAzE22k/lqQULVfKvFFUXjW8i88CK2jR+rITL0odpjjgMfc8xpHLNuuje6HM3jfP44pTyzfc0UbGFEUDf0hdqsiK3XCg6xNkSfi3IUeo6n8Sm27T3TdyGtbkw3mgnC6AxNL0Pesu5h1/a1Yy8zZ58YZoQMFstGiqmcET7nmCfVr4pjAzhM9UFgjb3f6KCNulQHZw+YQtdCeBfXv44l41WWnoe9rtpgBgfYZaKjG1Iq22irbAgq0ixFhdMQhjyp4V1bpsycSU1MV0S2zsDOVBW07TL/3faFLXw2zsW3WKmw+fsjprpPj6vumXdAs7umd1Mke4phXRhc3wp2Y9iHorpnmpsS2YM2Ywfzp+KOw4XH6jI7BksGDfUpYJCa5S4o94ZA3xQEep6o6d8U6c8AydW580BihsYDN8wtLb6qFB7deZkr42DZfjh2lFfxGF8OsJp+LMZdnj7K8P/JdC1f0b/pnAMiyaPB7guWRio+OdV9emZ7dYrhfV0CfXuqr7ucPJX9VxXtUJ7AMXSuZ+x01EnZC1Kbtkqe/vhmz7cTv202PWEDeqwwDt5csUeq63Xq1eP1d0VOOHYZElfqCpTOdeWvjZXe83cCfrXBtNXuewLNJRzHyNDqsbHSPustqiA5KoVC51Tlt5OnzkEXvOW+/umq9SvLPv7yn/8LUEsDBBQAAgAIAGQAjUlooHo6TQAAAGsAAAAbAAAAdW5pdmVyc2FsL3VuaXZlcnNhbC5wbmcueG1ss7GvyM1RKEstKs7Mz7NVMtQzULK34+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sCAACwCAAAFAAAAAAAAAABAAAAAABpFAAAdW5pdmVyc2FsL3BsYXllci54bWxQSwECAAAUAAIACAAua6tGNdvZrWgBAADzAgAAKQAAAAAAAAABAAAAAACWFwAAdW5pdmVyc2FsL3NraW5fY3VzdG9taXphdGlvbl9zZXR0aW5ncy54bWxQSwECAAAUAAIACABkAI1Jh2+TOWgrAACzVgAAFwAAAAAAAAAAAAAAAABFGQAAdW5pdmVyc2FsL3VuaXZlcnNhbC5wbmdQSwECAAAUAAIACABkAI1JaKB6Ok0AAABrAAAAGwAAAAAAAAABAAAAAADiRAAAdW5pdmVyc2FsL3VuaXZlcnNhbC5wbmcueG1sUEsFBgAAAAALAAsASQMAAGhFAAAAAA=="/>
  <p:tag name="ISPRING_PRESENTATION_TITLE" val="【云计算】互联网云时代网络科技PPT模板"/>
  <p:tag name="ISPRING_RESOURCE_PATHS_HASH_2" val="f1c8301922e96f5b8510c35afeee532f1236a6f"/>
  <p:tag name="ISPRING_RESOURCE_PATHS_HASH_PRESENTER" val="b84b4f3d361b1ab44dc1265168a8a0afeca174ca"/>
  <p:tag name="ISPRING_SCORM_ENDPOINT" val="&lt;endpoint&gt;&lt;enable&gt;0&lt;/enable&gt;&lt;lrs&gt;http://&lt;/lrs&gt;&lt;auth&gt;0&lt;/auth&gt;&lt;login&gt;&lt;/login&gt;&lt;password&gt;&lt;/password&gt;&lt;key&gt;&lt;/key&gt;&lt;name&gt;&lt;/name&gt;&lt;email&gt;&lt;/email&gt;&lt;/endpoint&gt;&#10;"/>
  <p:tag name="ISPRING_SCORM_PASSING_SCORE" val="100.0000000000"/>
  <p:tag name="ISPRING_SCORM_RATE_SLIDES" val="1"/>
  <p:tag name="ISPRING_ULTRA_SCORM_COURSE_ID" val="20E755BB-08D1-49B2-82C5-152DE7668EE8"/>
  <p:tag name="ISPRINGCLOUDFOLDERID" val="0"/>
  <p:tag name="ISPRINGCLOUDFOLDERPATH" val="Content List"/>
  <p:tag name="ISPRINGONLINEFOLDERID" val="0"/>
  <p:tag name="ISPRINGONLINEFOLDERPATH" val="Content List"/>
  <p:tag name="COMMONDATA" val="eyJoZGlkIjoiYTQzOWZiY2VmMTkwNDVlNmU2NmE2YjBmYTZiNjM4ZTE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416,&quot;width&quot;:18477}"/>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231.2503937007878,&quot;width&quot;:6737.9196850393701}"/>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08.1196850393699,&quot;width&quot;:9346.6346456692918}"/>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cf76e9ac-b5f1-47f0-927a-892d1b7c648c}"/>
  <p:tag name="TABLE_RECT" val="36*117.806*888*380.1"/>
  <p:tag name="TABLE_EMPHASIZE_COLOR" val="1541319"/>
  <p:tag name="TABLE_ONEKEY_SKIN_IDX" val="0"/>
  <p:tag name="TABLE_SKINIDX" val="0"/>
  <p:tag name="TABLE_COLORIDX" val="d"/>
  <p:tag name="TABLE_COLOR_RGB" val="0x000000*0xFFFFFF*0x212121*0xFFFFFF*0x1784C7*0x1BA8C9*0x22C29C*0x91CE24*0xF4B720*0xDA542A"/>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e6e52d72-b7d9-4d9f-b983-524eebd1258a}"/>
  <p:tag name="TABLE_RECT" val="17*100.994*926*100.7"/>
  <p:tag name="TABLE_EMPHASIZE_COLOR" val="8215736"/>
  <p:tag name="TABLE_ONEKEY_SKIN_IDX" val="1"/>
  <p:tag name="TABLE_SKINIDX" val="0"/>
  <p:tag name="TABLE_COLORIDX" val="f"/>
  <p:tag name="TABLE_COLOR_RGB" val="0x000000*0xFFFFFF*0x212121*0xFFFFFF*0x7D5CB8*0x9751B3*0xB84C94*0xD35579*0xF06A6A*0xF38C4D"/>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f486a37e-1926-4796-adfd-8302c7350910}"/>
  <p:tag name="TABLE_RECT" val="36*80.3013*888*121"/>
  <p:tag name="TABLE_EMPHASIZE_COLOR" val="8215736"/>
  <p:tag name="TABLE_ONEKEY_SKIN_IDX" val="0"/>
  <p:tag name="TABLE_SKINIDX" val="0"/>
  <p:tag name="TABLE_COLORIDX" val="f"/>
  <p:tag name="TABLE_COLOR_RGB" val="0x000000*0xFFFFFF*0x212121*0xFFFFFF*0x7D5CB8*0x9751B3*0xB84C94*0xD35579*0xF06A6A*0xF38C4D"/>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36.2110236220474,&quot;width&quot;:9168.795275590552}"/>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95,&quot;width&quot;:118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Constantia"/>
        <a:ea typeface="微软雅黑"/>
        <a:cs typeface="Arial"/>
      </a:majorFont>
      <a:minorFont>
        <a:latin typeface="Calibri"/>
        <a:ea typeface="微软雅黑"/>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2177</TotalTime>
  <Words>1511</Words>
  <Application>Microsoft Office PowerPoint</Application>
  <PresentationFormat>宽屏</PresentationFormat>
  <Paragraphs>368</Paragraphs>
  <Slides>39</Slides>
  <Notes>36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39</vt:i4>
      </vt:variant>
    </vt:vector>
  </HeadingPairs>
  <TitlesOfParts>
    <vt:vector size="55" baseType="lpstr">
      <vt:lpstr>Arial Unicode MS</vt:lpstr>
      <vt:lpstr>FontAwesome</vt:lpstr>
      <vt:lpstr>Impact MT Std</vt:lpstr>
      <vt:lpstr>PangMenZhengDao</vt:lpstr>
      <vt:lpstr>PingFang SC</vt:lpstr>
      <vt:lpstr>方正黑体简体</vt:lpstr>
      <vt:lpstr>方正兰亭黑简体</vt:lpstr>
      <vt:lpstr>黑体</vt:lpstr>
      <vt:lpstr>宋体</vt:lpstr>
      <vt:lpstr>微软雅黑</vt:lpstr>
      <vt:lpstr>字魂35号-经典雅黑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风云办公</Manager>
  <Company>上海剑姬网络科技有限公司</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Microsoft</cp:lastModifiedBy>
  <cp:revision>744</cp:revision>
  <dcterms:created xsi:type="dcterms:W3CDTF">2015-07-10T08:26:00Z</dcterms:created>
  <dcterms:modified xsi:type="dcterms:W3CDTF">2023-09-08T03:12:53Z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EF0BA9F382E0404CAF1ACAF4C110697D</vt:lpwstr>
  </property>
</Properties>
</file>